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81" r:id="rId5"/>
    <p:sldId id="282" r:id="rId6"/>
    <p:sldId id="257" r:id="rId7"/>
    <p:sldId id="279" r:id="rId8"/>
    <p:sldId id="286" r:id="rId9"/>
    <p:sldId id="287" r:id="rId10"/>
    <p:sldId id="283" r:id="rId11"/>
    <p:sldId id="270" r:id="rId12"/>
    <p:sldId id="274" r:id="rId13"/>
    <p:sldId id="273" r:id="rId14"/>
    <p:sldId id="264" r:id="rId15"/>
    <p:sldId id="276" r:id="rId16"/>
    <p:sldId id="284" r:id="rId17"/>
    <p:sldId id="291" r:id="rId18"/>
    <p:sldId id="285" r:id="rId19"/>
    <p:sldId id="293" r:id="rId20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ED9214-7F8C-9F9A-1333-DADB3A1E358E}" name="Habeck, Timothy" initials="HT" userId="S::timothy.habeck@conduent.com::81558d5a-5d0a-4fd8-920e-c70dfdee6704" providerId="AD"/>
  <p188:author id="{AC2D952E-A47E-1242-954E-B08FD8F81FFA}" name="Colozza, Jennifer" initials="JC" userId="S::colo0cc@cds.state.mo.us::29179fbc-d7fb-40e7-b278-9618a17111aa" providerId="AD"/>
  <p188:author id="{6A6FB431-8538-B580-08B6-94F92701AEAE}" name="Morsches, Phuonglinh" initials="PM" userId="S::phuonglinh.morsches@conduent.com::5a007aa2-3475-4cb0-8a03-3638cd6ed46a" providerId="AD"/>
  <p188:author id="{B1F3F4AF-1A16-3B16-2747-3699EC451725}" name="Dolan, John" initials="JD" userId="S::John.Dolan@conduent.com::64a1a883-52e9-4422-a159-0891ccec8813" providerId="AD"/>
  <p188:author id="{87294FC1-8DE7-9C82-6A56-833FCEA233BF}" name="Jennifer Colozza" initials="JC" userId="S::jennifer.l.colozza_dss.mo.gov#ext#@conduent.onmicrosoft.com::d67cc42d-a403-4824-81c7-c20b1d123f1a" providerId="AD"/>
  <p188:author id="{C20062D5-D79F-6E86-B0D8-E52405E4FA03}" name="Morsches, Phuonglinh" initials="MP" userId="S::phuonglinh.morsches_conduent.com#ext#@cndtazsp.onmicrosoft.com::a9b99c7b-e7db-4dc4-b1a4-1e8d0fa8bc3e" providerId="AD"/>
  <p188:author id="{03598ED6-B9A7-1A7B-4EDF-0451CAEFA88C}" name="Crowley, John" initials="JC" userId="S::john.crowley@conduent.com::61e7dacf-e51b-4128-995b-c9c75c2d0f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D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E6E21-D468-4C79-9F8F-71F47C61F737}" v="1" dt="2026-07-02T17:51:00.1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61" autoAdjust="0"/>
  </p:normalViewPr>
  <p:slideViewPr>
    <p:cSldViewPr snapToGrid="0">
      <p:cViewPr varScale="1">
        <p:scale>
          <a:sx n="69" d="100"/>
          <a:sy n="69" d="100"/>
        </p:scale>
        <p:origin x="1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lan, John" userId="64a1a883-52e9-4422-a159-0891ccec8813" providerId="ADAL" clId="{9C15F7DF-F3AF-418A-BAB2-1EC6F3F07E69}"/>
    <pc:docChg chg="undo custSel addSld delSld modSld">
      <pc:chgData name="Dolan, John" userId="64a1a883-52e9-4422-a159-0891ccec8813" providerId="ADAL" clId="{9C15F7DF-F3AF-418A-BAB2-1EC6F3F07E69}" dt="2026-07-01T16:02:07.477" v="3017" actId="20577"/>
      <pc:docMkLst>
        <pc:docMk/>
      </pc:docMkLst>
      <pc:sldChg chg="addSp delSp modSp mod modNotesTx">
        <pc:chgData name="Dolan, John" userId="64a1a883-52e9-4422-a159-0891ccec8813" providerId="ADAL" clId="{9C15F7DF-F3AF-418A-BAB2-1EC6F3F07E69}" dt="2026-06-25T19:01:12.987" v="1973" actId="962"/>
        <pc:sldMkLst>
          <pc:docMk/>
          <pc:sldMk cId="924314261" sldId="257"/>
        </pc:sldMkLst>
        <pc:spChg chg="mod">
          <ac:chgData name="Dolan, John" userId="64a1a883-52e9-4422-a159-0891ccec8813" providerId="ADAL" clId="{9C15F7DF-F3AF-418A-BAB2-1EC6F3F07E69}" dt="2026-06-25T17:54:48.868" v="1361" actId="962"/>
          <ac:spMkLst>
            <pc:docMk/>
            <pc:sldMk cId="924314261" sldId="257"/>
            <ac:spMk id="7" creationId="{897CB003-B22E-B678-FCCD-4B85B91EE265}"/>
          </ac:spMkLst>
        </pc:spChg>
        <pc:spChg chg="add mod ord">
          <ac:chgData name="Dolan, John" userId="64a1a883-52e9-4422-a159-0891ccec8813" providerId="ADAL" clId="{9C15F7DF-F3AF-418A-BAB2-1EC6F3F07E69}" dt="2026-06-25T17:54:49.219" v="1362" actId="962"/>
          <ac:spMkLst>
            <pc:docMk/>
            <pc:sldMk cId="924314261" sldId="257"/>
            <ac:spMk id="9" creationId="{12522ECE-5595-F081-3D71-6D8E6C08B158}"/>
          </ac:spMkLst>
        </pc:spChg>
        <pc:graphicFrameChg chg="add mod ord modGraphic">
          <ac:chgData name="Dolan, John" userId="64a1a883-52e9-4422-a159-0891ccec8813" providerId="ADAL" clId="{9C15F7DF-F3AF-418A-BAB2-1EC6F3F07E69}" dt="2026-06-25T17:54:50.066" v="1364" actId="962"/>
          <ac:graphicFrameMkLst>
            <pc:docMk/>
            <pc:sldMk cId="924314261" sldId="257"/>
            <ac:graphicFrameMk id="5" creationId="{15415C0C-69E6-633B-763E-4D39CEB34BBA}"/>
          </ac:graphicFrameMkLst>
        </pc:graphicFrameChg>
        <pc:picChg chg="add mod">
          <ac:chgData name="Dolan, John" userId="64a1a883-52e9-4422-a159-0891ccec8813" providerId="ADAL" clId="{9C15F7DF-F3AF-418A-BAB2-1EC6F3F07E69}" dt="2026-06-25T19:01:12.987" v="1973" actId="962"/>
          <ac:picMkLst>
            <pc:docMk/>
            <pc:sldMk cId="924314261" sldId="257"/>
            <ac:picMk id="4" creationId="{9BC5C33C-FFCE-4FCB-9EA9-552F3CDA1734}"/>
          </ac:picMkLst>
        </pc:picChg>
      </pc:sldChg>
      <pc:sldChg chg="modSp mod modNotesTx">
        <pc:chgData name="Dolan, John" userId="64a1a883-52e9-4422-a159-0891ccec8813" providerId="ADAL" clId="{9C15F7DF-F3AF-418A-BAB2-1EC6F3F07E69}" dt="2026-06-25T17:03:04.941" v="1017" actId="6549"/>
        <pc:sldMkLst>
          <pc:docMk/>
          <pc:sldMk cId="618205871" sldId="264"/>
        </pc:sldMkLst>
        <pc:graphicFrameChg chg="mod modGraphic">
          <ac:chgData name="Dolan, John" userId="64a1a883-52e9-4422-a159-0891ccec8813" providerId="ADAL" clId="{9C15F7DF-F3AF-418A-BAB2-1EC6F3F07E69}" dt="2026-06-24T20:22:36.076" v="286" actId="108"/>
          <ac:graphicFrameMkLst>
            <pc:docMk/>
            <pc:sldMk cId="618205871" sldId="264"/>
            <ac:graphicFrameMk id="8" creationId="{A59F759E-05FA-B82A-CD05-682432F41BF9}"/>
          </ac:graphicFrameMkLst>
        </pc:graphicFrameChg>
      </pc:sldChg>
      <pc:sldChg chg="modSp mod modNotesTx">
        <pc:chgData name="Dolan, John" userId="64a1a883-52e9-4422-a159-0891ccec8813" providerId="ADAL" clId="{9C15F7DF-F3AF-418A-BAB2-1EC6F3F07E69}" dt="2026-07-01T15:43:31.083" v="2657" actId="20577"/>
        <pc:sldMkLst>
          <pc:docMk/>
          <pc:sldMk cId="4256711918" sldId="270"/>
        </pc:sldMkLst>
        <pc:graphicFrameChg chg="mod modGraphic">
          <ac:chgData name="Dolan, John" userId="64a1a883-52e9-4422-a159-0891ccec8813" providerId="ADAL" clId="{9C15F7DF-F3AF-418A-BAB2-1EC6F3F07E69}" dt="2026-06-24T20:17:46.997" v="209" actId="113"/>
          <ac:graphicFrameMkLst>
            <pc:docMk/>
            <pc:sldMk cId="4256711918" sldId="270"/>
            <ac:graphicFrameMk id="118" creationId="{F889CDB4-8FD0-03E8-1730-5FC4D0CA4EA1}"/>
          </ac:graphicFrameMkLst>
        </pc:graphicFrameChg>
      </pc:sldChg>
      <pc:sldChg chg="modSp mod modNotesTx">
        <pc:chgData name="Dolan, John" userId="64a1a883-52e9-4422-a159-0891ccec8813" providerId="ADAL" clId="{9C15F7DF-F3AF-418A-BAB2-1EC6F3F07E69}" dt="2026-06-25T19:03:07.603" v="1979" actId="20577"/>
        <pc:sldMkLst>
          <pc:docMk/>
          <pc:sldMk cId="3938189128" sldId="273"/>
        </pc:sldMkLst>
        <pc:graphicFrameChg chg="mod modGraphic">
          <ac:chgData name="Dolan, John" userId="64a1a883-52e9-4422-a159-0891ccec8813" providerId="ADAL" clId="{9C15F7DF-F3AF-418A-BAB2-1EC6F3F07E69}" dt="2026-06-24T20:20:07.176" v="247" actId="108"/>
          <ac:graphicFrameMkLst>
            <pc:docMk/>
            <pc:sldMk cId="3938189128" sldId="273"/>
            <ac:graphicFrameMk id="4" creationId="{BFFB380D-6831-CE4A-EDC6-E9DE3A9D202F}"/>
          </ac:graphicFrameMkLst>
        </pc:graphicFrameChg>
      </pc:sldChg>
      <pc:sldChg chg="modSp mod modNotesTx">
        <pc:chgData name="Dolan, John" userId="64a1a883-52e9-4422-a159-0891ccec8813" providerId="ADAL" clId="{9C15F7DF-F3AF-418A-BAB2-1EC6F3F07E69}" dt="2026-06-25T16:58:25.189" v="643" actId="20577"/>
        <pc:sldMkLst>
          <pc:docMk/>
          <pc:sldMk cId="2404843839" sldId="274"/>
        </pc:sldMkLst>
        <pc:graphicFrameChg chg="mod modGraphic">
          <ac:chgData name="Dolan, John" userId="64a1a883-52e9-4422-a159-0891ccec8813" providerId="ADAL" clId="{9C15F7DF-F3AF-418A-BAB2-1EC6F3F07E69}" dt="2026-06-24T20:18:31.064" v="218" actId="108"/>
          <ac:graphicFrameMkLst>
            <pc:docMk/>
            <pc:sldMk cId="2404843839" sldId="274"/>
            <ac:graphicFrameMk id="4" creationId="{12C4E05A-7A44-B8DD-A04A-D1E862D0230B}"/>
          </ac:graphicFrameMkLst>
        </pc:graphicFrameChg>
      </pc:sldChg>
      <pc:sldChg chg="modSp mod modNotesTx">
        <pc:chgData name="Dolan, John" userId="64a1a883-52e9-4422-a159-0891ccec8813" providerId="ADAL" clId="{9C15F7DF-F3AF-418A-BAB2-1EC6F3F07E69}" dt="2026-06-25T17:03:43.773" v="1040" actId="20577"/>
        <pc:sldMkLst>
          <pc:docMk/>
          <pc:sldMk cId="3731453852" sldId="276"/>
        </pc:sldMkLst>
        <pc:graphicFrameChg chg="mod modGraphic">
          <ac:chgData name="Dolan, John" userId="64a1a883-52e9-4422-a159-0891ccec8813" providerId="ADAL" clId="{9C15F7DF-F3AF-418A-BAB2-1EC6F3F07E69}" dt="2026-06-24T20:23:21.647" v="294" actId="108"/>
          <ac:graphicFrameMkLst>
            <pc:docMk/>
            <pc:sldMk cId="3731453852" sldId="276"/>
            <ac:graphicFrameMk id="4" creationId="{BC134E2D-71B3-E4EB-BCD7-85459DBA6931}"/>
          </ac:graphicFrameMkLst>
        </pc:graphicFrameChg>
      </pc:sldChg>
      <pc:sldChg chg="modSp mod modNotesTx">
        <pc:chgData name="Dolan, John" userId="64a1a883-52e9-4422-a159-0891ccec8813" providerId="ADAL" clId="{9C15F7DF-F3AF-418A-BAB2-1EC6F3F07E69}" dt="2026-07-01T15:40:51.411" v="2441" actId="20577"/>
        <pc:sldMkLst>
          <pc:docMk/>
          <pc:sldMk cId="1141600218" sldId="279"/>
        </pc:sldMkLst>
        <pc:spChg chg="mod">
          <ac:chgData name="Dolan, John" userId="64a1a883-52e9-4422-a159-0891ccec8813" providerId="ADAL" clId="{9C15F7DF-F3AF-418A-BAB2-1EC6F3F07E69}" dt="2026-07-01T15:39:26.311" v="2279" actId="20577"/>
          <ac:spMkLst>
            <pc:docMk/>
            <pc:sldMk cId="1141600218" sldId="279"/>
            <ac:spMk id="6" creationId="{E2C19C1B-1041-48D7-5967-BFACF07F4EAC}"/>
          </ac:spMkLst>
        </pc:spChg>
      </pc:sldChg>
      <pc:sldChg chg="modSp mod">
        <pc:chgData name="Dolan, John" userId="64a1a883-52e9-4422-a159-0891ccec8813" providerId="ADAL" clId="{9C15F7DF-F3AF-418A-BAB2-1EC6F3F07E69}" dt="2026-06-24T19:59:24.413" v="18" actId="20577"/>
        <pc:sldMkLst>
          <pc:docMk/>
          <pc:sldMk cId="3938783351" sldId="282"/>
        </pc:sldMkLst>
        <pc:spChg chg="mod">
          <ac:chgData name="Dolan, John" userId="64a1a883-52e9-4422-a159-0891ccec8813" providerId="ADAL" clId="{9C15F7DF-F3AF-418A-BAB2-1EC6F3F07E69}" dt="2026-06-24T19:59:24.413" v="18" actId="20577"/>
          <ac:spMkLst>
            <pc:docMk/>
            <pc:sldMk cId="3938783351" sldId="282"/>
            <ac:spMk id="3" creationId="{11DB8E48-9974-DE8B-B982-0248BC1CD37C}"/>
          </ac:spMkLst>
        </pc:spChg>
      </pc:sldChg>
      <pc:sldChg chg="modSp mod">
        <pc:chgData name="Dolan, John" userId="64a1a883-52e9-4422-a159-0891ccec8813" providerId="ADAL" clId="{9C15F7DF-F3AF-418A-BAB2-1EC6F3F07E69}" dt="2026-06-25T17:09:11.561" v="1049" actId="13926"/>
        <pc:sldMkLst>
          <pc:docMk/>
          <pc:sldMk cId="1814464273" sldId="284"/>
        </pc:sldMkLst>
        <pc:spChg chg="mod">
          <ac:chgData name="Dolan, John" userId="64a1a883-52e9-4422-a159-0891ccec8813" providerId="ADAL" clId="{9C15F7DF-F3AF-418A-BAB2-1EC6F3F07E69}" dt="2026-06-25T17:09:11.561" v="1049" actId="13926"/>
          <ac:spMkLst>
            <pc:docMk/>
            <pc:sldMk cId="1814464273" sldId="284"/>
            <ac:spMk id="3" creationId="{01DA7FE5-E51A-259B-E394-4395F5806E8E}"/>
          </ac:spMkLst>
        </pc:spChg>
      </pc:sldChg>
      <pc:sldChg chg="modSp">
        <pc:chgData name="Dolan, John" userId="64a1a883-52e9-4422-a159-0891ccec8813" providerId="ADAL" clId="{9C15F7DF-F3AF-418A-BAB2-1EC6F3F07E69}" dt="2026-06-25T17:09:18.610" v="1050"/>
        <pc:sldMkLst>
          <pc:docMk/>
          <pc:sldMk cId="1404202590" sldId="285"/>
        </pc:sldMkLst>
        <pc:spChg chg="mod">
          <ac:chgData name="Dolan, John" userId="64a1a883-52e9-4422-a159-0891ccec8813" providerId="ADAL" clId="{9C15F7DF-F3AF-418A-BAB2-1EC6F3F07E69}" dt="2026-06-25T17:09:18.610" v="1050"/>
          <ac:spMkLst>
            <pc:docMk/>
            <pc:sldMk cId="1404202590" sldId="285"/>
            <ac:spMk id="3" creationId="{01DA7FE5-E51A-259B-E394-4395F5806E8E}"/>
          </ac:spMkLst>
        </pc:spChg>
      </pc:sldChg>
      <pc:sldChg chg="modSp mod modNotesTx">
        <pc:chgData name="Dolan, John" userId="64a1a883-52e9-4422-a159-0891ccec8813" providerId="ADAL" clId="{9C15F7DF-F3AF-418A-BAB2-1EC6F3F07E69}" dt="2026-06-25T19:18:06.796" v="2074" actId="207"/>
        <pc:sldMkLst>
          <pc:docMk/>
          <pc:sldMk cId="4192713798" sldId="286"/>
        </pc:sldMkLst>
        <pc:spChg chg="mod">
          <ac:chgData name="Dolan, John" userId="64a1a883-52e9-4422-a159-0891ccec8813" providerId="ADAL" clId="{9C15F7DF-F3AF-418A-BAB2-1EC6F3F07E69}" dt="2026-06-24T20:12:54.015" v="179" actId="20577"/>
          <ac:spMkLst>
            <pc:docMk/>
            <pc:sldMk cId="4192713798" sldId="286"/>
            <ac:spMk id="2" creationId="{483E5F47-B18C-E116-D058-5C04CD80FD73}"/>
          </ac:spMkLst>
        </pc:spChg>
        <pc:graphicFrameChg chg="mod modGraphic">
          <ac:chgData name="Dolan, John" userId="64a1a883-52e9-4422-a159-0891ccec8813" providerId="ADAL" clId="{9C15F7DF-F3AF-418A-BAB2-1EC6F3F07E69}" dt="2026-06-25T19:18:06.796" v="2074" actId="207"/>
          <ac:graphicFrameMkLst>
            <pc:docMk/>
            <pc:sldMk cId="4192713798" sldId="286"/>
            <ac:graphicFrameMk id="4" creationId="{98940AED-00D8-CC3C-72F8-53C01DDB2C76}"/>
          </ac:graphicFrameMkLst>
        </pc:graphicFrameChg>
      </pc:sldChg>
      <pc:sldChg chg="modSp mod modNotesTx">
        <pc:chgData name="Dolan, John" userId="64a1a883-52e9-4422-a159-0891ccec8813" providerId="ADAL" clId="{9C15F7DF-F3AF-418A-BAB2-1EC6F3F07E69}" dt="2026-06-25T19:17:59.733" v="2073" actId="207"/>
        <pc:sldMkLst>
          <pc:docMk/>
          <pc:sldMk cId="2857453922" sldId="287"/>
        </pc:sldMkLst>
        <pc:spChg chg="mod">
          <ac:chgData name="Dolan, John" userId="64a1a883-52e9-4422-a159-0891ccec8813" providerId="ADAL" clId="{9C15F7DF-F3AF-418A-BAB2-1EC6F3F07E69}" dt="2026-06-25T16:53:36.036" v="332" actId="20577"/>
          <ac:spMkLst>
            <pc:docMk/>
            <pc:sldMk cId="2857453922" sldId="287"/>
            <ac:spMk id="2" creationId="{420B9B6A-8CEC-1971-B853-CB7E692ACD54}"/>
          </ac:spMkLst>
        </pc:spChg>
        <pc:graphicFrameChg chg="mod modGraphic">
          <ac:chgData name="Dolan, John" userId="64a1a883-52e9-4422-a159-0891ccec8813" providerId="ADAL" clId="{9C15F7DF-F3AF-418A-BAB2-1EC6F3F07E69}" dt="2026-06-25T19:17:59.733" v="2073" actId="207"/>
          <ac:graphicFrameMkLst>
            <pc:docMk/>
            <pc:sldMk cId="2857453922" sldId="287"/>
            <ac:graphicFrameMk id="4" creationId="{2D4AEF4D-F53E-71A5-62F9-B6741396FFD3}"/>
          </ac:graphicFrameMkLst>
        </pc:graphicFrameChg>
      </pc:sldChg>
      <pc:sldChg chg="modSp add mod modNotesTx">
        <pc:chgData name="Dolan, John" userId="64a1a883-52e9-4422-a159-0891ccec8813" providerId="ADAL" clId="{9C15F7DF-F3AF-418A-BAB2-1EC6F3F07E69}" dt="2026-07-01T16:02:07.477" v="3017" actId="20577"/>
        <pc:sldMkLst>
          <pc:docMk/>
          <pc:sldMk cId="154415080" sldId="291"/>
        </pc:sldMkLst>
        <pc:spChg chg="mod">
          <ac:chgData name="Dolan, John" userId="64a1a883-52e9-4422-a159-0891ccec8813" providerId="ADAL" clId="{9C15F7DF-F3AF-418A-BAB2-1EC6F3F07E69}" dt="2026-06-25T17:12:57.996" v="1054" actId="6549"/>
          <ac:spMkLst>
            <pc:docMk/>
            <pc:sldMk cId="154415080" sldId="291"/>
            <ac:spMk id="8" creationId="{D22C8E87-77DF-B0B6-0674-E494614FC037}"/>
          </ac:spMkLst>
        </pc:spChg>
      </pc:sldChg>
      <pc:sldChg chg="modSp add del mod modNotesTx">
        <pc:chgData name="Dolan, John" userId="64a1a883-52e9-4422-a159-0891ccec8813" providerId="ADAL" clId="{9C15F7DF-F3AF-418A-BAB2-1EC6F3F07E69}" dt="2026-07-01T15:45:05.316" v="2658" actId="2696"/>
        <pc:sldMkLst>
          <pc:docMk/>
          <pc:sldMk cId="1425239895" sldId="292"/>
        </pc:sldMkLst>
      </pc:sldChg>
      <pc:sldChg chg="modSp add mod modNotesTx">
        <pc:chgData name="Dolan, John" userId="64a1a883-52e9-4422-a159-0891ccec8813" providerId="ADAL" clId="{9C15F7DF-F3AF-418A-BAB2-1EC6F3F07E69}" dt="2026-06-25T17:23:58.129" v="1270" actId="20577"/>
        <pc:sldMkLst>
          <pc:docMk/>
          <pc:sldMk cId="2450676617" sldId="293"/>
        </pc:sldMkLst>
        <pc:spChg chg="mod">
          <ac:chgData name="Dolan, John" userId="64a1a883-52e9-4422-a159-0891ccec8813" providerId="ADAL" clId="{9C15F7DF-F3AF-418A-BAB2-1EC6F3F07E69}" dt="2026-06-25T17:13:06.984" v="1056" actId="6549"/>
          <ac:spMkLst>
            <pc:docMk/>
            <pc:sldMk cId="2450676617" sldId="293"/>
            <ac:spMk id="8" creationId="{9A7E429E-E595-5190-DED9-43094E0D685F}"/>
          </ac:spMkLst>
        </pc:spChg>
      </pc:sldChg>
    </pc:docChg>
  </pc:docChgLst>
  <pc:docChgLst>
    <pc:chgData name="Morsches, Phuonglinh" userId="S::phuonglinh.morsches_conduent.com#ext#@cndtazsp.onmicrosoft.com::a9b99c7b-e7db-4dc4-b1a4-1e8d0fa8bc3e" providerId="AD" clId="Web-{E620627F-A459-C3C8-FC8E-9B4EBD39DD51}"/>
    <pc:docChg chg="mod">
      <pc:chgData name="Morsches, Phuonglinh" userId="S::phuonglinh.morsches_conduent.com#ext#@cndtazsp.onmicrosoft.com::a9b99c7b-e7db-4dc4-b1a4-1e8d0fa8bc3e" providerId="AD" clId="Web-{E620627F-A459-C3C8-FC8E-9B4EBD39DD51}" dt="2026-06-27T16:21:43.671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E19C1-983F-4A39-B785-5899814D092F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6438"/>
            <a:ext cx="5680075" cy="3695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64B8A-A89B-4890-BABF-4E52E2C0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4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Total Helpdesk Transactions for the month of May in 2026 was 8,390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There were a total of 14 denied claims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21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16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51258-796C-3E4C-1738-E5640136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AEE894-DA5F-DFFA-2448-7222BBECD0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D1C44C-9558-8CB7-EEFB-06A1C3F28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Tirzepatide remains atop the total Paid Top 25 list. The overall paid amount increased from $66 million to $88 million.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Notably, paid amounts for Dupixent and Tremfya jumped up several spots respectively on the list for second straight quarter.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Dupixent PUPM decreased by $32.21, claims increased by 80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Tremfya PUPM increased by $1,153.36, claims also increased by 80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And </a:t>
            </a:r>
            <a:r>
              <a:rPr lang="en-US" dirty="0" err="1"/>
              <a:t>Rinvoq</a:t>
            </a:r>
            <a:r>
              <a:rPr lang="en-US" dirty="0"/>
              <a:t> (upadacitinib) makes its first appearance on the top 25 list this quarter at the 25</a:t>
            </a:r>
            <a:r>
              <a:rPr lang="en-US" baseline="30000" dirty="0"/>
              <a:t>th</a:t>
            </a:r>
            <a:r>
              <a:rPr lang="en-US" dirty="0"/>
              <a:t> position. It is a preferred agent in TIMs JAK Inhibitors PDL edit (October of 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Farxiga</a:t>
            </a:r>
            <a:r>
              <a:rPr lang="en-US" dirty="0"/>
              <a:t> and Stelara have left the Top 25.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4F297-97F3-585D-E0C6-8DA547775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563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31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75033-313A-745B-56EF-CB60942C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9A71C-9D75-B28E-A3D5-DF60D4BF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FF4AA6-6605-5C83-F504-D7CBFA7B7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Atorvastatin remains at the top of this list.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Most agents maintain similar positions and claim counts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Notably Tirzepatide also moves from 8</a:t>
            </a:r>
            <a:r>
              <a:rPr lang="en-US" baseline="30000" dirty="0"/>
              <a:t>th</a:t>
            </a:r>
            <a:r>
              <a:rPr lang="en-US" dirty="0"/>
              <a:t> position up to the 3</a:t>
            </a:r>
            <a:r>
              <a:rPr lang="en-US" baseline="30000" dirty="0"/>
              <a:t>rd</a:t>
            </a:r>
            <a:r>
              <a:rPr lang="en-US" dirty="0"/>
              <a:t> position on this list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DDD62-3C9B-44B3-6F67-FBBC7BE13C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0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Total transactions up 119 compared to reporting in February of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When adjusted for total days per month, the daily transaction totals were as follows, 295 per day for February and 270 per day for May.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89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0361D-5B58-034E-3A30-F4A39F435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DD1D33-6D1A-F37A-E571-66E31B5E7C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29E67-A673-44F6-004F-F5FCAD9E8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edits listed here were all in the top 10 last reporting and in mostly the same position.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benzodiazepine had roughly 300 fewer transactions compared February to May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12932-49BE-7AF0-324A-868243BF4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0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9E44D-801A-1FF3-834F-EAA7FA61D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2A5FE4-E749-709F-3801-1EA264B04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47AAD6-6C0E-C3D3-CFD3-7B8559DCF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pending transactions list remains primarily the same with minimal changes.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40B65-9FDE-D6F2-6469-DD27AC9C53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24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Overall transactions were up slightly compared to last quarter. March and April saw 2.7 and 2.6 million transactions, respectively. For May there were 2.5 million.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Trends over the last year had total transactions between 2.3 and 2.5 million, so March and April saw the most transactions per month in that time frame.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22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Early refill denials were up this quarter. March through May were all above 50%.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compares to a range of 46-48% per month over the past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1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Diagnosis code required denials were up again this quarter, cresting the 10% mark.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figure typically has been around the 8-9% range for the past 6 months and was 7.2% this time last year.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likely due to the increasing amount of agents we are adding to edits and/or increase utilization in these agents that require a diagnosis on the claim.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0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 Authorization Required but not Found 0213 denials were down to 1.48% for May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Preferred Drug List denials remain at around 21%.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All other denials remain consistent across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37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0716 denials have remained stable since last reporting, settling in the 6-7% range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other metrics are similar compared to yearly trends.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4B8A-A89B-4890-BABF-4E52E2C076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21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8F07-3180-1BDC-32F3-8F54406C2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F77861-5DAD-4AE3-A5E7-292680448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BCB6F-7DE9-11F7-DADC-262EECE2B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91B6-8CD9-7C76-CB86-A69FBA93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029C4-4B67-17AC-B7CB-438BF1D7A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9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5D707-24D8-37BB-D519-CA9F644B7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06A2E5-AD6D-7005-63F8-E9B2B36E1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6480C-91E5-3801-3B30-032B6119E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E0327-1E5A-B10A-CCC2-8E5BB89D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513FE-6002-BA62-7CFA-562F3AE87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25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317BEF-C00A-FDF7-E3A5-5639D7EDE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9513E-C9F4-5186-0F68-161107A3A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EF634-53F8-ED17-EB4C-A7CBBD197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4D466-0352-BB61-3795-E0AB31E72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FF628-BA0B-21BF-C7DD-FC1760074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1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3F113-4B05-36EF-12B9-522CE008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60411-FD2E-CFFA-E077-12ACE5E54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8C41A-52FB-BB9B-ACFF-A159B301C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2D43B-4625-D7BD-3F25-8D8E61F6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DF2AE-BC41-B087-C36F-E7E7B0C2E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7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4FD4E-735A-E4F9-0EDD-18D44F40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22B0E-A68F-9567-2A6F-72B7C4949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BE8B0-6373-67D8-4AF7-8327FD89B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BD8E2-577C-A6A0-721F-F69E428A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17E19-F2AC-92A4-D018-5A1AB733C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5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17BBD-C726-8B71-2B5C-5D92CFD40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8ECDF-1D45-993E-FFF8-D7DBA5BFE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CBD33-93CE-97D5-1B9C-86286BEFE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9280AF-31E1-B7CF-7175-AD7F3C427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F35B7-D900-75D7-77FB-A3564000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EA5C94-E01A-C138-870E-ABE1F7CD6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05BD-501F-6DD1-3917-A5178526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3E719-4280-F67F-6ABB-D327A0741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79734-F11E-D2BF-1014-6FF40C293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8A19D-5F24-B1CF-C996-470198569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97B505-04AA-739B-B2E8-9FB40533E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E0F8B-525B-C348-1CA0-7CF2D17A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224678-DB7C-C8CA-AB09-9143036E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A5A78-EFEE-7A14-05E6-A2F08C99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7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589EA-A94D-69EE-609C-BA4E3442E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4F13FE-3779-9A4C-5BC7-1B289596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245C3-B1EE-B528-7AD5-145F51FDD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3BF284-7673-51B1-0638-ADBFB75C5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3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27B4EF-5BD9-29B2-8EC9-11C76CD4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73E873-00D6-D960-0D8E-2B2BA3F55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8D949-9BA3-A9E2-89CC-7E327A3D4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4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320DA-78A4-26C9-149B-A766B5F92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4AA29-99F2-2944-ABD3-5C253763E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0A23E-EB7B-9A01-79DB-B50761991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E2539-9F55-44E8-4558-533233F40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212BCA-DD0E-3699-ED6B-BFDC2B67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76CF9-2DBB-7DE0-F883-0505F4A3A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3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53C44-CBBC-E1F8-51EA-B636464B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9C8C20-19ED-6827-AD59-8E27C822E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9DC2A-E942-6B74-0B81-298A07AB1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35D6B-4FDD-9D95-0838-AA1A41E3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0E54E0-0D37-AB7D-A670-D2924E86C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D1281-FFCF-D1BC-E45E-3C1EB4BE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6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2D833B-70EA-7621-09BE-069378D2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1F64A-1789-F131-F9CF-9266E97E3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103D0-8C1F-6441-3C61-B47464A6F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17340-D00E-4B74-A8C7-0A193D0239B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41E3D-7361-69CA-3071-8EFAAD3874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CAC65-C9D1-E4E8-D50E-FEA9B5ECF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996E6-102B-4F67-85D0-32F8E331D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7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79EECFE-814E-4B68-96A7-86A795BD2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AF180F00-B4B2-4196-BB1C-ECD21B03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8FE5B-1230-856D-B8D0-B60E4DE7A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1383527"/>
            <a:ext cx="6117158" cy="4175166"/>
          </a:xfrm>
        </p:spPr>
        <p:txBody>
          <a:bodyPr anchor="ctr">
            <a:normAutofit/>
          </a:bodyPr>
          <a:lstStyle/>
          <a:p>
            <a:pPr algn="r"/>
            <a:r>
              <a:rPr lang="en-US" sz="9600" dirty="0"/>
              <a:t>Conduent Reports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DB8E48-9974-DE8B-B982-0248BC1CD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6955" y="2573422"/>
            <a:ext cx="3113064" cy="1795378"/>
          </a:xfrm>
        </p:spPr>
        <p:txBody>
          <a:bodyPr anchor="ctr">
            <a:normAutofit/>
          </a:bodyPr>
          <a:lstStyle/>
          <a:p>
            <a:pPr algn="l"/>
            <a:r>
              <a:rPr lang="en-US"/>
              <a:t>John Dolan, </a:t>
            </a:r>
          </a:p>
          <a:p>
            <a:pPr algn="l"/>
            <a:r>
              <a:rPr lang="en-US"/>
              <a:t>PharmD, BCPPS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DF0D3DE-EC74-4C9F-AFA1-DC5CE5236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onduent, Inc.">
            <a:extLst>
              <a:ext uri="{FF2B5EF4-FFF2-40B4-BE49-F238E27FC236}">
                <a16:creationId xmlns:a16="http://schemas.microsoft.com/office/drawing/2014/main" id="{F1BDBE14-50E2-8399-F61B-070596AE0BD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699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4DC70-1027-4CA8-3B3F-954EF62F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90" y="872324"/>
            <a:ext cx="10168128" cy="1372213"/>
          </a:xfrm>
        </p:spPr>
        <p:txBody>
          <a:bodyPr>
            <a:normAutofit/>
          </a:bodyPr>
          <a:lstStyle/>
          <a:p>
            <a:r>
              <a:rPr lang="en-US" sz="4000" dirty="0"/>
              <a:t>Diagnosis Code Required POS Denials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FB380D-6831-CE4A-EDC6-E9DE3A9D20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979971"/>
              </p:ext>
            </p:extLst>
          </p:nvPr>
        </p:nvGraphicFramePr>
        <p:xfrm>
          <a:off x="789990" y="2612036"/>
          <a:ext cx="10612019" cy="1633928"/>
        </p:xfrm>
        <a:graphic>
          <a:graphicData uri="http://schemas.openxmlformats.org/drawingml/2006/table">
            <a:tbl>
              <a:tblPr firstRow="1"/>
              <a:tblGrid>
                <a:gridCol w="4711335">
                  <a:extLst>
                    <a:ext uri="{9D8B030D-6E8A-4147-A177-3AD203B41FA5}">
                      <a16:colId xmlns:a16="http://schemas.microsoft.com/office/drawing/2014/main" val="2554107618"/>
                    </a:ext>
                  </a:extLst>
                </a:gridCol>
                <a:gridCol w="1262423">
                  <a:extLst>
                    <a:ext uri="{9D8B030D-6E8A-4147-A177-3AD203B41FA5}">
                      <a16:colId xmlns:a16="http://schemas.microsoft.com/office/drawing/2014/main" val="2985255875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1841768910"/>
                    </a:ext>
                  </a:extLst>
                </a:gridCol>
                <a:gridCol w="1537252">
                  <a:extLst>
                    <a:ext uri="{9D8B030D-6E8A-4147-A177-3AD203B41FA5}">
                      <a16:colId xmlns:a16="http://schemas.microsoft.com/office/drawing/2014/main" val="2986586575"/>
                    </a:ext>
                  </a:extLst>
                </a:gridCol>
                <a:gridCol w="1709531">
                  <a:extLst>
                    <a:ext uri="{9D8B030D-6E8A-4147-A177-3AD203B41FA5}">
                      <a16:colId xmlns:a16="http://schemas.microsoft.com/office/drawing/2014/main" val="1575226694"/>
                    </a:ext>
                  </a:extLst>
                </a:gridCol>
              </a:tblGrid>
              <a:tr h="541262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972" marR="25972" marT="259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5-26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4-26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3-26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</a:rPr>
                        <a:t>2-26</a:t>
                      </a:r>
                      <a:endParaRPr lang="en-US" sz="2400" b="0" i="0" u="none" strike="noStrike" dirty="0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149698"/>
                  </a:ext>
                </a:extLst>
              </a:tr>
              <a:tr h="551404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Diagnosis Code Required 1013</a:t>
                      </a:r>
                      <a:endParaRPr lang="en-US" sz="2400" b="1" i="0" u="none" strike="noStrike">
                        <a:effectLst/>
                        <a:latin typeface="+mn-lt"/>
                      </a:endParaRPr>
                    </a:p>
                  </a:txBody>
                  <a:tcPr marL="25972" marR="25972" marT="259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36,275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36,042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36,369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29,425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252575"/>
                  </a:ext>
                </a:extLst>
              </a:tr>
              <a:tr h="541262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2400" b="1" i="0" u="none" strike="noStrike">
                        <a:effectLst/>
                        <a:latin typeface="+mn-lt"/>
                      </a:endParaRPr>
                    </a:p>
                  </a:txBody>
                  <a:tcPr marL="25972" marR="25972" marT="259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10.39%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10.15%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9.50%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7507705"/>
                  </a:ext>
                </a:extLst>
              </a:tr>
            </a:tbl>
          </a:graphicData>
        </a:graphic>
      </p:graphicFrame>
      <p:pic>
        <p:nvPicPr>
          <p:cNvPr id="3" name="Picture 2" descr="Conduent, Inc.">
            <a:extLst>
              <a:ext uri="{FF2B5EF4-FFF2-40B4-BE49-F238E27FC236}">
                <a16:creationId xmlns:a16="http://schemas.microsoft.com/office/drawing/2014/main" id="{02244C38-9AC2-75A4-A29B-1F9087DB448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675" y="0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189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E084F-1B47-EB05-DA60-D711650F44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3309" y="504825"/>
            <a:ext cx="9963150" cy="991838"/>
          </a:xfrm>
        </p:spPr>
        <p:txBody>
          <a:bodyPr>
            <a:normAutofit/>
          </a:bodyPr>
          <a:lstStyle/>
          <a:p>
            <a:r>
              <a:rPr lang="en-US" sz="4000" dirty="0"/>
              <a:t>Clinical Denials at POS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59F759E-05FA-B82A-CD05-682432F41BF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40132936"/>
              </p:ext>
            </p:extLst>
          </p:nvPr>
        </p:nvGraphicFramePr>
        <p:xfrm>
          <a:off x="383309" y="1733570"/>
          <a:ext cx="11425381" cy="4342151"/>
        </p:xfrm>
        <a:graphic>
          <a:graphicData uri="http://schemas.openxmlformats.org/drawingml/2006/table">
            <a:tbl>
              <a:tblPr firstRow="1"/>
              <a:tblGrid>
                <a:gridCol w="5073440">
                  <a:extLst>
                    <a:ext uri="{9D8B030D-6E8A-4147-A177-3AD203B41FA5}">
                      <a16:colId xmlns:a16="http://schemas.microsoft.com/office/drawing/2014/main" val="230266771"/>
                    </a:ext>
                  </a:extLst>
                </a:gridCol>
                <a:gridCol w="1587986">
                  <a:extLst>
                    <a:ext uri="{9D8B030D-6E8A-4147-A177-3AD203B41FA5}">
                      <a16:colId xmlns:a16="http://schemas.microsoft.com/office/drawing/2014/main" val="3519500080"/>
                    </a:ext>
                  </a:extLst>
                </a:gridCol>
                <a:gridCol w="1587983">
                  <a:extLst>
                    <a:ext uri="{9D8B030D-6E8A-4147-A177-3AD203B41FA5}">
                      <a16:colId xmlns:a16="http://schemas.microsoft.com/office/drawing/2014/main" val="3666824726"/>
                    </a:ext>
                  </a:extLst>
                </a:gridCol>
                <a:gridCol w="1587986">
                  <a:extLst>
                    <a:ext uri="{9D8B030D-6E8A-4147-A177-3AD203B41FA5}">
                      <a16:colId xmlns:a16="http://schemas.microsoft.com/office/drawing/2014/main" val="544407729"/>
                    </a:ext>
                  </a:extLst>
                </a:gridCol>
                <a:gridCol w="1587986">
                  <a:extLst>
                    <a:ext uri="{9D8B030D-6E8A-4147-A177-3AD203B41FA5}">
                      <a16:colId xmlns:a16="http://schemas.microsoft.com/office/drawing/2014/main" val="808970424"/>
                    </a:ext>
                  </a:extLst>
                </a:gridCol>
              </a:tblGrid>
              <a:tr h="294402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i="0" u="none" strike="noStrike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5-26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4-26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3-26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</a:rPr>
                        <a:t>2-26</a:t>
                      </a:r>
                      <a:endParaRPr lang="en-US" sz="2200" b="0" i="0" u="none" strike="noStrike" dirty="0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69193"/>
                  </a:ext>
                </a:extLst>
              </a:tr>
              <a:tr h="243477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Clinical Edit 0682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20,437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21,120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21,490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23,949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05736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5.85%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5.95%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5.93%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704435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 Risk Combination Edit 1014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3,382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2,678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826482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132232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Opioid Limits Exceeded 0097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6,891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7,010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6,952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6,453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433128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1.92%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852389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Preferred Drug List Edit 0160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74,358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77,624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75,722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67,690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377476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21.29%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21.87%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20.88%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21.85%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69622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 Authorization Required But Not Found 0213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5,166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5,485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5,934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5,693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461318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51034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Step Therapy Edit 0681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62982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196801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Therapeutic Duplication 1010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19,305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20,279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20,394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17,935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4147565"/>
                  </a:ext>
                </a:extLst>
              </a:tr>
              <a:tr h="2026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0068" marR="10068" marT="100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5.71%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5.62%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5.79%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603040"/>
                  </a:ext>
                </a:extLst>
              </a:tr>
            </a:tbl>
          </a:graphicData>
        </a:graphic>
      </p:graphicFrame>
      <p:pic>
        <p:nvPicPr>
          <p:cNvPr id="10" name="Picture 9" descr="Conduent, Inc.">
            <a:extLst>
              <a:ext uri="{FF2B5EF4-FFF2-40B4-BE49-F238E27FC236}">
                <a16:creationId xmlns:a16="http://schemas.microsoft.com/office/drawing/2014/main" id="{AA45D1BE-33C7-0E8D-7432-AC7D174C3FC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546" y="0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205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FC80E-8226-6055-DE7F-85930EAC3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Fiscal Denials at POS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C134E2D-71B3-E4EB-BCD7-85459DBA69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448018"/>
              </p:ext>
            </p:extLst>
          </p:nvPr>
        </p:nvGraphicFramePr>
        <p:xfrm>
          <a:off x="667974" y="1527048"/>
          <a:ext cx="10853004" cy="4983554"/>
        </p:xfrm>
        <a:graphic>
          <a:graphicData uri="http://schemas.openxmlformats.org/drawingml/2006/table">
            <a:tbl>
              <a:tblPr firstRow="1"/>
              <a:tblGrid>
                <a:gridCol w="4779030">
                  <a:extLst>
                    <a:ext uri="{9D8B030D-6E8A-4147-A177-3AD203B41FA5}">
                      <a16:colId xmlns:a16="http://schemas.microsoft.com/office/drawing/2014/main" val="3730584946"/>
                    </a:ext>
                  </a:extLst>
                </a:gridCol>
                <a:gridCol w="1518494">
                  <a:extLst>
                    <a:ext uri="{9D8B030D-6E8A-4147-A177-3AD203B41FA5}">
                      <a16:colId xmlns:a16="http://schemas.microsoft.com/office/drawing/2014/main" val="1290426984"/>
                    </a:ext>
                  </a:extLst>
                </a:gridCol>
                <a:gridCol w="1518492">
                  <a:extLst>
                    <a:ext uri="{9D8B030D-6E8A-4147-A177-3AD203B41FA5}">
                      <a16:colId xmlns:a16="http://schemas.microsoft.com/office/drawing/2014/main" val="863085033"/>
                    </a:ext>
                  </a:extLst>
                </a:gridCol>
                <a:gridCol w="1518494">
                  <a:extLst>
                    <a:ext uri="{9D8B030D-6E8A-4147-A177-3AD203B41FA5}">
                      <a16:colId xmlns:a16="http://schemas.microsoft.com/office/drawing/2014/main" val="4165989240"/>
                    </a:ext>
                  </a:extLst>
                </a:gridCol>
                <a:gridCol w="1518494">
                  <a:extLst>
                    <a:ext uri="{9D8B030D-6E8A-4147-A177-3AD203B41FA5}">
                      <a16:colId xmlns:a16="http://schemas.microsoft.com/office/drawing/2014/main" val="3763393330"/>
                    </a:ext>
                  </a:extLst>
                </a:gridCol>
              </a:tblGrid>
              <a:tr h="397634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i="0" u="none" strike="noStrike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5-26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4-26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3-26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</a:rPr>
                        <a:t>2-26</a:t>
                      </a:r>
                      <a:endParaRPr lang="en-US" sz="2200" b="0" i="0" u="none" strike="noStrike" dirty="0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408676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 Day Supply Required 1018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8,826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9,276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9,354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8,353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5823610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2.70%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070891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Brand over Generic 1015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29,221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29,001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27,023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24,597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935683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8.37%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7.94%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095767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Dose Optimization 0234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13,134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13,071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12,989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10,849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962233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3.76%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3.68%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450659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DUR Therapy Exceeded 0716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24,842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24,358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24,537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20,813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364172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7.11%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6.72%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006681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Exceed Initial Therapy Limitation 0712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781604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1950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Fiscal Edit 0683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219595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597114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Hospice 0713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754641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27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Out-of-State Pharmacy Restriction 1016</a:t>
                      </a:r>
                      <a:endParaRPr lang="en-US" sz="1800" b="1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085857"/>
                  </a:ext>
                </a:extLst>
              </a:tr>
              <a:tr h="274619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2300" marR="12300" marT="123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148085"/>
                  </a:ext>
                </a:extLst>
              </a:tr>
            </a:tbl>
          </a:graphicData>
        </a:graphic>
      </p:graphicFrame>
      <p:pic>
        <p:nvPicPr>
          <p:cNvPr id="3" name="Picture 2" descr="Conduent, Inc.">
            <a:extLst>
              <a:ext uri="{FF2B5EF4-FFF2-40B4-BE49-F238E27FC236}">
                <a16:creationId xmlns:a16="http://schemas.microsoft.com/office/drawing/2014/main" id="{3C7192C8-1A61-8E8D-19D1-7DB038809B4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546" y="0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453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1CB06-A330-A33E-00FD-6BE463B3D9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7200"/>
              <a:t>Top 25 Products Ranked By </a:t>
            </a:r>
            <a:r>
              <a:rPr lang="en-US" sz="7200" b="1"/>
              <a:t>Paid</a:t>
            </a:r>
            <a:r>
              <a:rPr lang="en-US" sz="7200"/>
              <a:t> Amount of FFS Claims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A7FE5-E51A-259B-E394-4395F5806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Quarter 3 2026 (January, February, March)</a:t>
            </a:r>
          </a:p>
        </p:txBody>
      </p:sp>
      <p:pic>
        <p:nvPicPr>
          <p:cNvPr id="4" name="Picture 3" descr="Conduent, Inc.">
            <a:extLst>
              <a:ext uri="{FF2B5EF4-FFF2-40B4-BE49-F238E27FC236}">
                <a16:creationId xmlns:a16="http://schemas.microsoft.com/office/drawing/2014/main" id="{A9CEA1FC-A3EE-DD74-86A7-6782BF5ACA2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464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4DB3D-0DFC-E921-98BC-0F33DAE19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22C8E87-77DF-B0B6-0674-E494614FC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270" y="37134"/>
            <a:ext cx="10515600" cy="76581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Top 25 by Paid Amount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48FE72-E6A0-4C8A-8D11-2399FD1F8A1C}"/>
              </a:ext>
            </a:extLst>
          </p:cNvPr>
          <p:cNvGraphicFramePr>
            <a:graphicFrameLocks noGrp="1"/>
          </p:cNvGraphicFramePr>
          <p:nvPr/>
        </p:nvGraphicFramePr>
        <p:xfrm>
          <a:off x="459387" y="802944"/>
          <a:ext cx="11273225" cy="5866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4011">
                  <a:extLst>
                    <a:ext uri="{9D8B030D-6E8A-4147-A177-3AD203B41FA5}">
                      <a16:colId xmlns:a16="http://schemas.microsoft.com/office/drawing/2014/main" val="1094773289"/>
                    </a:ext>
                  </a:extLst>
                </a:gridCol>
                <a:gridCol w="328146">
                  <a:extLst>
                    <a:ext uri="{9D8B030D-6E8A-4147-A177-3AD203B41FA5}">
                      <a16:colId xmlns:a16="http://schemas.microsoft.com/office/drawing/2014/main" val="1149905838"/>
                    </a:ext>
                  </a:extLst>
                </a:gridCol>
                <a:gridCol w="1148509">
                  <a:extLst>
                    <a:ext uri="{9D8B030D-6E8A-4147-A177-3AD203B41FA5}">
                      <a16:colId xmlns:a16="http://schemas.microsoft.com/office/drawing/2014/main" val="2590623020"/>
                    </a:ext>
                  </a:extLst>
                </a:gridCol>
                <a:gridCol w="878960">
                  <a:extLst>
                    <a:ext uri="{9D8B030D-6E8A-4147-A177-3AD203B41FA5}">
                      <a16:colId xmlns:a16="http://schemas.microsoft.com/office/drawing/2014/main" val="102893883"/>
                    </a:ext>
                  </a:extLst>
                </a:gridCol>
                <a:gridCol w="1171031">
                  <a:extLst>
                    <a:ext uri="{9D8B030D-6E8A-4147-A177-3AD203B41FA5}">
                      <a16:colId xmlns:a16="http://schemas.microsoft.com/office/drawing/2014/main" val="1850052618"/>
                    </a:ext>
                  </a:extLst>
                </a:gridCol>
                <a:gridCol w="1205642">
                  <a:extLst>
                    <a:ext uri="{9D8B030D-6E8A-4147-A177-3AD203B41FA5}">
                      <a16:colId xmlns:a16="http://schemas.microsoft.com/office/drawing/2014/main" val="660631313"/>
                    </a:ext>
                  </a:extLst>
                </a:gridCol>
                <a:gridCol w="1205642">
                  <a:extLst>
                    <a:ext uri="{9D8B030D-6E8A-4147-A177-3AD203B41FA5}">
                      <a16:colId xmlns:a16="http://schemas.microsoft.com/office/drawing/2014/main" val="3889361407"/>
                    </a:ext>
                  </a:extLst>
                </a:gridCol>
                <a:gridCol w="1205642">
                  <a:extLst>
                    <a:ext uri="{9D8B030D-6E8A-4147-A177-3AD203B41FA5}">
                      <a16:colId xmlns:a16="http://schemas.microsoft.com/office/drawing/2014/main" val="475276499"/>
                    </a:ext>
                  </a:extLst>
                </a:gridCol>
                <a:gridCol w="1205642">
                  <a:extLst>
                    <a:ext uri="{9D8B030D-6E8A-4147-A177-3AD203B41FA5}">
                      <a16:colId xmlns:a16="http://schemas.microsoft.com/office/drawing/2014/main" val="3719339295"/>
                    </a:ext>
                  </a:extLst>
                </a:gridCol>
              </a:tblGrid>
              <a:tr h="3741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Paid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Claims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PUPM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 Q26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 Q26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 Q25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3rd Q25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23904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TIRZEPATIDE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$88,177,690.63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83,066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$1,308.61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0582837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ADALIMUMAB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$28,398,553.04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3,772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$9,398.27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4865350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SEMAGLUTIDE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$25,369,843.28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26,169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$1,125.75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6699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BICTEGRAVIR SODIUM/EMTRICITABINE/TENOFOV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$22,397,231.18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5,750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$4,647.73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158049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PALIPERIDONE PALMITATE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$20,010,096.34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5,935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$4,091.37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5775493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DULAGLUTIDE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$12,212,137.66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12,757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$1,176.60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7993318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CARIPRAZINE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$12,163,025.03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8,459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$1,685.16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3611307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ELEXACAFTOR/TEZACAFTOR/IVACAFTOR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$11,869,125.02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$32,254.06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5366658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BLOOD-GLUCOSE SENSOR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$10,830,767.09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29,062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$450.52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6911751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GLECAPREVIR/PIBRENTASVIR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$10,084,276.25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$10,867.68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7877488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DUPILUMAB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$9,150,008.00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2,410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$4,133.79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303560"/>
                  </a:ext>
                </a:extLst>
              </a:tr>
              <a:tr h="748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ARIPIPRAZOLE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$9,072,945.39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40,677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$269.62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2790175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GUSELKUMAB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$9,049,263.19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$12,066.68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3779621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BUDESONIDE/FORMOTEROL FUMARATE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$8,407,049.06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34,281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$220.46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6339298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LISDEXAMFETAMINE DIMESYLATE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$7,971,046.32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22,279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$402.64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4237555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EMPAGLIFLOZIN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$7,318,835.35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22,231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$401.33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8743360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BUPRENORPHINE HCL/NALOXONE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$7,122,649.25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19,883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$514.16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1075072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ETANERCEPT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$7,048,354.22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$9,250.81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6294976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PEMBROLIZUMAB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$6,931,405.92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$11,038.27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9570833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EMICIZUMAB-KXWH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$5,662,510.54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$52,431.65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247630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DEUTETRABENAZINE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$5,349,874.41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$9,908.17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8763329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APIXABAN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$5,176,336.76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16,788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$393.15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9960531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TIOTROPIUM BROMIDE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$4,957,476.67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11,414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$466.75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9386973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BREXPIPRAZOLE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$4,710,986.68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3,406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$1,738.09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0796797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UPADACITINIB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$4,632,589.12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$7,988.22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48590961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4444215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$344,074,076.40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353,464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$973.43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$328,919,045.28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$306,203,456.55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$224,792,057.74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$229,999,582.12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589567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0491188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341,605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319,513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341,640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352,512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9415229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3775672"/>
                  </a:ext>
                </a:extLst>
              </a:tr>
              <a:tr h="1749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$962.86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$958.34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$657.98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$652.46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1872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8C93228-3893-7DC6-9030-DF8AB359C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6243405"/>
            <a:ext cx="1995055" cy="54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15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1CB06-A330-A33E-00FD-6BE463B3D9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7200"/>
              <a:t>Top 25 Products Ranked By Paid </a:t>
            </a:r>
            <a:r>
              <a:rPr lang="en-US" sz="7200" b="1"/>
              <a:t>Number</a:t>
            </a:r>
            <a:r>
              <a:rPr lang="en-US" sz="7200"/>
              <a:t> of FFS Claims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A7FE5-E51A-259B-E394-4395F5806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Quarter 3 2026 (January, February, March)</a:t>
            </a:r>
          </a:p>
        </p:txBody>
      </p:sp>
      <p:pic>
        <p:nvPicPr>
          <p:cNvPr id="4" name="Picture 3" descr="Conduent, Inc.">
            <a:extLst>
              <a:ext uri="{FF2B5EF4-FFF2-40B4-BE49-F238E27FC236}">
                <a16:creationId xmlns:a16="http://schemas.microsoft.com/office/drawing/2014/main" id="{A9CEA1FC-A3EE-DD74-86A7-6782BF5ACA2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202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D8BC-2871-9AE8-15B2-C7B4F1FA1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7E429E-E595-5190-DED9-43094E0D6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" y="121834"/>
            <a:ext cx="10515600" cy="7315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Top 25 by Number of Claims</a:t>
            </a:r>
            <a:endParaRPr lang="en-US"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2A5E18-CF31-DAA6-6DEF-32BE075B386C}"/>
              </a:ext>
            </a:extLst>
          </p:cNvPr>
          <p:cNvGraphicFramePr>
            <a:graphicFrameLocks noGrp="1"/>
          </p:cNvGraphicFramePr>
          <p:nvPr/>
        </p:nvGraphicFramePr>
        <p:xfrm>
          <a:off x="601417" y="765808"/>
          <a:ext cx="10989165" cy="5880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283">
                  <a:extLst>
                    <a:ext uri="{9D8B030D-6E8A-4147-A177-3AD203B41FA5}">
                      <a16:colId xmlns:a16="http://schemas.microsoft.com/office/drawing/2014/main" val="1094773289"/>
                    </a:ext>
                  </a:extLst>
                </a:gridCol>
                <a:gridCol w="474193">
                  <a:extLst>
                    <a:ext uri="{9D8B030D-6E8A-4147-A177-3AD203B41FA5}">
                      <a16:colId xmlns:a16="http://schemas.microsoft.com/office/drawing/2014/main" val="1149905838"/>
                    </a:ext>
                  </a:extLst>
                </a:gridCol>
                <a:gridCol w="1202027">
                  <a:extLst>
                    <a:ext uri="{9D8B030D-6E8A-4147-A177-3AD203B41FA5}">
                      <a16:colId xmlns:a16="http://schemas.microsoft.com/office/drawing/2014/main" val="2590623020"/>
                    </a:ext>
                  </a:extLst>
                </a:gridCol>
                <a:gridCol w="1102776">
                  <a:extLst>
                    <a:ext uri="{9D8B030D-6E8A-4147-A177-3AD203B41FA5}">
                      <a16:colId xmlns:a16="http://schemas.microsoft.com/office/drawing/2014/main" val="102893883"/>
                    </a:ext>
                  </a:extLst>
                </a:gridCol>
                <a:gridCol w="1128814">
                  <a:extLst>
                    <a:ext uri="{9D8B030D-6E8A-4147-A177-3AD203B41FA5}">
                      <a16:colId xmlns:a16="http://schemas.microsoft.com/office/drawing/2014/main" val="1850052618"/>
                    </a:ext>
                  </a:extLst>
                </a:gridCol>
                <a:gridCol w="1221018">
                  <a:extLst>
                    <a:ext uri="{9D8B030D-6E8A-4147-A177-3AD203B41FA5}">
                      <a16:colId xmlns:a16="http://schemas.microsoft.com/office/drawing/2014/main" val="660631313"/>
                    </a:ext>
                  </a:extLst>
                </a:gridCol>
                <a:gridCol w="1221018">
                  <a:extLst>
                    <a:ext uri="{9D8B030D-6E8A-4147-A177-3AD203B41FA5}">
                      <a16:colId xmlns:a16="http://schemas.microsoft.com/office/drawing/2014/main" val="3889361407"/>
                    </a:ext>
                  </a:extLst>
                </a:gridCol>
                <a:gridCol w="1221018">
                  <a:extLst>
                    <a:ext uri="{9D8B030D-6E8A-4147-A177-3AD203B41FA5}">
                      <a16:colId xmlns:a16="http://schemas.microsoft.com/office/drawing/2014/main" val="475276499"/>
                    </a:ext>
                  </a:extLst>
                </a:gridCol>
                <a:gridCol w="1221018">
                  <a:extLst>
                    <a:ext uri="{9D8B030D-6E8A-4147-A177-3AD203B41FA5}">
                      <a16:colId xmlns:a16="http://schemas.microsoft.com/office/drawing/2014/main" val="3719339295"/>
                    </a:ext>
                  </a:extLst>
                </a:gridCol>
              </a:tblGrid>
              <a:tr h="2809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Paid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Claims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PUPM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 Q26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 Q26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 Q25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3rd Q25 Rank</a:t>
                      </a:r>
                    </a:p>
                  </a:txBody>
                  <a:tcPr marL="9525" marR="9525" marT="9525" marB="0" anchor="ctr"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23904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ATORVASTATIN CALCIUM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$1,192,044.77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93,696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$16.79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0582837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ALBUTEROL SULFATE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$4,080,307.61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85,270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$36.18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4865350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TIRZEPATIDE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$88,177,690.63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83,066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$1,308.61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6699853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GABAPENTIN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$1,070,957.49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73,454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$17.65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2158049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SERTRALINE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$890,725.90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69,944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$16.05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5775493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TRAZODONE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$839,130.71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66,600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$15.64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7993318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PANTOPRAZOLE SODIUM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$819,075.49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65,624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$15.19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3611307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OMEPRAZOLE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$854,279.94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65,038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$15.87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5366658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AMLODIPINE BESYLATE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$737,170.30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63,548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$14.86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6911751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AMOXICILLIN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$884,554.16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61,487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$8.81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7877488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LISINOPRIL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$706,592.39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61,268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$15.22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303560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METFORMIN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$705,812.31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60,983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$14.75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2790175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LEVOTHYROXINE SODIUM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$642,295.83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59,262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$15.36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3779621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HYDROXYZINE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$803,565.73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55,322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$14.64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6339298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0.9 % SODIUM CHLORIDE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$217,547.10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55,240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$4.61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4237555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BUPROPION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$873,255.38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54,205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$20.34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8743360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FLUOXETINE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$686,386.48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51,245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$17.41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075072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IBUPROFEN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$582,066.51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51,236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6294976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ONDANSETRON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$656,292.34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50,749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$9.65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9570833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FLUTICASONE PROPIONATE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$2,054,584.26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50,617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$30.42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247630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ESCITALOPRAM OXALATE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$654,323.22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48,826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$16.30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8763329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CETIRIZINE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$640,142.70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48,530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$8.81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9960531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BUSPIRONE HCL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$667,125.06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47,949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$16.93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9386973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LOSARTAN POTASSIUM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$555,285.31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47,643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$15.08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0796797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ACETAMINOPHEN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$307,438.34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42,296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$5.69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8590961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4444215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$110,298,649.96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effectLst/>
                          <a:latin typeface="Calibri" panose="020F0502020204030204" pitchFamily="34" charset="0"/>
                        </a:rPr>
                        <a:t>1,513,098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$72.90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$88,582,868.67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$72,445,224.09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$31,477,638.27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$33,592,347.79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589567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Claims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0491188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1,469,103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1,425,173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1,247,990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1,300,553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9415229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Avg PUPM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3775672"/>
                  </a:ext>
                </a:extLst>
              </a:tr>
              <a:tr h="180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effectLst/>
                        <a:latin typeface="MS Sans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$60.30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$50.83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$25.22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$25.83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1872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A22FFBC-5F81-AAF4-B266-2B1C13D4F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" y="6195839"/>
            <a:ext cx="1995055" cy="54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676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8FE5B-1230-856D-B8D0-B60E4DE7A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1500" dirty="0"/>
              <a:t>Help Desk Status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DB8E48-9974-DE8B-B982-0248BC1CD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US" dirty="0"/>
          </a:p>
          <a:p>
            <a:pPr algn="l"/>
            <a:r>
              <a:rPr lang="en-US" dirty="0"/>
              <a:t>May 1</a:t>
            </a:r>
            <a:r>
              <a:rPr lang="en-US" baseline="30000" dirty="0"/>
              <a:t>st</a:t>
            </a:r>
            <a:r>
              <a:rPr lang="en-US" dirty="0"/>
              <a:t> through May 31</a:t>
            </a:r>
            <a:r>
              <a:rPr lang="en-US" baseline="30000" dirty="0"/>
              <a:t>st</a:t>
            </a:r>
            <a:r>
              <a:rPr lang="en-US" dirty="0"/>
              <a:t>, 2026</a:t>
            </a:r>
          </a:p>
        </p:txBody>
      </p:sp>
      <p:pic>
        <p:nvPicPr>
          <p:cNvPr id="4" name="Picture 3" descr="Conduent, Inc.">
            <a:extLst>
              <a:ext uri="{FF2B5EF4-FFF2-40B4-BE49-F238E27FC236}">
                <a16:creationId xmlns:a16="http://schemas.microsoft.com/office/drawing/2014/main" id="{F1BDBE14-50E2-8399-F61B-070596AE0BD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78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7CB003-B22E-B678-FCCD-4B85B91EE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866"/>
            <a:ext cx="10515600" cy="8320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Help Desk Status Report July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522ECE-5595-F081-3D71-6D8E6C08B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1945640"/>
            <a:ext cx="318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May 1, 2026 – May 31</a:t>
            </a:r>
            <a:r>
              <a:rPr lang="en-US" baseline="30000" dirty="0"/>
              <a:t>st</a:t>
            </a:r>
            <a:r>
              <a:rPr lang="en-US" dirty="0"/>
              <a:t>, 2026</a:t>
            </a:r>
          </a:p>
        </p:txBody>
      </p:sp>
      <p:pic>
        <p:nvPicPr>
          <p:cNvPr id="4" name="Picture 3" descr="Conduent Inc.">
            <a:extLst>
              <a:ext uri="{FF2B5EF4-FFF2-40B4-BE49-F238E27FC236}">
                <a16:creationId xmlns:a16="http://schemas.microsoft.com/office/drawing/2014/main" id="{9BC5C33C-FFCE-4FCB-9EA9-552F3CDA17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0274" y="1023603"/>
            <a:ext cx="2913305" cy="802021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5415C0C-69E6-633B-763E-4D39CEB34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052296"/>
              </p:ext>
            </p:extLst>
          </p:nvPr>
        </p:nvGraphicFramePr>
        <p:xfrm>
          <a:off x="838200" y="2314972"/>
          <a:ext cx="10515600" cy="3616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8450">
                  <a:extLst>
                    <a:ext uri="{9D8B030D-6E8A-4147-A177-3AD203B41FA5}">
                      <a16:colId xmlns:a16="http://schemas.microsoft.com/office/drawing/2014/main" val="2598843099"/>
                    </a:ext>
                  </a:extLst>
                </a:gridCol>
                <a:gridCol w="3867150">
                  <a:extLst>
                    <a:ext uri="{9D8B030D-6E8A-4147-A177-3AD203B41FA5}">
                      <a16:colId xmlns:a16="http://schemas.microsoft.com/office/drawing/2014/main" val="3975399465"/>
                    </a:ext>
                  </a:extLst>
                </a:gridCol>
              </a:tblGrid>
              <a:tr h="12168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State of Missouri Medicaid</a:t>
                      </a:r>
                    </a:p>
                    <a:p>
                      <a:pPr algn="ctr"/>
                      <a:r>
                        <a:rPr lang="en-US" sz="2200" b="0" i="1" dirty="0"/>
                        <a:t>Conduent™ </a:t>
                      </a:r>
                      <a:r>
                        <a:rPr lang="en-US" sz="2200" b="0" i="1" dirty="0" err="1"/>
                        <a:t>CyberAccess</a:t>
                      </a:r>
                      <a:r>
                        <a:rPr lang="en-US" sz="2200" b="0" i="1" dirty="0"/>
                        <a:t> Helpdesk Status Report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680773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CLINICAL EDIT/PRIOR AUTHORIZATION PROGRAM OVERVIEW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4967"/>
                  </a:ext>
                </a:extLst>
              </a:tr>
              <a:tr h="3622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Helpdesk Transactions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marL="9525" marR="9525" marT="9525" marB="0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536730"/>
                  </a:ext>
                </a:extLst>
              </a:tr>
              <a:tr h="483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Total Helpdesk Transaction 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8,390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6216530"/>
                  </a:ext>
                </a:extLst>
              </a:tr>
              <a:tr h="483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Total Approved Claims at Helpdesk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8,376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7939506"/>
                  </a:ext>
                </a:extLst>
              </a:tr>
              <a:tr h="483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Total Denied Claims at Helpdesk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4763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31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ED522-F786-45CC-2DA2-9BEDB56B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Times New Roman" panose="02020603050405020304" pitchFamily="18" charset="0"/>
              </a:rPr>
              <a:t>Highlights of the Helpdesk Status Report</a:t>
            </a:r>
            <a:endParaRPr lang="en-US"/>
          </a:p>
        </p:txBody>
      </p:sp>
      <p:pic>
        <p:nvPicPr>
          <p:cNvPr id="5" name="Picture 4" descr="Conduent, Inc.">
            <a:extLst>
              <a:ext uri="{FF2B5EF4-FFF2-40B4-BE49-F238E27FC236}">
                <a16:creationId xmlns:a16="http://schemas.microsoft.com/office/drawing/2014/main" id="{DD12B83B-C693-43BB-B2EE-E387BC82F1B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C19C1B-1041-48D7-5967-BFACF07F4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Transactions per month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Total transactions – 8,390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Increased by  a total of 119 transactions compared with February 2026 Report (8,271)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Daily adjusted transaction totals</a:t>
            </a:r>
          </a:p>
          <a:p>
            <a:pPr lvl="2"/>
            <a:r>
              <a:rPr lang="en-US" dirty="0">
                <a:cs typeface="Times New Roman" panose="02020603050405020304" pitchFamily="18" charset="0"/>
              </a:rPr>
              <a:t>February 2026 – 295 transactions/day</a:t>
            </a:r>
          </a:p>
          <a:p>
            <a:pPr lvl="2"/>
            <a:r>
              <a:rPr lang="en-US" dirty="0">
                <a:cs typeface="Times New Roman" panose="02020603050405020304" pitchFamily="18" charset="0"/>
              </a:rPr>
              <a:t>May 2026 – 270 transactions/day</a:t>
            </a:r>
          </a:p>
        </p:txBody>
      </p:sp>
    </p:spTree>
    <p:extLst>
      <p:ext uri="{BB962C8B-B14F-4D97-AF65-F5344CB8AC3E}">
        <p14:creationId xmlns:p14="http://schemas.microsoft.com/office/powerpoint/2010/main" val="1141600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6B814-071C-5531-93C7-2717CF5A6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E5F47-B18C-E116-D058-5C04CD80F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anose="02020603050405020304" pitchFamily="18" charset="0"/>
              </a:rPr>
              <a:t>Top 10: Total Transactions </a:t>
            </a:r>
            <a:r>
              <a:rPr lang="en-US" sz="1600" dirty="0">
                <a:cs typeface="Times New Roman" panose="02020603050405020304" pitchFamily="18" charset="0"/>
              </a:rPr>
              <a:t>May 2026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940AED-00D8-CC3C-72F8-53C01DDB2C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397846"/>
              </p:ext>
            </p:extLst>
          </p:nvPr>
        </p:nvGraphicFramePr>
        <p:xfrm>
          <a:off x="888999" y="1659117"/>
          <a:ext cx="10036504" cy="4503398"/>
        </p:xfrm>
        <a:graphic>
          <a:graphicData uri="http://schemas.openxmlformats.org/drawingml/2006/table">
            <a:tbl>
              <a:tblPr firstRow="1"/>
              <a:tblGrid>
                <a:gridCol w="4077285">
                  <a:extLst>
                    <a:ext uri="{9D8B030D-6E8A-4147-A177-3AD203B41FA5}">
                      <a16:colId xmlns:a16="http://schemas.microsoft.com/office/drawing/2014/main" val="2364219457"/>
                    </a:ext>
                  </a:extLst>
                </a:gridCol>
                <a:gridCol w="1294352">
                  <a:extLst>
                    <a:ext uri="{9D8B030D-6E8A-4147-A177-3AD203B41FA5}">
                      <a16:colId xmlns:a16="http://schemas.microsoft.com/office/drawing/2014/main" val="2028910407"/>
                    </a:ext>
                  </a:extLst>
                </a:gridCol>
                <a:gridCol w="1715269">
                  <a:extLst>
                    <a:ext uri="{9D8B030D-6E8A-4147-A177-3AD203B41FA5}">
                      <a16:colId xmlns:a16="http://schemas.microsoft.com/office/drawing/2014/main" val="2860640295"/>
                    </a:ext>
                  </a:extLst>
                </a:gridCol>
                <a:gridCol w="1398061">
                  <a:extLst>
                    <a:ext uri="{9D8B030D-6E8A-4147-A177-3AD203B41FA5}">
                      <a16:colId xmlns:a16="http://schemas.microsoft.com/office/drawing/2014/main" val="1562921115"/>
                    </a:ext>
                  </a:extLst>
                </a:gridCol>
                <a:gridCol w="1551537">
                  <a:extLst>
                    <a:ext uri="{9D8B030D-6E8A-4147-A177-3AD203B41FA5}">
                      <a16:colId xmlns:a16="http://schemas.microsoft.com/office/drawing/2014/main" val="2036212223"/>
                    </a:ext>
                  </a:extLst>
                </a:gridCol>
              </a:tblGrid>
              <a:tr h="74645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Drug Class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Approved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Pending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Denied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Total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709092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2000" b="1" i="0" u="none" strike="noStrike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Antipsychotic 2nd Gen. Oral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279476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Benzodiazepines Oral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460359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Opioids Short Acting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1069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1,365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710878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SSRI                        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99343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sm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SEDATIVE HYPNOTICS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303411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ADHD NON-STIMULANT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091854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ANTIMIGRAINE ALTERNATIVE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793977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 MOTILITY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106008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 ADRENERGIC-SHORT ACTING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786723"/>
                  </a:ext>
                </a:extLst>
              </a:tr>
              <a:tr h="375694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CGRP INHIBITORS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58494"/>
                  </a:ext>
                </a:extLst>
              </a:tr>
            </a:tbl>
          </a:graphicData>
        </a:graphic>
      </p:graphicFrame>
      <p:pic>
        <p:nvPicPr>
          <p:cNvPr id="5" name="Picture 4" descr="Conduent, Inc.">
            <a:extLst>
              <a:ext uri="{FF2B5EF4-FFF2-40B4-BE49-F238E27FC236}">
                <a16:creationId xmlns:a16="http://schemas.microsoft.com/office/drawing/2014/main" id="{029A035A-EFA8-56CE-BF56-07D47C68BAC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738" y="216571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713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6C267-BB67-62BB-7BA6-8CC92A02C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9B6A-8CEC-1971-B853-CB7E692AC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anose="02020603050405020304" pitchFamily="18" charset="0"/>
              </a:rPr>
              <a:t>Top 10: Pending Transactions </a:t>
            </a:r>
            <a:r>
              <a:rPr lang="en-US" sz="1600" dirty="0">
                <a:cs typeface="Times New Roman" panose="02020603050405020304" pitchFamily="18" charset="0"/>
              </a:rPr>
              <a:t>May 2026</a:t>
            </a:r>
            <a:endParaRPr lang="en-US" sz="1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4AEF4D-F53E-71A5-62F9-B6741396F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706589"/>
              </p:ext>
            </p:extLst>
          </p:nvPr>
        </p:nvGraphicFramePr>
        <p:xfrm>
          <a:off x="838200" y="1690688"/>
          <a:ext cx="9808028" cy="4490550"/>
        </p:xfrm>
        <a:graphic>
          <a:graphicData uri="http://schemas.openxmlformats.org/drawingml/2006/table">
            <a:tbl>
              <a:tblPr firstRow="1"/>
              <a:tblGrid>
                <a:gridCol w="4218275">
                  <a:extLst>
                    <a:ext uri="{9D8B030D-6E8A-4147-A177-3AD203B41FA5}">
                      <a16:colId xmlns:a16="http://schemas.microsoft.com/office/drawing/2014/main" val="1967057681"/>
                    </a:ext>
                  </a:extLst>
                </a:gridCol>
                <a:gridCol w="1322817">
                  <a:extLst>
                    <a:ext uri="{9D8B030D-6E8A-4147-A177-3AD203B41FA5}">
                      <a16:colId xmlns:a16="http://schemas.microsoft.com/office/drawing/2014/main" val="1124816584"/>
                    </a:ext>
                  </a:extLst>
                </a:gridCol>
                <a:gridCol w="1422312">
                  <a:extLst>
                    <a:ext uri="{9D8B030D-6E8A-4147-A177-3AD203B41FA5}">
                      <a16:colId xmlns:a16="http://schemas.microsoft.com/office/drawing/2014/main" val="1697331454"/>
                    </a:ext>
                  </a:extLst>
                </a:gridCol>
                <a:gridCol w="1422312">
                  <a:extLst>
                    <a:ext uri="{9D8B030D-6E8A-4147-A177-3AD203B41FA5}">
                      <a16:colId xmlns:a16="http://schemas.microsoft.com/office/drawing/2014/main" val="2283979466"/>
                    </a:ext>
                  </a:extLst>
                </a:gridCol>
                <a:gridCol w="1422312">
                  <a:extLst>
                    <a:ext uri="{9D8B030D-6E8A-4147-A177-3AD203B41FA5}">
                      <a16:colId xmlns:a16="http://schemas.microsoft.com/office/drawing/2014/main" val="1090432249"/>
                    </a:ext>
                  </a:extLst>
                </a:gridCol>
              </a:tblGrid>
              <a:tr h="652740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Drug Class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Approved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Pending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Denied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Helpdesk Total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879890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Antipsychotic</a:t>
                      </a: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2ND GEN ORAL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87166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Opioids Short Acting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1069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1,365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145928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Benzodiazepines Oral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706242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 ADRENERGIC-SHORT </a:t>
                      </a:r>
                      <a:r>
                        <a:rPr lang="en-US" sz="2000" b="1" i="0" u="none" strike="noStrike" kern="1200" cap="all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aCTING</a:t>
                      </a:r>
                      <a:endParaRPr lang="en-US" sz="2000" b="1" i="0" u="none" strike="noStrike" kern="1200" cap="all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973723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SEDATIVE HYPNOTICS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3162936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ANTIMIGRAINE </a:t>
                      </a: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ALTERNATIVE</a:t>
                      </a:r>
                      <a:endParaRPr lang="en-US" sz="2000" b="1" i="0" u="none" strike="noStrike" kern="1200" cap="all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979901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ADHD NON-STIMULANT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852760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 MOTILITY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557518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CGRP INHIBITORS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874644"/>
                  </a:ext>
                </a:extLst>
              </a:tr>
              <a:tr h="38378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LEUKOTRIENE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US" sz="2000" b="0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274689"/>
                  </a:ext>
                </a:extLst>
              </a:tr>
            </a:tbl>
          </a:graphicData>
        </a:graphic>
      </p:graphicFrame>
      <p:pic>
        <p:nvPicPr>
          <p:cNvPr id="5" name="Picture 4" descr="Conduent, Inc.">
            <a:extLst>
              <a:ext uri="{FF2B5EF4-FFF2-40B4-BE49-F238E27FC236}">
                <a16:creationId xmlns:a16="http://schemas.microsoft.com/office/drawing/2014/main" id="{E9F14355-6F02-9DCF-1AAE-3EE2D0184EC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453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8FE5B-1230-856D-B8D0-B60E4DE7A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8100" err="1"/>
              <a:t>SmartPA</a:t>
            </a:r>
            <a:r>
              <a:rPr lang="en-US" sz="8100"/>
              <a:t> POS Transparency Report</a:t>
            </a:r>
          </a:p>
        </p:txBody>
      </p:sp>
      <p:pic>
        <p:nvPicPr>
          <p:cNvPr id="4" name="Picture 3" descr="Conduent, Inc.">
            <a:extLst>
              <a:ext uri="{FF2B5EF4-FFF2-40B4-BE49-F238E27FC236}">
                <a16:creationId xmlns:a16="http://schemas.microsoft.com/office/drawing/2014/main" id="{F1BDBE14-50E2-8399-F61B-070596AE0BD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343" y="112708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321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9B25-A5F2-BCC0-9435-50F2318636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14425" y="591639"/>
            <a:ext cx="9963150" cy="1617663"/>
          </a:xfrm>
        </p:spPr>
        <p:txBody>
          <a:bodyPr>
            <a:normAutofit/>
          </a:bodyPr>
          <a:lstStyle/>
          <a:p>
            <a:r>
              <a:rPr lang="en-US" sz="4000" dirty="0"/>
              <a:t>Conduent™ Missouri </a:t>
            </a:r>
            <a:r>
              <a:rPr lang="en-US" sz="4000" dirty="0" err="1"/>
              <a:t>SmartPA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>POS Transparency Report</a:t>
            </a:r>
          </a:p>
        </p:txBody>
      </p:sp>
      <p:graphicFrame>
        <p:nvGraphicFramePr>
          <p:cNvPr id="118" name="Content Placeholder 117">
            <a:extLst>
              <a:ext uri="{FF2B5EF4-FFF2-40B4-BE49-F238E27FC236}">
                <a16:creationId xmlns:a16="http://schemas.microsoft.com/office/drawing/2014/main" id="{F889CDB4-8FD0-03E8-1730-5FC4D0CA4EA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31249563"/>
              </p:ext>
            </p:extLst>
          </p:nvPr>
        </p:nvGraphicFramePr>
        <p:xfrm>
          <a:off x="904282" y="2746512"/>
          <a:ext cx="10383435" cy="2633330"/>
        </p:xfrm>
        <a:graphic>
          <a:graphicData uri="http://schemas.openxmlformats.org/drawingml/2006/table">
            <a:tbl>
              <a:tblPr firstRow="1"/>
              <a:tblGrid>
                <a:gridCol w="3091297">
                  <a:extLst>
                    <a:ext uri="{9D8B030D-6E8A-4147-A177-3AD203B41FA5}">
                      <a16:colId xmlns:a16="http://schemas.microsoft.com/office/drawing/2014/main" val="2482026609"/>
                    </a:ext>
                  </a:extLst>
                </a:gridCol>
                <a:gridCol w="1822291">
                  <a:extLst>
                    <a:ext uri="{9D8B030D-6E8A-4147-A177-3AD203B41FA5}">
                      <a16:colId xmlns:a16="http://schemas.microsoft.com/office/drawing/2014/main" val="1806591556"/>
                    </a:ext>
                  </a:extLst>
                </a:gridCol>
                <a:gridCol w="1830345">
                  <a:extLst>
                    <a:ext uri="{9D8B030D-6E8A-4147-A177-3AD203B41FA5}">
                      <a16:colId xmlns:a16="http://schemas.microsoft.com/office/drawing/2014/main" val="1460275232"/>
                    </a:ext>
                  </a:extLst>
                </a:gridCol>
                <a:gridCol w="1819751">
                  <a:extLst>
                    <a:ext uri="{9D8B030D-6E8A-4147-A177-3AD203B41FA5}">
                      <a16:colId xmlns:a16="http://schemas.microsoft.com/office/drawing/2014/main" val="238460815"/>
                    </a:ext>
                  </a:extLst>
                </a:gridCol>
                <a:gridCol w="1819751">
                  <a:extLst>
                    <a:ext uri="{9D8B030D-6E8A-4147-A177-3AD203B41FA5}">
                      <a16:colId xmlns:a16="http://schemas.microsoft.com/office/drawing/2014/main" val="2003842289"/>
                    </a:ext>
                  </a:extLst>
                </a:gridCol>
              </a:tblGrid>
              <a:tr h="530153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</a:rPr>
                        <a:t>M-Y</a:t>
                      </a:r>
                      <a:endParaRPr lang="en-US" sz="2400" b="0" i="0" u="none" strike="noStrike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5-26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4-26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3-26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</a:rPr>
                        <a:t>2-26</a:t>
                      </a:r>
                      <a:endParaRPr lang="en-US" sz="2400" b="0" i="0" u="none" strike="noStrike" dirty="0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698355"/>
                  </a:ext>
                </a:extLst>
              </a:tr>
              <a:tr h="530153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Approval No Rule</a:t>
                      </a:r>
                      <a:endParaRPr lang="en-US" sz="2400" b="0" i="0" u="none" strike="noStrike">
                        <a:effectLst/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1,167,038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1,185,096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1,230,604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1,114,204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421428"/>
                  </a:ext>
                </a:extLst>
              </a:tr>
              <a:tr h="530153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 Approval</a:t>
                      </a:r>
                      <a:endParaRPr lang="en-US" sz="2400" b="0" i="0" u="none" strike="noStrike">
                        <a:effectLst/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1,055,016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1,084,067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1,118,117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1,010,656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186370"/>
                  </a:ext>
                </a:extLst>
              </a:tr>
              <a:tr h="512718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 Denial</a:t>
                      </a:r>
                      <a:endParaRPr lang="en-US" sz="2400" b="0" i="0" u="none" strike="noStrike">
                        <a:effectLst/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349,301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355,006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362,688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309,727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532434"/>
                  </a:ext>
                </a:extLst>
              </a:tr>
              <a:tr h="530153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Transactions</a:t>
                      </a:r>
                      <a:endParaRPr lang="en-US" sz="2400" b="1" i="0" u="none" strike="noStrike">
                        <a:effectLst/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2,571,355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2,624,169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2,711,409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2,434,587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567265"/>
                  </a:ext>
                </a:extLst>
              </a:tr>
            </a:tbl>
          </a:graphicData>
        </a:graphic>
      </p:graphicFrame>
      <p:pic>
        <p:nvPicPr>
          <p:cNvPr id="119" name="Picture 118" descr="Conduent, Inc.">
            <a:extLst>
              <a:ext uri="{FF2B5EF4-FFF2-40B4-BE49-F238E27FC236}">
                <a16:creationId xmlns:a16="http://schemas.microsoft.com/office/drawing/2014/main" id="{DD12B83B-C693-43BB-B2EE-E387BC82F1B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675" y="0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71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F0445-9A6B-1655-C4C4-27665DFBF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90" y="1001486"/>
            <a:ext cx="10168128" cy="1420050"/>
          </a:xfrm>
        </p:spPr>
        <p:txBody>
          <a:bodyPr>
            <a:normAutofit/>
          </a:bodyPr>
          <a:lstStyle/>
          <a:p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Early Refill Denials at POS</a:t>
            </a:r>
            <a:endParaRPr lang="en-US" sz="4000" dirty="0">
              <a:latin typeface="Aptos" panose="020B0004020202020204" pitchFamily="34" charset="0"/>
            </a:endParaRPr>
          </a:p>
        </p:txBody>
      </p:sp>
      <p:pic>
        <p:nvPicPr>
          <p:cNvPr id="3" name="Picture 2" descr="Conduent, Inc.">
            <a:extLst>
              <a:ext uri="{FF2B5EF4-FFF2-40B4-BE49-F238E27FC236}">
                <a16:creationId xmlns:a16="http://schemas.microsoft.com/office/drawing/2014/main" id="{4B4637DD-F721-EB7A-280B-91EFBA6BD27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675" y="63074"/>
            <a:ext cx="18383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2C4E05A-7A44-B8DD-A04A-D1E862D023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1765853"/>
              </p:ext>
            </p:extLst>
          </p:nvPr>
        </p:nvGraphicFramePr>
        <p:xfrm>
          <a:off x="789990" y="2598729"/>
          <a:ext cx="10612019" cy="1660542"/>
        </p:xfrm>
        <a:graphic>
          <a:graphicData uri="http://schemas.openxmlformats.org/drawingml/2006/table">
            <a:tbl>
              <a:tblPr firstRow="1"/>
              <a:tblGrid>
                <a:gridCol w="4711335">
                  <a:extLst>
                    <a:ext uri="{9D8B030D-6E8A-4147-A177-3AD203B41FA5}">
                      <a16:colId xmlns:a16="http://schemas.microsoft.com/office/drawing/2014/main" val="2554107618"/>
                    </a:ext>
                  </a:extLst>
                </a:gridCol>
                <a:gridCol w="1262423">
                  <a:extLst>
                    <a:ext uri="{9D8B030D-6E8A-4147-A177-3AD203B41FA5}">
                      <a16:colId xmlns:a16="http://schemas.microsoft.com/office/drawing/2014/main" val="2985255875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1841768910"/>
                    </a:ext>
                  </a:extLst>
                </a:gridCol>
                <a:gridCol w="1537252">
                  <a:extLst>
                    <a:ext uri="{9D8B030D-6E8A-4147-A177-3AD203B41FA5}">
                      <a16:colId xmlns:a16="http://schemas.microsoft.com/office/drawing/2014/main" val="2986586575"/>
                    </a:ext>
                  </a:extLst>
                </a:gridCol>
                <a:gridCol w="1709531">
                  <a:extLst>
                    <a:ext uri="{9D8B030D-6E8A-4147-A177-3AD203B41FA5}">
                      <a16:colId xmlns:a16="http://schemas.microsoft.com/office/drawing/2014/main" val="1575226694"/>
                    </a:ext>
                  </a:extLst>
                </a:gridCol>
              </a:tblGrid>
              <a:tr h="567876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972" marR="25972" marT="259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5-26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4-26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  <a:ea typeface="+mn-ea"/>
                          <a:cs typeface="+mn-cs"/>
                        </a:rPr>
                        <a:t>3-26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7DD7EA"/>
                          </a:highlight>
                          <a:latin typeface="+mn-lt"/>
                        </a:rPr>
                        <a:t>2-26</a:t>
                      </a:r>
                      <a:endParaRPr lang="en-US" sz="2400" b="0" i="0" u="none" strike="noStrike" dirty="0">
                        <a:effectLst/>
                        <a:highlight>
                          <a:srgbClr val="7DD7EA"/>
                        </a:highlight>
                        <a:latin typeface="+mn-lt"/>
                      </a:endParaRPr>
                    </a:p>
                  </a:txBody>
                  <a:tcPr marL="25439" marR="25439" marT="2543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149698"/>
                  </a:ext>
                </a:extLst>
              </a:tr>
              <a:tr h="55140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Early Refill 0693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179,195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181,318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189,879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153,638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252575"/>
                  </a:ext>
                </a:extLst>
              </a:tr>
              <a:tr h="541262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POS Denials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51.30%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51.07%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52.35%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49.60%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7507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843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f5eefb00-5952-4f7e-8cf8-96f81cfadd01" xsi:nil="true"/>
    <lcf76f155ced4ddcb4097134ff3c332f xmlns="aba01ddc-ae9a-4c9e-819c-7140b4239cd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DC7DF98B8BA4EA314349B5720FCC5" ma:contentTypeVersion="14" ma:contentTypeDescription="Create a new document." ma:contentTypeScope="" ma:versionID="de390def39a4db9ef69de04daecb8dd4">
  <xsd:schema xmlns:xsd="http://www.w3.org/2001/XMLSchema" xmlns:xs="http://www.w3.org/2001/XMLSchema" xmlns:p="http://schemas.microsoft.com/office/2006/metadata/properties" xmlns:ns1="http://schemas.microsoft.com/sharepoint/v3" xmlns:ns2="aba01ddc-ae9a-4c9e-819c-7140b4239cde" xmlns:ns3="f5eefb00-5952-4f7e-8cf8-96f81cfadd01" targetNamespace="http://schemas.microsoft.com/office/2006/metadata/properties" ma:root="true" ma:fieldsID="11fef7f73cac9dabe8a63254546dce04" ns1:_="" ns2:_="" ns3:_="">
    <xsd:import namespace="http://schemas.microsoft.com/sharepoint/v3"/>
    <xsd:import namespace="aba01ddc-ae9a-4c9e-819c-7140b4239cde"/>
    <xsd:import namespace="f5eefb00-5952-4f7e-8cf8-96f81cfadd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a01ddc-ae9a-4c9e-819c-7140b4239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4b9d60a-532b-456f-bc59-f515255dcd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efb00-5952-4f7e-8cf8-96f81cfadd0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66737BE-2F73-408C-A12D-12E22498BD92}" ma:internalName="TaxCatchAll" ma:showField="CatchAllData" ma:web="{a1603744-bc25-4bc5-9997-e689a712d7a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C15D79-F243-46ED-882C-EB3CC1EE62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210AA2-B5FE-4F30-8C5D-690A60F14956}">
  <ds:schemaRefs>
    <ds:schemaRef ds:uri="f5eefb00-5952-4f7e-8cf8-96f81cfadd01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ba01ddc-ae9a-4c9e-819c-7140b4239cde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59BBAA5-4232-4C86-9002-91E40ACD9E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ba01ddc-ae9a-4c9e-819c-7140b4239cde"/>
    <ds:schemaRef ds:uri="f5eefb00-5952-4f7e-8cf8-96f81cfadd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aed4588-b8ce-43a8-a775-989538fd30d8}" enabled="0" method="" siteId="{1aed4588-b8ce-43a8-a775-989538fd30d8}" removed="1"/>
  <clbl:label id="{b394479e-9b45-4627-9609-c760204f7770}" enabled="0" method="" siteId="{b394479e-9b45-4627-9609-c760204f77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1996</Words>
  <Application>Microsoft Office PowerPoint</Application>
  <PresentationFormat>Widescreen</PresentationFormat>
  <Paragraphs>930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MS Sans Serif</vt:lpstr>
      <vt:lpstr>Times New Roman</vt:lpstr>
      <vt:lpstr>Office Theme</vt:lpstr>
      <vt:lpstr>Conduent Reports</vt:lpstr>
      <vt:lpstr>Help Desk Status Report</vt:lpstr>
      <vt:lpstr>Help Desk Status Report July 2026</vt:lpstr>
      <vt:lpstr>Highlights of the Helpdesk Status Report</vt:lpstr>
      <vt:lpstr>Top 10: Total Transactions May 2026</vt:lpstr>
      <vt:lpstr>Top 10: Pending Transactions May 2026</vt:lpstr>
      <vt:lpstr>SmartPA POS Transparency Report</vt:lpstr>
      <vt:lpstr>Conduent™ Missouri SmartPA  POS Transparency Report</vt:lpstr>
      <vt:lpstr>Early Refill Denials at POS</vt:lpstr>
      <vt:lpstr>Diagnosis Code Required POS Denials</vt:lpstr>
      <vt:lpstr>Clinical Denials at POS</vt:lpstr>
      <vt:lpstr>Fiscal Denials at POS</vt:lpstr>
      <vt:lpstr>Top 25 Products Ranked By Paid Amount of FFS Claims</vt:lpstr>
      <vt:lpstr>Top 25 by Paid Amount</vt:lpstr>
      <vt:lpstr>Top 25 Products Ranked By Paid Number of FFS Claims</vt:lpstr>
      <vt:lpstr>Top 25 by Number of Claims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CNDT July 2026 Reports PPT</dc:title>
  <dc:creator>Crowley, John</dc:creator>
  <cp:lastModifiedBy>Heriford, Katherine</cp:lastModifiedBy>
  <cp:revision>5</cp:revision>
  <cp:lastPrinted>2024-04-15T11:37:23Z</cp:lastPrinted>
  <dcterms:created xsi:type="dcterms:W3CDTF">2024-03-19T14:18:00Z</dcterms:created>
  <dcterms:modified xsi:type="dcterms:W3CDTF">2026-07-06T17:09:39Z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0x010100DC0DC7DF98B8BA4EA314349B5720FCC5</vt:lpwstr>
  </property>
  <property fmtid="{D5CDD505-2E9C-101B-9397-08002B2CF9AE}" pid="3" name="MediaServiceImageTags">
    <vt:lpwstr/>
  </property>
</Properties>
</file>