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14"/>
  </p:notesMasterIdLst>
  <p:handoutMasterIdLst>
    <p:handoutMasterId r:id="rId15"/>
  </p:handoutMasterIdLst>
  <p:sldIdLst>
    <p:sldId id="256" r:id="rId2"/>
    <p:sldId id="961" r:id="rId3"/>
    <p:sldId id="962" r:id="rId4"/>
    <p:sldId id="963" r:id="rId5"/>
    <p:sldId id="968" r:id="rId6"/>
    <p:sldId id="964" r:id="rId7"/>
    <p:sldId id="967" r:id="rId8"/>
    <p:sldId id="878" r:id="rId9"/>
    <p:sldId id="945" r:id="rId10"/>
    <p:sldId id="966" r:id="rId11"/>
    <p:sldId id="965" r:id="rId12"/>
    <p:sldId id="96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E264AF"/>
    <a:srgbClr val="CC0066"/>
    <a:srgbClr val="0099CC"/>
    <a:srgbClr val="0083C4"/>
    <a:srgbClr val="0075B0"/>
    <a:srgbClr val="005782"/>
    <a:srgbClr val="004568"/>
    <a:srgbClr val="006699"/>
    <a:srgbClr val="004D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40" autoAdjust="0"/>
    <p:restoredTop sz="86320" autoAdjust="0"/>
  </p:normalViewPr>
  <p:slideViewPr>
    <p:cSldViewPr>
      <p:cViewPr varScale="1">
        <p:scale>
          <a:sx n="71" d="100"/>
          <a:sy n="71" d="100"/>
        </p:scale>
        <p:origin x="2004" y="66"/>
      </p:cViewPr>
      <p:guideLst>
        <p:guide orient="horz" pos="2160"/>
        <p:guide pos="2880"/>
      </p:guideLst>
    </p:cSldViewPr>
  </p:slideViewPr>
  <p:outlineViewPr>
    <p:cViewPr>
      <p:scale>
        <a:sx n="20" d="100"/>
        <a:sy n="20" d="100"/>
      </p:scale>
      <p:origin x="0" y="733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SSRVU49.cds.state.mo.us\MH-Common\MH-PharmacyAdministration\FY26%20Pharmacy%20Fiscal\Table%2021%20Report%20w%20wout%20Duals\Master_05-26%20w%20%20wout%20dual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PA%20DUR%20Powerpoint%20worksheets\%25%20of%20Pharmacy%20Spend%20Total%20fytd%2026%20Table%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SSRVU49.cds.state.mo.us\MH-Common\MH-PharmacyAdministration\Elizabeth%20S\PA%20DUR%20Worksheets\PA%20DUR%20Powerpoint%20worksheets\%25%20of%20Pharmacy%20Spend%20Total%20fytd%2026%20Table%202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SSRVU49.cds.state.mo.us\MH-Common\MH-PharmacyAdministration\Elizabeth%20S\PA%20DUR%20Worksheets\PA%20DUR%20Powerpoint%20worksheets\PUPM%20Large%20Eligibility.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Monthly%20paid%20amount,%20claim%20count%20ing%20cost%20and%20disp%20fees%20by%20drug%20type.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SSRVU49.cds.state.mo.us\MH-Common\MH-Budget\fy26supp%20projections\Pharmacy\Hep%20C%20Expenditures.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PA%20DUR%20Powerpoint%20worksheets\FY19-FYTD26%20Rare%20Disease%20Pharmacy%20Spend.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SSRVU49.cds.state.mo.us\MH-Common\MH-Budget\fy26supp%20projections\Pharmacy\Cell%20&amp;%20Gene%20Therapies\FY2026%20Cell%20&amp;%20Gene%20Therapies.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file:///\\SSRVU49.cds.state.mo.us\MH-Common\MH-PharmacyAdministration\Elizabeth%20S\PA%20DUR%20Worksheets\PA%20DUR%20Powerpoint%20worksheets\FY19%20thru%20FY26%20Participant%20count%20for%20Rare%20Disease%20Medicaiton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2400" b="1" i="0" u="none" strike="noStrike" kern="1200" spc="0" baseline="0">
                <a:solidFill>
                  <a:schemeClr val="tx1"/>
                </a:solidFill>
                <a:latin typeface="+mn-lt"/>
                <a:ea typeface="+mn-ea"/>
                <a:cs typeface="+mn-cs"/>
              </a:defRPr>
            </a:pPr>
            <a:r>
              <a:rPr lang="en-US" sz="2400" b="1" baseline="0" dirty="0">
                <a:solidFill>
                  <a:schemeClr val="tx1"/>
                </a:solidFill>
              </a:rPr>
              <a:t>July 2025-May 2026 </a:t>
            </a:r>
            <a:r>
              <a:rPr lang="en-US" sz="2400" b="1" dirty="0">
                <a:solidFill>
                  <a:schemeClr val="tx1"/>
                </a:solidFill>
              </a:rPr>
              <a:t>Enrollees and Expenditures</a:t>
            </a:r>
          </a:p>
        </c:rich>
      </c:tx>
      <c:layout>
        <c:manualLayout>
          <c:xMode val="edge"/>
          <c:yMode val="edge"/>
          <c:x val="0.13982905982905983"/>
          <c:y val="2.2727272727272728E-2"/>
        </c:manualLayout>
      </c:layout>
      <c:overlay val="0"/>
      <c:spPr>
        <a:noFill/>
        <a:ln>
          <a:noFill/>
        </a:ln>
        <a:effectLst/>
      </c:spPr>
      <c:txPr>
        <a:bodyPr rot="0" spcFirstLastPara="1" vertOverflow="ellipsis" vert="horz" wrap="square" anchor="ctr" anchorCtr="1"/>
        <a:lstStyle/>
        <a:p>
          <a:pPr algn="ctr">
            <a:defRPr sz="2400" b="1" i="0" u="none" strike="noStrike" kern="1200" spc="0" baseline="0">
              <a:solidFill>
                <a:schemeClr val="tx1"/>
              </a:solidFill>
              <a:latin typeface="+mn-lt"/>
              <a:ea typeface="+mn-ea"/>
              <a:cs typeface="+mn-cs"/>
            </a:defRPr>
          </a:pPr>
          <a:endParaRPr lang="en-US"/>
        </a:p>
      </c:txPr>
    </c:title>
    <c:autoTitleDeleted val="0"/>
    <c:plotArea>
      <c:layout/>
      <c:barChart>
        <c:barDir val="col"/>
        <c:grouping val="percentStacked"/>
        <c:varyColors val="0"/>
        <c:ser>
          <c:idx val="0"/>
          <c:order val="0"/>
          <c:tx>
            <c:strRef>
              <c:f>'New Chart'!$J$2</c:f>
              <c:strCache>
                <c:ptCount val="1"/>
                <c:pt idx="0">
                  <c:v>Disabled</c:v>
                </c:pt>
              </c:strCache>
            </c:strRef>
          </c:tx>
          <c:spPr>
            <a:solidFill>
              <a:schemeClr val="accent1"/>
            </a:solidFill>
            <a:ln>
              <a:noFill/>
            </a:ln>
            <a:effectLst/>
          </c:spPr>
          <c:invertIfNegative val="0"/>
          <c:dLbls>
            <c:dLbl>
              <c:idx val="0"/>
              <c:tx>
                <c:rich>
                  <a:bodyPr/>
                  <a:lstStyle/>
                  <a:p>
                    <a:r>
                      <a:rPr lang="en-US" dirty="0"/>
                      <a:t>Disabled</a:t>
                    </a:r>
                    <a:r>
                      <a:rPr lang="en-US" baseline="0" dirty="0"/>
                      <a:t> </a:t>
                    </a:r>
                    <a:fld id="{00FAEF97-E38D-4704-A005-55EC9C2538B5}" type="VALUE">
                      <a:rPr lang="en-US"/>
                      <a:pPr/>
                      <a:t>[VALUE]</a:t>
                    </a:fld>
                    <a:endParaRPr lang="en-US" baseline="0" dirty="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B578-4E97-ABE7-43E96F938393}"/>
                </c:ext>
              </c:extLst>
            </c:dLbl>
            <c:dLbl>
              <c:idx val="1"/>
              <c:tx>
                <c:rich>
                  <a:bodyPr/>
                  <a:lstStyle/>
                  <a:p>
                    <a:r>
                      <a:rPr lang="en-US" dirty="0"/>
                      <a:t>Disabled 26%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578-4E97-ABE7-43E96F938393}"/>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Chart'!$K$2:$L$2</c:f>
              <c:numCache>
                <c:formatCode>0%</c:formatCode>
                <c:ptCount val="2"/>
                <c:pt idx="0">
                  <c:v>8.9831449088770887E-2</c:v>
                </c:pt>
                <c:pt idx="1">
                  <c:v>0.25130811984975604</c:v>
                </c:pt>
              </c:numCache>
            </c:numRef>
          </c:val>
          <c:extLst>
            <c:ext xmlns:c16="http://schemas.microsoft.com/office/drawing/2014/chart" uri="{C3380CC4-5D6E-409C-BE32-E72D297353CC}">
              <c16:uniqueId val="{00000002-B578-4E97-ABE7-43E96F938393}"/>
            </c:ext>
          </c:extLst>
        </c:ser>
        <c:ser>
          <c:idx val="1"/>
          <c:order val="1"/>
          <c:tx>
            <c:strRef>
              <c:f>'New Chart'!$J$3</c:f>
              <c:strCache>
                <c:ptCount val="1"/>
                <c:pt idx="0">
                  <c:v>Elderly</c:v>
                </c:pt>
              </c:strCache>
            </c:strRef>
          </c:tx>
          <c:spPr>
            <a:solidFill>
              <a:schemeClr val="accent2"/>
            </a:solidFill>
            <a:ln>
              <a:noFill/>
            </a:ln>
            <a:effectLst/>
          </c:spPr>
          <c:invertIfNegative val="0"/>
          <c:dLbls>
            <c:dLbl>
              <c:idx val="0"/>
              <c:tx>
                <c:rich>
                  <a:bodyPr/>
                  <a:lstStyle/>
                  <a:p>
                    <a:r>
                      <a:rPr lang="en-US" dirty="0"/>
                      <a:t>Elderly 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578-4E97-ABE7-43E96F938393}"/>
                </c:ext>
              </c:extLst>
            </c:dLbl>
            <c:dLbl>
              <c:idx val="1"/>
              <c:tx>
                <c:rich>
                  <a:bodyPr/>
                  <a:lstStyle/>
                  <a:p>
                    <a:r>
                      <a:rPr lang="en-US" dirty="0"/>
                      <a:t>Elderly 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578-4E97-ABE7-43E96F93839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Chart'!$K$3:$L$3</c:f>
              <c:numCache>
                <c:formatCode>0%</c:formatCode>
                <c:ptCount val="2"/>
                <c:pt idx="0">
                  <c:v>6.6789761620967864E-2</c:v>
                </c:pt>
                <c:pt idx="1">
                  <c:v>2.3799536707851253E-2</c:v>
                </c:pt>
              </c:numCache>
            </c:numRef>
          </c:val>
          <c:extLst>
            <c:ext xmlns:c16="http://schemas.microsoft.com/office/drawing/2014/chart" uri="{C3380CC4-5D6E-409C-BE32-E72D297353CC}">
              <c16:uniqueId val="{00000005-B578-4E97-ABE7-43E96F938393}"/>
            </c:ext>
          </c:extLst>
        </c:ser>
        <c:ser>
          <c:idx val="2"/>
          <c:order val="2"/>
          <c:tx>
            <c:strRef>
              <c:f>'New Chart'!$J$4</c:f>
              <c:strCache>
                <c:ptCount val="1"/>
                <c:pt idx="0">
                  <c:v>AEG</c:v>
                </c:pt>
              </c:strCache>
            </c:strRef>
          </c:tx>
          <c:spPr>
            <a:solidFill>
              <a:schemeClr val="accent3"/>
            </a:solidFill>
            <a:ln>
              <a:noFill/>
            </a:ln>
            <a:effectLst/>
          </c:spPr>
          <c:invertIfNegative val="0"/>
          <c:dLbls>
            <c:dLbl>
              <c:idx val="0"/>
              <c:tx>
                <c:rich>
                  <a:bodyPr/>
                  <a:lstStyle/>
                  <a:p>
                    <a:r>
                      <a:rPr lang="en-US" dirty="0"/>
                      <a:t>AEG</a:t>
                    </a:r>
                  </a:p>
                  <a:p>
                    <a:fld id="{95BEA4A4-68D0-49C6-A50C-8A6B22DA6DBB}" type="VALUE">
                      <a:rPr lang="en-US"/>
                      <a:pPr/>
                      <a:t>[VALUE]</a:t>
                    </a:fld>
                    <a:endParaRPr lang="en-U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B578-4E97-ABE7-43E96F938393}"/>
                </c:ext>
              </c:extLst>
            </c:dLbl>
            <c:dLbl>
              <c:idx val="1"/>
              <c:tx>
                <c:rich>
                  <a:bodyPr/>
                  <a:lstStyle/>
                  <a:p>
                    <a:r>
                      <a:rPr lang="en-US" dirty="0"/>
                      <a:t>AEG</a:t>
                    </a:r>
                  </a:p>
                  <a:p>
                    <a:r>
                      <a:rPr lang="en-US" dirty="0"/>
                      <a:t>44%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578-4E97-ABE7-43E96F938393}"/>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Chart'!$K$4:$L$4</c:f>
              <c:numCache>
                <c:formatCode>0%</c:formatCode>
                <c:ptCount val="2"/>
                <c:pt idx="0">
                  <c:v>0.29041332355580396</c:v>
                </c:pt>
                <c:pt idx="1">
                  <c:v>0.46180140322333296</c:v>
                </c:pt>
              </c:numCache>
            </c:numRef>
          </c:val>
          <c:extLst>
            <c:ext xmlns:c16="http://schemas.microsoft.com/office/drawing/2014/chart" uri="{C3380CC4-5D6E-409C-BE32-E72D297353CC}">
              <c16:uniqueId val="{00000008-B578-4E97-ABE7-43E96F938393}"/>
            </c:ext>
          </c:extLst>
        </c:ser>
        <c:ser>
          <c:idx val="3"/>
          <c:order val="3"/>
          <c:tx>
            <c:strRef>
              <c:f>'New Chart'!$J$5</c:f>
              <c:strCache>
                <c:ptCount val="1"/>
                <c:pt idx="0">
                  <c:v>Other(children, custodial parents, pregnant women)</c:v>
                </c:pt>
              </c:strCache>
            </c:strRef>
          </c:tx>
          <c:spPr>
            <a:solidFill>
              <a:schemeClr val="accent4"/>
            </a:solidFill>
            <a:ln>
              <a:noFill/>
            </a:ln>
            <a:effectLst/>
          </c:spPr>
          <c:invertIfNegative val="0"/>
          <c:dLbls>
            <c:dLbl>
              <c:idx val="0"/>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r>
                      <a:rPr lang="en-US" sz="1400" b="1" dirty="0"/>
                      <a:t>Other</a:t>
                    </a:r>
                  </a:p>
                  <a:p>
                    <a:pPr>
                      <a:defRPr sz="1400" b="1">
                        <a:solidFill>
                          <a:schemeClr val="bg1"/>
                        </a:solidFill>
                      </a:defRPr>
                    </a:pPr>
                    <a:r>
                      <a:rPr lang="en-US" sz="1400" b="1" dirty="0"/>
                      <a:t>(Children, Custodial</a:t>
                    </a:r>
                    <a:r>
                      <a:rPr lang="en-US" sz="1400" b="1" baseline="0" dirty="0"/>
                      <a:t> Parents, Pregnant Women)</a:t>
                    </a:r>
                    <a:endParaRPr lang="en-US" sz="1400" b="1" dirty="0"/>
                  </a:p>
                  <a:p>
                    <a:pPr>
                      <a:defRPr sz="1400" b="1">
                        <a:solidFill>
                          <a:schemeClr val="bg1"/>
                        </a:solidFill>
                      </a:defRPr>
                    </a:pPr>
                    <a:r>
                      <a:rPr lang="en-US" sz="1400" b="1" dirty="0"/>
                      <a:t>56%</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578-4E97-ABE7-43E96F938393}"/>
                </c:ext>
              </c:extLst>
            </c:dLbl>
            <c:dLbl>
              <c:idx val="1"/>
              <c:layout>
                <c:manualLayout>
                  <c:x val="0"/>
                  <c:y val="-7.575757575757576E-3"/>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r>
                      <a:rPr lang="en-US" sz="1400" b="1" dirty="0"/>
                      <a:t>Other</a:t>
                    </a:r>
                  </a:p>
                  <a:p>
                    <a:pPr>
                      <a:defRPr sz="1400" b="1">
                        <a:solidFill>
                          <a:schemeClr val="bg1"/>
                        </a:solidFill>
                      </a:defRPr>
                    </a:pPr>
                    <a:r>
                      <a:rPr lang="en-US" sz="1400" b="1" dirty="0"/>
                      <a:t>(Children,</a:t>
                    </a:r>
                    <a:r>
                      <a:rPr lang="en-US" sz="1400" b="1" baseline="0" dirty="0"/>
                      <a:t> Custodial Parents, Pregnant Women)</a:t>
                    </a:r>
                    <a:endParaRPr lang="en-US" sz="1400" b="1" dirty="0"/>
                  </a:p>
                  <a:p>
                    <a:pPr>
                      <a:defRPr sz="1400" b="1">
                        <a:solidFill>
                          <a:schemeClr val="bg1"/>
                        </a:solidFill>
                      </a:defRPr>
                    </a:pPr>
                    <a:r>
                      <a:rPr lang="en-US" sz="1400" b="1" dirty="0"/>
                      <a:t>27%</a:t>
                    </a: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B578-4E97-ABE7-43E96F93839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Chart'!$K$1:$L$1</c:f>
              <c:strCache>
                <c:ptCount val="2"/>
                <c:pt idx="0">
                  <c:v>May 2026 Enrollees
Total=1,255,941</c:v>
                </c:pt>
                <c:pt idx="1">
                  <c:v>May 2026 Expenditures
Total=$2,313,708,106</c:v>
                </c:pt>
              </c:strCache>
            </c:strRef>
          </c:cat>
          <c:val>
            <c:numRef>
              <c:f>'New Chart'!$K$5:$L$5</c:f>
              <c:numCache>
                <c:formatCode>0%</c:formatCode>
                <c:ptCount val="2"/>
                <c:pt idx="0">
                  <c:v>0.55296546573445726</c:v>
                </c:pt>
                <c:pt idx="1">
                  <c:v>0.26309094021905977</c:v>
                </c:pt>
              </c:numCache>
            </c:numRef>
          </c:val>
          <c:extLst>
            <c:ext xmlns:c16="http://schemas.microsoft.com/office/drawing/2014/chart" uri="{C3380CC4-5D6E-409C-BE32-E72D297353CC}">
              <c16:uniqueId val="{0000000B-B578-4E97-ABE7-43E96F938393}"/>
            </c:ext>
          </c:extLst>
        </c:ser>
        <c:dLbls>
          <c:dLblPos val="ctr"/>
          <c:showLegendKey val="0"/>
          <c:showVal val="1"/>
          <c:showCatName val="0"/>
          <c:showSerName val="0"/>
          <c:showPercent val="0"/>
          <c:showBubbleSize val="0"/>
        </c:dLbls>
        <c:gapWidth val="150"/>
        <c:overlap val="100"/>
        <c:axId val="543814976"/>
        <c:axId val="543813336"/>
      </c:barChart>
      <c:catAx>
        <c:axId val="543814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543813336"/>
        <c:crosses val="autoZero"/>
        <c:auto val="1"/>
        <c:lblAlgn val="ctr"/>
        <c:lblOffset val="100"/>
        <c:noMultiLvlLbl val="0"/>
      </c:catAx>
      <c:valAx>
        <c:axId val="543813336"/>
        <c:scaling>
          <c:orientation val="minMax"/>
        </c:scaling>
        <c:delete val="1"/>
        <c:axPos val="l"/>
        <c:majorGridlines>
          <c:spPr>
            <a:ln w="9525" cap="flat" cmpd="sng" algn="ctr">
              <a:noFill/>
              <a:round/>
            </a:ln>
            <a:effectLst/>
          </c:spPr>
        </c:majorGridlines>
        <c:numFmt formatCode="0%" sourceLinked="1"/>
        <c:majorTickMark val="none"/>
        <c:minorTickMark val="none"/>
        <c:tickLblPos val="nextTo"/>
        <c:crossAx val="5438149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sz="2400" b="1" i="0" u="none" strike="noStrike" cap="all" baseline="0" dirty="0">
                <a:solidFill>
                  <a:schemeClr val="tx1"/>
                </a:solidFill>
                <a:effectLst/>
              </a:rPr>
              <a:t>July 2025-May 2026 MO HealthNet </a:t>
            </a:r>
            <a:br>
              <a:rPr lang="en-US" sz="2400" b="1" i="0" u="none" strike="noStrike" cap="all" baseline="0" dirty="0">
                <a:solidFill>
                  <a:schemeClr val="tx1"/>
                </a:solidFill>
                <a:effectLst/>
              </a:rPr>
            </a:br>
            <a:r>
              <a:rPr lang="en-US" sz="2400" b="1" i="0" u="none" strike="noStrike" cap="all" baseline="0" dirty="0">
                <a:solidFill>
                  <a:schemeClr val="tx1"/>
                </a:solidFill>
                <a:effectLst/>
              </a:rPr>
              <a:t>Expenditures by Service</a:t>
            </a:r>
            <a:endParaRPr lang="en-US" sz="2400" b="1" dirty="0">
              <a:solidFill>
                <a:schemeClr val="tx1"/>
              </a:solidFill>
            </a:endParaRPr>
          </a:p>
        </c:rich>
      </c:tx>
      <c:layout>
        <c:manualLayout>
          <c:xMode val="edge"/>
          <c:yMode val="edge"/>
          <c:x val="0.17184130829800118"/>
          <c:y val="2.2525802691154066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BFC-4FA7-9AFA-F52F82C70E4F}"/>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BFC-4FA7-9AFA-F52F82C70E4F}"/>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BFC-4FA7-9AFA-F52F82C70E4F}"/>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BFC-4FA7-9AFA-F52F82C70E4F}"/>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BFC-4FA7-9AFA-F52F82C70E4F}"/>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BFC-4FA7-9AFA-F52F82C70E4F}"/>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BFC-4FA7-9AFA-F52F82C70E4F}"/>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BFC-4FA7-9AFA-F52F82C70E4F}"/>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BFC-4FA7-9AFA-F52F82C70E4F}"/>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9BFC-4FA7-9AFA-F52F82C70E4F}"/>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9BFC-4FA7-9AFA-F52F82C70E4F}"/>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9BFC-4FA7-9AFA-F52F82C70E4F}"/>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9BFC-4FA7-9AFA-F52F82C70E4F}"/>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9BFC-4FA7-9AFA-F52F82C70E4F}"/>
              </c:ext>
            </c:extLst>
          </c:dPt>
          <c:dLbls>
            <c:dLbl>
              <c:idx val="0"/>
              <c:layout>
                <c:manualLayout>
                  <c:x val="-4.183007110014185E-2"/>
                  <c:y val="5.15796260477109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BFC-4FA7-9AFA-F52F82C70E4F}"/>
                </c:ext>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9BFC-4FA7-9AFA-F52F82C70E4F}"/>
                </c:ext>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9BFC-4FA7-9AFA-F52F82C70E4F}"/>
                </c:ext>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9BFC-4FA7-9AFA-F52F82C70E4F}"/>
                </c:ext>
              </c:extLst>
            </c:dLbl>
            <c:dLbl>
              <c:idx val="4"/>
              <c:layout>
                <c:manualLayout>
                  <c:x val="1.4245014245013201E-3"/>
                  <c:y val="-4.02563589024634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BFC-4FA7-9AFA-F52F82C70E4F}"/>
                </c:ext>
              </c:extLst>
            </c:dLbl>
            <c:dLbl>
              <c:idx val="5"/>
              <c:layout>
                <c:manualLayout>
                  <c:x val="-1.0457517775035462E-2"/>
                  <c:y val="7.736943907156673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9BFC-4FA7-9AFA-F52F82C70E4F}"/>
                </c:ext>
              </c:extLst>
            </c:dLbl>
            <c:dLbl>
              <c:idx val="6"/>
              <c:layout>
                <c:manualLayout>
                  <c:x val="4.2735042735042739E-3"/>
                  <c:y val="-1.5151517411047097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9BFC-4FA7-9AFA-F52F82C70E4F}"/>
                </c:ext>
              </c:extLst>
            </c:dLbl>
            <c:dLbl>
              <c:idx val="7"/>
              <c:layout>
                <c:manualLayout>
                  <c:x val="1.8518518518518517E-2"/>
                  <c:y val="0"/>
                </c:manualLayout>
              </c:layout>
              <c:tx>
                <c:rich>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r>
                      <a:rPr lang="en-US" sz="1400" b="1" dirty="0"/>
                      <a:t> </a:t>
                    </a:r>
                    <a:fld id="{EA6AC64B-A1AA-4FB3-A5AE-95779B988C75}" type="CATEGORYNAME">
                      <a:rPr lang="en-US" sz="1400" b="1"/>
                      <a:pPr>
                        <a:defRPr sz="1400">
                          <a:solidFill>
                            <a:schemeClr val="accent1"/>
                          </a:solidFill>
                        </a:defRPr>
                      </a:pPr>
                      <a:t>[CATEGORY NAME]</a:t>
                    </a:fld>
                    <a:r>
                      <a:rPr lang="en-US" sz="1400" b="1" baseline="0" dirty="0"/>
                      <a:t>
</a:t>
                    </a:r>
                    <a:fld id="{17833D13-21D7-407D-A372-EED24A4D37EC}" type="PERCENTAGE">
                      <a:rPr lang="en-US" sz="1400" b="1" baseline="0"/>
                      <a:pPr>
                        <a:defRPr sz="1400">
                          <a:solidFill>
                            <a:schemeClr val="accent1"/>
                          </a:solidFill>
                        </a:defRPr>
                      </a:pPr>
                      <a:t>[PERCENTAGE]</a:t>
                    </a:fld>
                    <a:endParaRPr lang="en-US" sz="1400" b="1" baseline="0" dirty="0"/>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9BFC-4FA7-9AFA-F52F82C70E4F}"/>
                </c:ext>
              </c:extLst>
            </c:dLbl>
            <c:dLbl>
              <c:idx val="8"/>
              <c:layout>
                <c:manualLayout>
                  <c:x val="-8.3660169856498795E-2"/>
                  <c:y val="1.031592520954204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BFC-4FA7-9AFA-F52F82C70E4F}"/>
                </c:ext>
              </c:extLst>
            </c:dLbl>
            <c:dLbl>
              <c:idx val="9"/>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4">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3-9BFC-4FA7-9AFA-F52F82C70E4F}"/>
                </c:ext>
              </c:extLst>
            </c:dLbl>
            <c:dLbl>
              <c:idx val="10"/>
              <c:layout>
                <c:manualLayout>
                  <c:x val="5.6980056980056983E-3"/>
                  <c:y val="1.893939676380873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5">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9BFC-4FA7-9AFA-F52F82C70E4F}"/>
                </c:ext>
              </c:extLst>
            </c:dLbl>
            <c:dLbl>
              <c:idx val="11"/>
              <c:layout>
                <c:manualLayout>
                  <c:x val="3.4858392583451379E-3"/>
                  <c:y val="-2.578981302385562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6">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9BFC-4FA7-9AFA-F52F82C70E4F}"/>
                </c:ext>
              </c:extLst>
            </c:dLbl>
            <c:dLbl>
              <c:idx val="12"/>
              <c:layout>
                <c:manualLayout>
                  <c:x val="5.5773428133522464E-2"/>
                  <c:y val="-7.7369439071566732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9BFC-4FA7-9AFA-F52F82C70E4F}"/>
                </c:ext>
              </c:extLst>
            </c:dLbl>
            <c:dLbl>
              <c:idx val="13"/>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2">
                          <a:lumMod val="80000"/>
                          <a:lumOff val="2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B-9BFC-4FA7-9AFA-F52F82C70E4F}"/>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'ExpendFYTD26 Table 21'!$A$30:$A$42</c:f>
              <c:strCache>
                <c:ptCount val="13"/>
                <c:pt idx="0">
                  <c:v>Nursing Facilities</c:v>
                </c:pt>
                <c:pt idx="1">
                  <c:v>Hospitals</c:v>
                </c:pt>
                <c:pt idx="2">
                  <c:v>Dental Services</c:v>
                </c:pt>
                <c:pt idx="3">
                  <c:v>Pharmacy</c:v>
                </c:pt>
                <c:pt idx="4">
                  <c:v>Part D Copays</c:v>
                </c:pt>
                <c:pt idx="5">
                  <c:v>Physician Related</c:v>
                </c:pt>
                <c:pt idx="6">
                  <c:v>In-Home Services</c:v>
                </c:pt>
                <c:pt idx="7">
                  <c:v>Rehab &amp; Spec Svcs</c:v>
                </c:pt>
                <c:pt idx="8">
                  <c:v>Buy-In Premiums</c:v>
                </c:pt>
                <c:pt idx="9">
                  <c:v>Mental Health Services</c:v>
                </c:pt>
                <c:pt idx="10">
                  <c:v>State Institutions</c:v>
                </c:pt>
                <c:pt idx="11">
                  <c:v>EPSDT Services</c:v>
                </c:pt>
                <c:pt idx="12">
                  <c:v>Managed Care Premiums</c:v>
                </c:pt>
              </c:strCache>
            </c:strRef>
          </c:cat>
          <c:val>
            <c:numRef>
              <c:f>'ExpendFYTD26 Table 21'!$B$30:$B$42</c:f>
              <c:numCache>
                <c:formatCode>"$"#,##0</c:formatCode>
                <c:ptCount val="13"/>
                <c:pt idx="0">
                  <c:v>1622842148.2</c:v>
                </c:pt>
                <c:pt idx="1">
                  <c:v>1382495387.2900002</c:v>
                </c:pt>
                <c:pt idx="2">
                  <c:v>20721808.82</c:v>
                </c:pt>
                <c:pt idx="3">
                  <c:v>2313699105.9699998</c:v>
                </c:pt>
                <c:pt idx="4">
                  <c:v>2059579.22</c:v>
                </c:pt>
                <c:pt idx="5">
                  <c:v>476535205.31</c:v>
                </c:pt>
                <c:pt idx="6">
                  <c:v>1342910722.8199997</c:v>
                </c:pt>
                <c:pt idx="7">
                  <c:v>320208997.36000001</c:v>
                </c:pt>
                <c:pt idx="8">
                  <c:v>351364265.60000002</c:v>
                </c:pt>
                <c:pt idx="9">
                  <c:v>2834026393.7599993</c:v>
                </c:pt>
                <c:pt idx="10">
                  <c:v>228801735.57000005</c:v>
                </c:pt>
                <c:pt idx="11">
                  <c:v>230968381.38</c:v>
                </c:pt>
                <c:pt idx="12">
                  <c:v>4741516835.6899986</c:v>
                </c:pt>
              </c:numCache>
            </c:numRef>
          </c:val>
          <c:extLst>
            <c:ext xmlns:c16="http://schemas.microsoft.com/office/drawing/2014/chart" uri="{C3380CC4-5D6E-409C-BE32-E72D297353CC}">
              <c16:uniqueId val="{0000001C-9BFC-4FA7-9AFA-F52F82C70E4F}"/>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a:solidFill>
                  <a:schemeClr val="tx1"/>
                </a:solidFill>
              </a:defRPr>
            </a:pPr>
            <a:r>
              <a:rPr lang="en-US" sz="2000" b="1" dirty="0">
                <a:solidFill>
                  <a:schemeClr val="tx1"/>
                </a:solidFill>
              </a:rPr>
              <a:t>FY</a:t>
            </a:r>
            <a:r>
              <a:rPr lang="en-US" sz="2000" b="1" baseline="0" dirty="0">
                <a:solidFill>
                  <a:schemeClr val="tx1"/>
                </a:solidFill>
              </a:rPr>
              <a:t>26</a:t>
            </a:r>
            <a:r>
              <a:rPr lang="en-US" sz="2000" b="1" dirty="0">
                <a:solidFill>
                  <a:schemeClr val="tx1"/>
                </a:solidFill>
              </a:rPr>
              <a:t> Pharmacy Spend vs Total Medicaid Spend</a:t>
            </a:r>
          </a:p>
          <a:p>
            <a:pPr>
              <a:defRPr sz="2000" b="1">
                <a:solidFill>
                  <a:schemeClr val="tx1"/>
                </a:solidFill>
              </a:defRPr>
            </a:pPr>
            <a:r>
              <a:rPr lang="en-US" sz="2000" b="1" dirty="0">
                <a:solidFill>
                  <a:schemeClr val="tx1"/>
                </a:solidFill>
              </a:rPr>
              <a:t>Total Spend $15,868,332,567</a:t>
            </a:r>
          </a:p>
          <a:p>
            <a:pPr>
              <a:defRPr sz="2000" b="1">
                <a:solidFill>
                  <a:schemeClr val="tx1"/>
                </a:solidFill>
              </a:defRPr>
            </a:pPr>
            <a:r>
              <a:rPr lang="en-US" sz="2000" b="1" dirty="0">
                <a:solidFill>
                  <a:schemeClr val="tx1"/>
                </a:solidFill>
              </a:rPr>
              <a:t>July 2025-May 2026</a:t>
            </a:r>
          </a:p>
        </c:rich>
      </c:tx>
      <c:layout>
        <c:manualLayout>
          <c:xMode val="edge"/>
          <c:yMode val="edge"/>
          <c:x val="0.17829889853511902"/>
          <c:y val="1.0991262674669332E-2"/>
        </c:manualLayout>
      </c:layout>
      <c:overlay val="0"/>
    </c:title>
    <c:autoTitleDeleted val="0"/>
    <c:plotArea>
      <c:layout/>
      <c:pieChart>
        <c:varyColors val="1"/>
        <c:ser>
          <c:idx val="0"/>
          <c:order val="0"/>
          <c:dLbls>
            <c:dLbl>
              <c:idx val="0"/>
              <c:layout>
                <c:manualLayout>
                  <c:x val="-5.356695416881925E-2"/>
                  <c:y val="-0.16483186347179862"/>
                </c:manualLayout>
              </c:layout>
              <c:tx>
                <c:rich>
                  <a:bodyPr/>
                  <a:lstStyle/>
                  <a:p>
                    <a:r>
                      <a:rPr lang="en-US" b="1" baseline="0" dirty="0"/>
                      <a:t>$13.6 </a:t>
                    </a:r>
                    <a:r>
                      <a:rPr lang="en-US" b="1" dirty="0"/>
                      <a:t>b</a:t>
                    </a:r>
                    <a:endParaRPr lang="en-US" b="1" baseline="0" dirty="0"/>
                  </a:p>
                  <a:p>
                    <a:r>
                      <a:rPr lang="en-US" b="1" baseline="0" dirty="0"/>
                      <a:t>85.42%</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F394-4DE4-9798-F2799FF2F85F}"/>
                </c:ext>
              </c:extLst>
            </c:dLbl>
            <c:dLbl>
              <c:idx val="1"/>
              <c:layout>
                <c:manualLayout>
                  <c:x val="8.6938331426520396E-2"/>
                  <c:y val="0.14598680893384761"/>
                </c:manualLayout>
              </c:layout>
              <c:tx>
                <c:rich>
                  <a:bodyPr/>
                  <a:lstStyle/>
                  <a:p>
                    <a:r>
                      <a:rPr lang="en-US" b="1" dirty="0"/>
                      <a:t>$2.3b</a:t>
                    </a:r>
                    <a:endParaRPr lang="en-US" b="1" baseline="0" dirty="0"/>
                  </a:p>
                  <a:p>
                    <a:r>
                      <a:rPr lang="en-US" b="1" baseline="0" dirty="0"/>
                      <a:t>14.58%</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394-4DE4-9798-F2799FF2F85F}"/>
                </c:ext>
              </c:extLst>
            </c:dLbl>
            <c:spPr>
              <a:noFill/>
              <a:ln>
                <a:noFill/>
              </a:ln>
              <a:effectLst/>
            </c:spPr>
            <c:txPr>
              <a:bodyPr/>
              <a:lstStyle/>
              <a:p>
                <a:pPr>
                  <a:defRPr sz="2400" b="0"/>
                </a:pPr>
                <a:endParaRPr lang="en-US"/>
              </a:p>
            </c:txPr>
            <c:showLegendKey val="0"/>
            <c:showVal val="0"/>
            <c:showCatName val="0"/>
            <c:showSerName val="0"/>
            <c:showPercent val="0"/>
            <c:showBubbleSize val="0"/>
            <c:extLst>
              <c:ext xmlns:c15="http://schemas.microsoft.com/office/drawing/2012/chart" uri="{CE6537A1-D6FC-4f65-9D91-7224C49458BB}"/>
            </c:extLst>
          </c:dLbls>
          <c:cat>
            <c:strRef>
              <c:f>'FYTD 26 % of pharmacy'!$B$4:$B$5</c:f>
              <c:strCache>
                <c:ptCount val="2"/>
                <c:pt idx="0">
                  <c:v>All Other Spend</c:v>
                </c:pt>
                <c:pt idx="1">
                  <c:v>TOTAL PHARMACY SPEND</c:v>
                </c:pt>
              </c:strCache>
            </c:strRef>
          </c:cat>
          <c:val>
            <c:numRef>
              <c:f>'FYTD 26 % of pharmacy'!$C$4:$C$5</c:f>
              <c:numCache>
                <c:formatCode>"$"#,##0</c:formatCode>
                <c:ptCount val="2"/>
                <c:pt idx="0">
                  <c:v>13554633461.020002</c:v>
                </c:pt>
                <c:pt idx="1">
                  <c:v>2313699105.9699998</c:v>
                </c:pt>
              </c:numCache>
            </c:numRef>
          </c:val>
          <c:extLst>
            <c:ext xmlns:c16="http://schemas.microsoft.com/office/drawing/2014/chart" uri="{C3380CC4-5D6E-409C-BE32-E72D297353CC}">
              <c16:uniqueId val="{00000002-F394-4DE4-9798-F2799FF2F85F}"/>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1400" b="1"/>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a:solidFill>
                  <a:schemeClr val="tx1"/>
                </a:solidFill>
              </a:rPr>
              <a:t>CY2026</a:t>
            </a:r>
            <a:r>
              <a:rPr lang="en-US" sz="2400" b="1" baseline="0" dirty="0">
                <a:solidFill>
                  <a:schemeClr val="tx1"/>
                </a:solidFill>
              </a:rPr>
              <a:t> PUPM Drug Claim Reimbursement</a:t>
            </a:r>
            <a:endParaRPr lang="en-US" sz="2400" b="1" dirty="0">
              <a:solidFill>
                <a:schemeClr val="tx1"/>
              </a:solidFill>
            </a:endParaRPr>
          </a:p>
        </c:rich>
      </c:tx>
      <c:overlay val="0"/>
      <c:spPr>
        <a:noFill/>
        <a:ln>
          <a:noFill/>
        </a:ln>
        <a:effectLst/>
      </c:spPr>
    </c:title>
    <c:autoTitleDeleted val="0"/>
    <c:plotArea>
      <c:layout/>
      <c:lineChart>
        <c:grouping val="standard"/>
        <c:varyColors val="0"/>
        <c:ser>
          <c:idx val="7"/>
          <c:order val="0"/>
          <c:tx>
            <c:strRef>
              <c:f>'CY26 Large Elgibility PUPM'!$C$7</c:f>
              <c:strCache>
                <c:ptCount val="1"/>
                <c:pt idx="0">
                  <c:v>Children</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PUPM'!$D$7:$O$7</c:f>
              <c:numCache>
                <c:formatCode>"$"#,##0</c:formatCode>
                <c:ptCount val="12"/>
                <c:pt idx="0">
                  <c:v>265</c:v>
                </c:pt>
                <c:pt idx="1">
                  <c:v>266</c:v>
                </c:pt>
                <c:pt idx="2">
                  <c:v>303</c:v>
                </c:pt>
                <c:pt idx="3">
                  <c:v>280</c:v>
                </c:pt>
                <c:pt idx="4">
                  <c:v>328</c:v>
                </c:pt>
                <c:pt idx="5">
                  <c:v>271</c:v>
                </c:pt>
              </c:numCache>
            </c:numRef>
          </c:val>
          <c:smooth val="0"/>
          <c:extLst>
            <c:ext xmlns:c16="http://schemas.microsoft.com/office/drawing/2014/chart" uri="{C3380CC4-5D6E-409C-BE32-E72D297353CC}">
              <c16:uniqueId val="{00000000-F85C-4540-9BD9-E17BA982656C}"/>
            </c:ext>
          </c:extLst>
        </c:ser>
        <c:ser>
          <c:idx val="8"/>
          <c:order val="1"/>
          <c:tx>
            <c:strRef>
              <c:f>'CY26 Large Elgibility PUPM'!$C$8</c:f>
              <c:strCache>
                <c:ptCount val="1"/>
                <c:pt idx="0">
                  <c:v>Custodial Parents</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PUPM'!$D$8:$O$8</c:f>
              <c:numCache>
                <c:formatCode>"$"#,##0</c:formatCode>
                <c:ptCount val="12"/>
                <c:pt idx="0">
                  <c:v>614</c:v>
                </c:pt>
                <c:pt idx="1">
                  <c:v>626</c:v>
                </c:pt>
                <c:pt idx="2">
                  <c:v>752</c:v>
                </c:pt>
                <c:pt idx="3">
                  <c:v>655</c:v>
                </c:pt>
                <c:pt idx="4">
                  <c:v>786</c:v>
                </c:pt>
                <c:pt idx="5">
                  <c:v>611</c:v>
                </c:pt>
              </c:numCache>
            </c:numRef>
          </c:val>
          <c:smooth val="0"/>
          <c:extLst>
            <c:ext xmlns:c16="http://schemas.microsoft.com/office/drawing/2014/chart" uri="{C3380CC4-5D6E-409C-BE32-E72D297353CC}">
              <c16:uniqueId val="{00000001-F85C-4540-9BD9-E17BA982656C}"/>
            </c:ext>
          </c:extLst>
        </c:ser>
        <c:ser>
          <c:idx val="9"/>
          <c:order val="2"/>
          <c:tx>
            <c:strRef>
              <c:f>'CY26 Large Elgibility PUPM'!$C$9</c:f>
              <c:strCache>
                <c:ptCount val="1"/>
                <c:pt idx="0">
                  <c:v>Elderly</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PUPM'!$D$9:$O$9</c:f>
              <c:numCache>
                <c:formatCode>"$"#,##0</c:formatCode>
                <c:ptCount val="12"/>
                <c:pt idx="0">
                  <c:v>170</c:v>
                </c:pt>
                <c:pt idx="1">
                  <c:v>150</c:v>
                </c:pt>
                <c:pt idx="2">
                  <c:v>179</c:v>
                </c:pt>
                <c:pt idx="3">
                  <c:v>150</c:v>
                </c:pt>
                <c:pt idx="4">
                  <c:v>194</c:v>
                </c:pt>
                <c:pt idx="5">
                  <c:v>133</c:v>
                </c:pt>
              </c:numCache>
            </c:numRef>
          </c:val>
          <c:smooth val="0"/>
          <c:extLst>
            <c:ext xmlns:c16="http://schemas.microsoft.com/office/drawing/2014/chart" uri="{C3380CC4-5D6E-409C-BE32-E72D297353CC}">
              <c16:uniqueId val="{00000002-F85C-4540-9BD9-E17BA982656C}"/>
            </c:ext>
          </c:extLst>
        </c:ser>
        <c:ser>
          <c:idx val="10"/>
          <c:order val="3"/>
          <c:tx>
            <c:strRef>
              <c:f>'CY26 Large Elgibility PUPM'!$C$10</c:f>
              <c:strCache>
                <c:ptCount val="1"/>
                <c:pt idx="0">
                  <c:v>Indep Foster Care Child</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PUPM'!$D$10:$O$10</c:f>
              <c:numCache>
                <c:formatCode>"$"#,##0</c:formatCode>
                <c:ptCount val="12"/>
                <c:pt idx="0">
                  <c:v>731</c:v>
                </c:pt>
                <c:pt idx="1">
                  <c:v>579</c:v>
                </c:pt>
                <c:pt idx="2">
                  <c:v>717</c:v>
                </c:pt>
                <c:pt idx="3">
                  <c:v>537</c:v>
                </c:pt>
                <c:pt idx="4">
                  <c:v>727</c:v>
                </c:pt>
                <c:pt idx="5">
                  <c:v>572</c:v>
                </c:pt>
              </c:numCache>
            </c:numRef>
          </c:val>
          <c:smooth val="0"/>
          <c:extLst>
            <c:ext xmlns:c16="http://schemas.microsoft.com/office/drawing/2014/chart" uri="{C3380CC4-5D6E-409C-BE32-E72D297353CC}">
              <c16:uniqueId val="{00000003-F85C-4540-9BD9-E17BA982656C}"/>
            </c:ext>
          </c:extLst>
        </c:ser>
        <c:ser>
          <c:idx val="11"/>
          <c:order val="4"/>
          <c:tx>
            <c:strRef>
              <c:f>'CY26 Large Elgibility PUPM'!$C$11</c:f>
              <c:strCache>
                <c:ptCount val="1"/>
                <c:pt idx="0">
                  <c:v>Persons with Disabilities</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PUPM'!$D$11:$O$11</c:f>
              <c:numCache>
                <c:formatCode>"$"#,##0</c:formatCode>
                <c:ptCount val="12"/>
                <c:pt idx="0">
                  <c:v>744</c:v>
                </c:pt>
                <c:pt idx="1">
                  <c:v>722</c:v>
                </c:pt>
                <c:pt idx="2">
                  <c:v>903</c:v>
                </c:pt>
                <c:pt idx="3">
                  <c:v>741</c:v>
                </c:pt>
                <c:pt idx="4">
                  <c:v>908</c:v>
                </c:pt>
                <c:pt idx="5">
                  <c:v>697</c:v>
                </c:pt>
              </c:numCache>
            </c:numRef>
          </c:val>
          <c:smooth val="0"/>
          <c:extLst>
            <c:ext xmlns:c16="http://schemas.microsoft.com/office/drawing/2014/chart" uri="{C3380CC4-5D6E-409C-BE32-E72D297353CC}">
              <c16:uniqueId val="{00000004-F85C-4540-9BD9-E17BA982656C}"/>
            </c:ext>
          </c:extLst>
        </c:ser>
        <c:ser>
          <c:idx val="12"/>
          <c:order val="5"/>
          <c:tx>
            <c:strRef>
              <c:f>'CY26 Large Elgibility PUPM'!$C$12</c:f>
              <c:strCache>
                <c:ptCount val="1"/>
                <c:pt idx="0">
                  <c:v>Pregnant Women</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PUPM'!$D$12:$O$12</c:f>
              <c:numCache>
                <c:formatCode>"$"#,##0</c:formatCode>
                <c:ptCount val="12"/>
                <c:pt idx="0">
                  <c:v>209</c:v>
                </c:pt>
                <c:pt idx="1">
                  <c:v>213</c:v>
                </c:pt>
                <c:pt idx="2">
                  <c:v>253</c:v>
                </c:pt>
                <c:pt idx="3">
                  <c:v>213</c:v>
                </c:pt>
                <c:pt idx="4">
                  <c:v>255</c:v>
                </c:pt>
                <c:pt idx="5">
                  <c:v>202</c:v>
                </c:pt>
              </c:numCache>
            </c:numRef>
          </c:val>
          <c:smooth val="0"/>
          <c:extLst>
            <c:ext xmlns:c16="http://schemas.microsoft.com/office/drawing/2014/chart" uri="{C3380CC4-5D6E-409C-BE32-E72D297353CC}">
              <c16:uniqueId val="{00000005-F85C-4540-9BD9-E17BA982656C}"/>
            </c:ext>
          </c:extLst>
        </c:ser>
        <c:ser>
          <c:idx val="13"/>
          <c:order val="6"/>
          <c:tx>
            <c:strRef>
              <c:f>'CY26 Large Elgibility PUPM'!$C$13</c:f>
              <c:strCache>
                <c:ptCount val="1"/>
                <c:pt idx="0">
                  <c:v>Expansion</c:v>
                </c:pt>
              </c:strCache>
            </c:strRef>
          </c:tx>
          <c:cat>
            <c:strRef>
              <c:f>'CY26 Large Elgibility PUPM'!$D$6:$O$6</c:f>
              <c:strCache>
                <c:ptCount val="12"/>
                <c:pt idx="0">
                  <c:v>Jan</c:v>
                </c:pt>
                <c:pt idx="1">
                  <c:v>Feb</c:v>
                </c:pt>
                <c:pt idx="2">
                  <c:v>Mar</c:v>
                </c:pt>
                <c:pt idx="3">
                  <c:v>Apr</c:v>
                </c:pt>
                <c:pt idx="4">
                  <c:v>May</c:v>
                </c:pt>
                <c:pt idx="5">
                  <c:v>June</c:v>
                </c:pt>
                <c:pt idx="6">
                  <c:v>July</c:v>
                </c:pt>
                <c:pt idx="7">
                  <c:v>Aug</c:v>
                </c:pt>
                <c:pt idx="8">
                  <c:v>Sept</c:v>
                </c:pt>
                <c:pt idx="9">
                  <c:v>Oct</c:v>
                </c:pt>
                <c:pt idx="10">
                  <c:v>Nov</c:v>
                </c:pt>
                <c:pt idx="11">
                  <c:v>Dec</c:v>
                </c:pt>
              </c:strCache>
            </c:strRef>
          </c:cat>
          <c:val>
            <c:numRef>
              <c:f>'CY26 Large Elgibility PUPM'!$D$13:$O$13</c:f>
              <c:numCache>
                <c:formatCode>"$"#,##0</c:formatCode>
                <c:ptCount val="12"/>
                <c:pt idx="0">
                  <c:v>644</c:v>
                </c:pt>
                <c:pt idx="1">
                  <c:v>659</c:v>
                </c:pt>
                <c:pt idx="2">
                  <c:v>808</c:v>
                </c:pt>
                <c:pt idx="3">
                  <c:v>691</c:v>
                </c:pt>
                <c:pt idx="4">
                  <c:v>818</c:v>
                </c:pt>
                <c:pt idx="5">
                  <c:v>630</c:v>
                </c:pt>
              </c:numCache>
            </c:numRef>
          </c:val>
          <c:smooth val="0"/>
          <c:extLst>
            <c:ext xmlns:c16="http://schemas.microsoft.com/office/drawing/2014/chart" uri="{C3380CC4-5D6E-409C-BE32-E72D297353CC}">
              <c16:uniqueId val="{00000006-F85C-4540-9BD9-E17BA982656C}"/>
            </c:ext>
          </c:extLst>
        </c:ser>
        <c:dLbls>
          <c:showLegendKey val="0"/>
          <c:showVal val="0"/>
          <c:showCatName val="0"/>
          <c:showSerName val="0"/>
          <c:showPercent val="0"/>
          <c:showBubbleSize val="0"/>
        </c:dLbls>
        <c:marker val="1"/>
        <c:smooth val="0"/>
        <c:axId val="2115531608"/>
        <c:axId val="2115531968"/>
      </c:lineChart>
      <c:catAx>
        <c:axId val="2115531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115531968"/>
        <c:crosses val="autoZero"/>
        <c:auto val="1"/>
        <c:lblAlgn val="ctr"/>
        <c:lblOffset val="100"/>
        <c:noMultiLvlLbl val="0"/>
      </c:catAx>
      <c:valAx>
        <c:axId val="211553196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2115531608"/>
        <c:crosses val="autoZero"/>
        <c:crossBetween val="between"/>
      </c:valAx>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chart>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baseline="0" dirty="0">
                <a:solidFill>
                  <a:schemeClr val="tx1"/>
                </a:solidFill>
                <a:effectLst/>
              </a:rPr>
              <a:t>PHARMACY SPECIALTY AND NON-SPECIALTY</a:t>
            </a:r>
            <a:endParaRPr lang="en-US" sz="2000" b="1" dirty="0">
              <a:solidFill>
                <a:schemeClr val="tx1"/>
              </a:solidFill>
              <a:effectLst/>
            </a:endParaRPr>
          </a:p>
          <a:p>
            <a:pPr>
              <a:defRPr/>
            </a:pPr>
            <a:r>
              <a:rPr lang="en-US" sz="2000" b="1" i="0" baseline="0" dirty="0">
                <a:solidFill>
                  <a:schemeClr val="tx1"/>
                </a:solidFill>
                <a:effectLst/>
              </a:rPr>
              <a:t>JULY 2025-JUNE 2026</a:t>
            </a:r>
            <a:endParaRPr lang="en-US" sz="2000" b="1" dirty="0">
              <a:solidFill>
                <a:schemeClr val="tx1"/>
              </a:solidFill>
              <a:effectLst/>
            </a:endParaRPr>
          </a:p>
        </c:rich>
      </c:tx>
      <c:layout>
        <c:manualLayout>
          <c:xMode val="edge"/>
          <c:yMode val="edge"/>
          <c:x val="0.2229069540966373"/>
          <c:y val="1.608363150669433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3259663533995966"/>
          <c:y val="0.15918934302000298"/>
          <c:w val="0.84494292927165482"/>
          <c:h val="0.62163838477835887"/>
        </c:manualLayout>
      </c:layout>
      <c:lineChart>
        <c:grouping val="standard"/>
        <c:varyColors val="0"/>
        <c:ser>
          <c:idx val="0"/>
          <c:order val="0"/>
          <c:tx>
            <c:strRef>
              <c:f>'FY2026'!$B$18</c:f>
              <c:strCache>
                <c:ptCount val="1"/>
                <c:pt idx="0">
                  <c:v>Non-Specialty Paid Amount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7172017352253926E-2"/>
                  <c:y val="3.3542969556453653E-2"/>
                </c:manualLayout>
              </c:layout>
              <c:tx>
                <c:rich>
                  <a:bodyPr/>
                  <a:lstStyle/>
                  <a:p>
                    <a:fld id="{0614D92F-FBD9-41D0-A455-34CA1544AE9C}" type="VALUE">
                      <a:rPr lang="en-US"/>
                      <a:pPr/>
                      <a:t>[VALUE]</a:t>
                    </a:fld>
                    <a:endParaRPr lang="en-US" dirty="0"/>
                  </a:p>
                  <a:p>
                    <a:r>
                      <a:rPr lang="en-US" dirty="0"/>
                      <a:t>33</a:t>
                    </a:r>
                    <a:r>
                      <a:rPr lang="en-US" baseline="0" dirty="0"/>
                      <a:t>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213-474E-AEC1-D306E881AD45}"/>
                </c:ext>
              </c:extLst>
            </c:dLbl>
            <c:dLbl>
              <c:idx val="1"/>
              <c:layout>
                <c:manualLayout>
                  <c:x val="-6.5339448402575898E-2"/>
                  <c:y val="-2.5157227167340292E-2"/>
                </c:manualLayout>
              </c:layout>
              <c:tx>
                <c:rich>
                  <a:bodyPr/>
                  <a:lstStyle/>
                  <a:p>
                    <a:fld id="{018ED8DE-8B84-46F9-B8D0-9D55F2734253}"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F213-474E-AEC1-D306E881AD45}"/>
                </c:ext>
              </c:extLst>
            </c:dLbl>
            <c:dLbl>
              <c:idx val="2"/>
              <c:layout>
                <c:manualLayout>
                  <c:x val="-6.9423163927736925E-2"/>
                  <c:y val="3.3542969556453653E-2"/>
                </c:manualLayout>
              </c:layout>
              <c:tx>
                <c:rich>
                  <a:bodyPr/>
                  <a:lstStyle/>
                  <a:p>
                    <a:fld id="{28CA72D5-D10E-49F2-A1DA-DFF673200EE3}"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F213-474E-AEC1-D306E881AD45}"/>
                </c:ext>
              </c:extLst>
            </c:dLbl>
            <c:dLbl>
              <c:idx val="3"/>
              <c:layout>
                <c:manualLayout>
                  <c:x val="-7.1465021690317376E-2"/>
                  <c:y val="-5.3109701797718387E-2"/>
                </c:manualLayout>
              </c:layout>
              <c:tx>
                <c:rich>
                  <a:bodyPr/>
                  <a:lstStyle/>
                  <a:p>
                    <a:fld id="{4FC23951-5E3B-47C2-9A7E-A8BB2CF637D2}"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213-474E-AEC1-D306E881AD45}"/>
                </c:ext>
              </c:extLst>
            </c:dLbl>
            <c:dLbl>
              <c:idx val="4"/>
              <c:layout>
                <c:manualLayout>
                  <c:x val="-5.7172017352253905E-2"/>
                  <c:y val="-4.192871194556707E-2"/>
                </c:manualLayout>
              </c:layout>
              <c:tx>
                <c:rich>
                  <a:bodyPr/>
                  <a:lstStyle/>
                  <a:p>
                    <a:fld id="{8FB8C565-218E-4A15-90BF-0AB78A9BDD12}"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213-474E-AEC1-D306E881AD45}"/>
                </c:ext>
              </c:extLst>
            </c:dLbl>
            <c:dLbl>
              <c:idx val="5"/>
              <c:layout>
                <c:manualLayout>
                  <c:x val="-7.9632452740639362E-2"/>
                  <c:y val="5.0314454334680479E-2"/>
                </c:manualLayout>
              </c:layout>
              <c:tx>
                <c:rich>
                  <a:bodyPr/>
                  <a:lstStyle/>
                  <a:p>
                    <a:fld id="{7C4B09EE-28D3-498E-A68B-BF48703FD986}" type="VALUE">
                      <a:rPr lang="en-US"/>
                      <a:pPr/>
                      <a:t>[VALUE]</a:t>
                    </a:fld>
                    <a:endParaRPr lang="en-US" dirty="0"/>
                  </a:p>
                  <a:p>
                    <a:r>
                      <a:rPr lang="en-US" baseline="0"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213-474E-AEC1-D306E881AD45}"/>
                </c:ext>
              </c:extLst>
            </c:dLbl>
            <c:dLbl>
              <c:idx val="6"/>
              <c:layout>
                <c:manualLayout>
                  <c:x val="-1.8376719863224544E-2"/>
                  <c:y val="-3.6338217019491456E-2"/>
                </c:manualLayout>
              </c:layout>
              <c:tx>
                <c:rich>
                  <a:bodyPr/>
                  <a:lstStyle/>
                  <a:p>
                    <a:fld id="{A9218586-2BF9-4AC0-B326-F1FA06E9C7E3}"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F213-474E-AEC1-D306E881AD45}"/>
                </c:ext>
              </c:extLst>
            </c:dLbl>
            <c:dLbl>
              <c:idx val="7"/>
              <c:layout>
                <c:manualLayout>
                  <c:x val="-6.9423163927736967E-2"/>
                  <c:y val="3.6338217019491456E-2"/>
                </c:manualLayout>
              </c:layout>
              <c:tx>
                <c:rich>
                  <a:bodyPr/>
                  <a:lstStyle/>
                  <a:p>
                    <a:fld id="{E8E57020-E83A-4680-BC20-41C7E6C95E56}" type="VALUE">
                      <a:rPr lang="en-US"/>
                      <a:pPr/>
                      <a:t>[VALUE]</a:t>
                    </a:fld>
                    <a:endParaRPr lang="en-US" dirty="0"/>
                  </a:p>
                  <a:p>
                    <a:r>
                      <a:rPr lang="en-US" dirty="0"/>
                      <a:t>28</a:t>
                    </a:r>
                    <a:r>
                      <a:rPr lang="en-US" baseline="0" dirty="0"/>
                      <a:t>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F213-474E-AEC1-D306E881AD45}"/>
                </c:ext>
              </c:extLst>
            </c:dLbl>
            <c:dLbl>
              <c:idx val="8"/>
              <c:layout>
                <c:manualLayout>
                  <c:x val="-4.5045038900115283E-2"/>
                  <c:y val="-4.5995661196683968E-2"/>
                </c:manualLayout>
              </c:layout>
              <c:tx>
                <c:rich>
                  <a:bodyPr/>
                  <a:lstStyle/>
                  <a:p>
                    <a:fld id="{A0D558A6-8399-43C5-A239-40CB63541A15}"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F213-474E-AEC1-D306E881AD45}"/>
                </c:ext>
              </c:extLst>
            </c:dLbl>
            <c:dLbl>
              <c:idx val="9"/>
              <c:layout>
                <c:manualLayout>
                  <c:x val="-4.6777540396273694E-2"/>
                  <c:y val="2.4350644162950335E-2"/>
                </c:manualLayout>
              </c:layout>
              <c:tx>
                <c:rich>
                  <a:bodyPr/>
                  <a:lstStyle/>
                  <a:p>
                    <a:fld id="{676887E5-8C87-4C9E-9331-B87CBD738E68}"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F213-474E-AEC1-D306E881AD45}"/>
                </c:ext>
              </c:extLst>
            </c:dLbl>
            <c:dLbl>
              <c:idx val="10"/>
              <c:layout>
                <c:manualLayout>
                  <c:x val="-5.1975044884748408E-3"/>
                  <c:y val="-2.9761898421383742E-2"/>
                </c:manualLayout>
              </c:layout>
              <c:tx>
                <c:rich>
                  <a:bodyPr/>
                  <a:lstStyle/>
                  <a:p>
                    <a:fld id="{F8CC8154-5940-45A7-A08F-D7FE3F816F28}" type="VALUE">
                      <a:rPr lang="en-US"/>
                      <a:pPr/>
                      <a:t>[VALUE]</a:t>
                    </a:fld>
                    <a:endParaRPr lang="en-US" dirty="0"/>
                  </a:p>
                  <a:p>
                    <a:r>
                      <a:rPr lang="en-US" dirty="0"/>
                      <a:t>35</a:t>
                    </a:r>
                    <a:r>
                      <a:rPr lang="en-US" baseline="0" dirty="0"/>
                      <a:t>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F213-474E-AEC1-D306E881AD45}"/>
                </c:ext>
              </c:extLst>
            </c:dLbl>
            <c:dLbl>
              <c:idx val="11"/>
              <c:layout>
                <c:manualLayout>
                  <c:x val="0"/>
                  <c:y val="3.787878787878788E-2"/>
                </c:manualLayout>
              </c:layout>
              <c:tx>
                <c:rich>
                  <a:bodyPr/>
                  <a:lstStyle/>
                  <a:p>
                    <a:fld id="{85A6B33B-3966-40A6-9934-38BC3AE8A96E}" type="VALUE">
                      <a:rPr lang="en-US" smtClean="0"/>
                      <a:pPr/>
                      <a:t>[VALUE]</a:t>
                    </a:fld>
                    <a:endParaRPr lang="en-US" dirty="0"/>
                  </a:p>
                  <a:p>
                    <a:r>
                      <a:rPr lang="en-US" dirty="0"/>
                      <a:t>24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F213-474E-AEC1-D306E881AD4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'FY2026'!$A$19:$A$30</c:f>
              <c:strCache>
                <c:ptCount val="12"/>
                <c:pt idx="0">
                  <c:v>July</c:v>
                </c:pt>
                <c:pt idx="1">
                  <c:v>August</c:v>
                </c:pt>
                <c:pt idx="2">
                  <c:v>September</c:v>
                </c:pt>
                <c:pt idx="3">
                  <c:v>October</c:v>
                </c:pt>
                <c:pt idx="4">
                  <c:v>November</c:v>
                </c:pt>
                <c:pt idx="5">
                  <c:v>December</c:v>
                </c:pt>
                <c:pt idx="6">
                  <c:v>January</c:v>
                </c:pt>
                <c:pt idx="7">
                  <c:v>February</c:v>
                </c:pt>
                <c:pt idx="8">
                  <c:v>March</c:v>
                </c:pt>
                <c:pt idx="9">
                  <c:v>April</c:v>
                </c:pt>
                <c:pt idx="10">
                  <c:v>May</c:v>
                </c:pt>
                <c:pt idx="11">
                  <c:v>June</c:v>
                </c:pt>
              </c:strCache>
            </c:strRef>
          </c:cat>
          <c:val>
            <c:numRef>
              <c:f>'FY2026'!$B$19:$B$30</c:f>
              <c:numCache>
                <c:formatCode>"$"#,##0</c:formatCode>
                <c:ptCount val="12"/>
                <c:pt idx="0">
                  <c:v>37532470.950000003</c:v>
                </c:pt>
                <c:pt idx="1">
                  <c:v>38180532.82</c:v>
                </c:pt>
                <c:pt idx="2">
                  <c:v>31242823.48</c:v>
                </c:pt>
                <c:pt idx="3">
                  <c:v>31661687.469999999</c:v>
                </c:pt>
                <c:pt idx="4">
                  <c:v>38990274.210000001</c:v>
                </c:pt>
                <c:pt idx="5">
                  <c:v>30569874.77</c:v>
                </c:pt>
                <c:pt idx="6">
                  <c:v>36980182.509999998</c:v>
                </c:pt>
                <c:pt idx="7">
                  <c:v>26877207.550000001</c:v>
                </c:pt>
                <c:pt idx="8">
                  <c:v>34071846.93</c:v>
                </c:pt>
                <c:pt idx="9">
                  <c:v>26564898.609999999</c:v>
                </c:pt>
                <c:pt idx="10">
                  <c:v>33681052.5</c:v>
                </c:pt>
                <c:pt idx="11">
                  <c:v>21213334.239999998</c:v>
                </c:pt>
              </c:numCache>
            </c:numRef>
          </c:val>
          <c:smooth val="0"/>
          <c:extLst>
            <c:ext xmlns:c16="http://schemas.microsoft.com/office/drawing/2014/chart" uri="{C3380CC4-5D6E-409C-BE32-E72D297353CC}">
              <c16:uniqueId val="{0000000B-F213-474E-AEC1-D306E881AD45}"/>
            </c:ext>
          </c:extLst>
        </c:ser>
        <c:ser>
          <c:idx val="1"/>
          <c:order val="1"/>
          <c:tx>
            <c:strRef>
              <c:f>'FY2026'!$C$18</c:f>
              <c:strCache>
                <c:ptCount val="1"/>
                <c:pt idx="0">
                  <c:v>Specialty Paid Amount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5.5289739500265819E-2"/>
                  <c:y val="2.8503555837293824E-2"/>
                </c:manualLayout>
              </c:layout>
              <c:tx>
                <c:rich>
                  <a:bodyPr/>
                  <a:lstStyle/>
                  <a:p>
                    <a:fld id="{CC80A166-BF0D-454C-A2A3-7CF153D6C721}" type="VALUE">
                      <a:rPr lang="en-US"/>
                      <a:pPr/>
                      <a:t>[VALUE]</a:t>
                    </a:fld>
                    <a:endParaRPr lang="en-US" dirty="0"/>
                  </a:p>
                  <a:p>
                    <a:r>
                      <a:rPr lang="en-US" dirty="0"/>
                      <a:t>33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F213-474E-AEC1-D306E881AD45}"/>
                </c:ext>
              </c:extLst>
            </c:dLbl>
            <c:dLbl>
              <c:idx val="1"/>
              <c:layout>
                <c:manualLayout>
                  <c:x val="-7.2301967038809187E-2"/>
                  <c:y val="-3.4837679356692478E-2"/>
                </c:manualLayout>
              </c:layout>
              <c:tx>
                <c:rich>
                  <a:bodyPr/>
                  <a:lstStyle/>
                  <a:p>
                    <a:fld id="{75592047-E069-43D3-96CD-9EFC9916BB10}"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F213-474E-AEC1-D306E881AD45}"/>
                </c:ext>
              </c:extLst>
            </c:dLbl>
            <c:dLbl>
              <c:idx val="2"/>
              <c:layout>
                <c:manualLayout>
                  <c:x val="-6.8048910154173317E-2"/>
                  <c:y val="5.0672988155188906E-2"/>
                </c:manualLayout>
              </c:layout>
              <c:tx>
                <c:rich>
                  <a:bodyPr/>
                  <a:lstStyle/>
                  <a:p>
                    <a:fld id="{15282C9C-0336-4655-AD19-B24528A35FA5}"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E-F213-474E-AEC1-D306E881AD45}"/>
                </c:ext>
              </c:extLst>
            </c:dLbl>
            <c:dLbl>
              <c:idx val="3"/>
              <c:layout>
                <c:manualLayout>
                  <c:x val="-1.5468373594439953E-3"/>
                  <c:y val="2.4350644162950335E-2"/>
                </c:manualLayout>
              </c:layout>
              <c:tx>
                <c:rich>
                  <a:bodyPr/>
                  <a:lstStyle/>
                  <a:p>
                    <a:fld id="{1A2B1519-C180-4ACB-9C68-B81EF30E6AFF}" type="VALUE">
                      <a:rPr lang="en-US"/>
                      <a:pPr/>
                      <a:t>[VALUE]</a:t>
                    </a:fld>
                    <a:endParaRPr lang="en-US" dirty="0"/>
                  </a:p>
                  <a:p>
                    <a:r>
                      <a:rPr lang="en-US" dirty="0"/>
                      <a:t>28 day</a:t>
                    </a:r>
                    <a:r>
                      <a:rPr lang="en-US" baseline="0" dirty="0"/>
                      <a:t>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F213-474E-AEC1-D306E881AD45}"/>
                </c:ext>
              </c:extLst>
            </c:dLbl>
            <c:dLbl>
              <c:idx val="4"/>
              <c:layout>
                <c:manualLayout>
                  <c:x val="-7.8681552365762963E-2"/>
                  <c:y val="-3.1670617596993168E-2"/>
                </c:manualLayout>
              </c:layout>
              <c:tx>
                <c:rich>
                  <a:bodyPr/>
                  <a:lstStyle/>
                  <a:p>
                    <a:fld id="{C3B5B2BE-9C0F-4BD5-9F2B-4EA42B80AED7}"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F213-474E-AEC1-D306E881AD45}"/>
                </c:ext>
              </c:extLst>
            </c:dLbl>
            <c:dLbl>
              <c:idx val="5"/>
              <c:layout>
                <c:manualLayout>
                  <c:x val="-2.5987522442374202E-2"/>
                  <c:y val="-5.9523796842767485E-2"/>
                </c:manualLayout>
              </c:layout>
              <c:tx>
                <c:rich>
                  <a:bodyPr/>
                  <a:lstStyle/>
                  <a:p>
                    <a:fld id="{4AE036AF-E44B-442D-B30F-E77EAA5EE014}" type="VALUE">
                      <a:rPr lang="en-US"/>
                      <a:pPr/>
                      <a:t>[VALUE]</a:t>
                    </a:fld>
                    <a:endParaRPr lang="en-US" dirty="0"/>
                  </a:p>
                  <a:p>
                    <a:r>
                      <a:rPr lang="en-US" dirty="0"/>
                      <a:t>28 day</a:t>
                    </a:r>
                    <a:r>
                      <a:rPr lang="en-US" baseline="0" dirty="0"/>
                      <a:t>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F213-474E-AEC1-D306E881AD45}"/>
                </c:ext>
              </c:extLst>
            </c:dLbl>
            <c:dLbl>
              <c:idx val="6"/>
              <c:layout>
                <c:manualLayout>
                  <c:x val="-6.5922381711855479E-2"/>
                  <c:y val="3.1670617596993196E-2"/>
                </c:manualLayout>
              </c:layout>
              <c:tx>
                <c:rich>
                  <a:bodyPr/>
                  <a:lstStyle/>
                  <a:p>
                    <a:fld id="{1043291B-D0AC-45FB-9DD4-E0DB2D3A7074}"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F213-474E-AEC1-D306E881AD45}"/>
                </c:ext>
              </c:extLst>
            </c:dLbl>
            <c:dLbl>
              <c:idx val="7"/>
              <c:layout>
                <c:manualLayout>
                  <c:x val="-7.0175438596491307E-2"/>
                  <c:y val="-3.8004741116391821E-2"/>
                </c:manualLayout>
              </c:layout>
              <c:tx>
                <c:rich>
                  <a:bodyPr/>
                  <a:lstStyle/>
                  <a:p>
                    <a:fld id="{1EB9E3F9-B1CE-4513-807C-E972B68684C9}"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F213-474E-AEC1-D306E881AD45}"/>
                </c:ext>
              </c:extLst>
            </c:dLbl>
            <c:dLbl>
              <c:idx val="8"/>
              <c:tx>
                <c:rich>
                  <a:bodyPr/>
                  <a:lstStyle/>
                  <a:p>
                    <a:fld id="{D9D9AE05-7C9B-4889-ADDC-7577E52AE1CF}"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F213-474E-AEC1-D306E881AD45}"/>
                </c:ext>
              </c:extLst>
            </c:dLbl>
            <c:dLbl>
              <c:idx val="9"/>
              <c:layout>
                <c:manualLayout>
                  <c:x val="-3.2917528427007327E-2"/>
                  <c:y val="2.9761898421383742E-2"/>
                </c:manualLayout>
              </c:layout>
              <c:tx>
                <c:rich>
                  <a:bodyPr/>
                  <a:lstStyle/>
                  <a:p>
                    <a:fld id="{5AF7B7AE-C94B-48B8-BF90-6C3E162FCF19}" type="VALUE">
                      <a:rPr lang="en-US"/>
                      <a:pPr/>
                      <a:t>[VALUE]</a:t>
                    </a:fld>
                    <a:endParaRPr lang="en-US" dirty="0"/>
                  </a:p>
                  <a:p>
                    <a:r>
                      <a:rPr lang="en-US" dirty="0"/>
                      <a:t>28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F213-474E-AEC1-D306E881AD45}"/>
                </c:ext>
              </c:extLst>
            </c:dLbl>
            <c:dLbl>
              <c:idx val="10"/>
              <c:tx>
                <c:rich>
                  <a:bodyPr/>
                  <a:lstStyle/>
                  <a:p>
                    <a:fld id="{10C858E9-65FC-4725-B32C-67E4D2C509CA}" type="VALUE">
                      <a:rPr lang="en-US"/>
                      <a:pPr/>
                      <a:t>[VALUE]</a:t>
                    </a:fld>
                    <a:endParaRPr lang="en-US" dirty="0"/>
                  </a:p>
                  <a:p>
                    <a:r>
                      <a:rPr lang="en-US" dirty="0"/>
                      <a:t>35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6-F213-474E-AEC1-D306E881AD45}"/>
                </c:ext>
              </c:extLst>
            </c:dLbl>
            <c:dLbl>
              <c:idx val="11"/>
              <c:layout>
                <c:manualLayout>
                  <c:x val="1.0536276751464822E-16"/>
                  <c:y val="4.1666666666666664E-2"/>
                </c:manualLayout>
              </c:layout>
              <c:tx>
                <c:rich>
                  <a:bodyPr/>
                  <a:lstStyle/>
                  <a:p>
                    <a:fld id="{42108C1C-8FD4-4549-B175-AADA14575F7B}" type="VALUE">
                      <a:rPr lang="en-US" smtClean="0"/>
                      <a:pPr/>
                      <a:t>[VALUE]</a:t>
                    </a:fld>
                    <a:endParaRPr lang="en-US" dirty="0"/>
                  </a:p>
                  <a:p>
                    <a:r>
                      <a:rPr lang="en-US" dirty="0"/>
                      <a:t>24 day cycle</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8-F213-474E-AEC1-D306E881AD45}"/>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'FY2026'!$A$19:$A$30</c:f>
              <c:strCache>
                <c:ptCount val="12"/>
                <c:pt idx="0">
                  <c:v>July</c:v>
                </c:pt>
                <c:pt idx="1">
                  <c:v>August</c:v>
                </c:pt>
                <c:pt idx="2">
                  <c:v>September</c:v>
                </c:pt>
                <c:pt idx="3">
                  <c:v>October</c:v>
                </c:pt>
                <c:pt idx="4">
                  <c:v>November</c:v>
                </c:pt>
                <c:pt idx="5">
                  <c:v>December</c:v>
                </c:pt>
                <c:pt idx="6">
                  <c:v>January</c:v>
                </c:pt>
                <c:pt idx="7">
                  <c:v>February</c:v>
                </c:pt>
                <c:pt idx="8">
                  <c:v>March</c:v>
                </c:pt>
                <c:pt idx="9">
                  <c:v>April</c:v>
                </c:pt>
                <c:pt idx="10">
                  <c:v>May</c:v>
                </c:pt>
                <c:pt idx="11">
                  <c:v>June</c:v>
                </c:pt>
              </c:strCache>
            </c:strRef>
          </c:cat>
          <c:val>
            <c:numRef>
              <c:f>'FY2026'!$C$19:$C$30</c:f>
              <c:numCache>
                <c:formatCode>"$"#,##0</c:formatCode>
                <c:ptCount val="12"/>
                <c:pt idx="0">
                  <c:v>175243260</c:v>
                </c:pt>
                <c:pt idx="1">
                  <c:v>186132772.5</c:v>
                </c:pt>
                <c:pt idx="2">
                  <c:v>151578048.09999999</c:v>
                </c:pt>
                <c:pt idx="3">
                  <c:v>153421506.90000001</c:v>
                </c:pt>
                <c:pt idx="4">
                  <c:v>195551515.30000001</c:v>
                </c:pt>
                <c:pt idx="5">
                  <c:v>158609303.30000001</c:v>
                </c:pt>
                <c:pt idx="6">
                  <c:v>149497195</c:v>
                </c:pt>
                <c:pt idx="7">
                  <c:v>169698280.69999999</c:v>
                </c:pt>
                <c:pt idx="8">
                  <c:v>222230709.30000001</c:v>
                </c:pt>
                <c:pt idx="9">
                  <c:v>177784212.40000001</c:v>
                </c:pt>
                <c:pt idx="10">
                  <c:v>224706915.90000001</c:v>
                </c:pt>
                <c:pt idx="11">
                  <c:v>151839878.80000001</c:v>
                </c:pt>
              </c:numCache>
            </c:numRef>
          </c:val>
          <c:smooth val="0"/>
          <c:extLst>
            <c:ext xmlns:c16="http://schemas.microsoft.com/office/drawing/2014/chart" uri="{C3380CC4-5D6E-409C-BE32-E72D297353CC}">
              <c16:uniqueId val="{00000017-F213-474E-AEC1-D306E881AD45}"/>
            </c:ext>
          </c:extLst>
        </c:ser>
        <c:dLbls>
          <c:showLegendKey val="0"/>
          <c:showVal val="0"/>
          <c:showCatName val="0"/>
          <c:showSerName val="0"/>
          <c:showPercent val="0"/>
          <c:showBubbleSize val="0"/>
        </c:dLbls>
        <c:marker val="1"/>
        <c:smooth val="0"/>
        <c:axId val="499558176"/>
        <c:axId val="499556864"/>
      </c:lineChart>
      <c:catAx>
        <c:axId val="499558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499556864"/>
        <c:crosses val="autoZero"/>
        <c:auto val="1"/>
        <c:lblAlgn val="ctr"/>
        <c:lblOffset val="100"/>
        <c:noMultiLvlLbl val="0"/>
      </c:catAx>
      <c:valAx>
        <c:axId val="49955686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499558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a:solidFill>
                  <a:schemeClr val="tx1"/>
                </a:solidFill>
              </a:rPr>
              <a:t>MAVYRET EXPENDITURES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4"/>
          <c:order val="4"/>
          <c:tx>
            <c:strRef>
              <c:f>Mavyret!$B$36</c:f>
              <c:strCache>
                <c:ptCount val="1"/>
                <c:pt idx="0">
                  <c:v>FY23 Total Spend</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Mavyret!$C$36:$N$36</c:f>
              <c:numCache>
                <c:formatCode>"$"#,##0</c:formatCode>
                <c:ptCount val="12"/>
                <c:pt idx="0">
                  <c:v>2808204</c:v>
                </c:pt>
                <c:pt idx="1">
                  <c:v>2870792</c:v>
                </c:pt>
                <c:pt idx="2">
                  <c:v>3185833</c:v>
                </c:pt>
                <c:pt idx="3">
                  <c:v>3442647</c:v>
                </c:pt>
                <c:pt idx="4">
                  <c:v>4026382</c:v>
                </c:pt>
                <c:pt idx="5">
                  <c:v>2512664</c:v>
                </c:pt>
                <c:pt idx="6">
                  <c:v>3171031</c:v>
                </c:pt>
                <c:pt idx="7">
                  <c:v>3406514</c:v>
                </c:pt>
                <c:pt idx="8">
                  <c:v>4192774</c:v>
                </c:pt>
                <c:pt idx="9">
                  <c:v>3593274</c:v>
                </c:pt>
                <c:pt idx="10">
                  <c:v>4790669</c:v>
                </c:pt>
                <c:pt idx="11">
                  <c:v>3122934</c:v>
                </c:pt>
              </c:numCache>
            </c:numRef>
          </c:val>
          <c:smooth val="0"/>
          <c:extLst>
            <c:ext xmlns:c16="http://schemas.microsoft.com/office/drawing/2014/chart" uri="{C3380CC4-5D6E-409C-BE32-E72D297353CC}">
              <c16:uniqueId val="{00000000-683F-4B9F-BF9A-80454BCC8F78}"/>
            </c:ext>
          </c:extLst>
        </c:ser>
        <c:ser>
          <c:idx val="5"/>
          <c:order val="5"/>
          <c:tx>
            <c:strRef>
              <c:f>Mavyret!$B$37</c:f>
              <c:strCache>
                <c:ptCount val="1"/>
                <c:pt idx="0">
                  <c:v>FY24 Total Spend</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Mavyret!$C$37:$N$37</c:f>
              <c:numCache>
                <c:formatCode>"$"#,##0</c:formatCode>
                <c:ptCount val="12"/>
                <c:pt idx="0">
                  <c:v>3274608</c:v>
                </c:pt>
                <c:pt idx="1">
                  <c:v>3985351</c:v>
                </c:pt>
                <c:pt idx="2">
                  <c:v>3019800</c:v>
                </c:pt>
                <c:pt idx="3">
                  <c:v>3125686</c:v>
                </c:pt>
                <c:pt idx="4">
                  <c:v>3573548</c:v>
                </c:pt>
                <c:pt idx="5">
                  <c:v>3685595</c:v>
                </c:pt>
                <c:pt idx="6">
                  <c:v>1876669</c:v>
                </c:pt>
                <c:pt idx="7">
                  <c:v>2044059</c:v>
                </c:pt>
                <c:pt idx="8">
                  <c:v>3027912</c:v>
                </c:pt>
                <c:pt idx="9">
                  <c:v>3693860</c:v>
                </c:pt>
                <c:pt idx="10">
                  <c:v>3251263</c:v>
                </c:pt>
                <c:pt idx="11">
                  <c:v>2902668.91</c:v>
                </c:pt>
              </c:numCache>
            </c:numRef>
          </c:val>
          <c:smooth val="0"/>
          <c:extLst>
            <c:ext xmlns:c16="http://schemas.microsoft.com/office/drawing/2014/chart" uri="{C3380CC4-5D6E-409C-BE32-E72D297353CC}">
              <c16:uniqueId val="{00000001-683F-4B9F-BF9A-80454BCC8F78}"/>
            </c:ext>
          </c:extLst>
        </c:ser>
        <c:ser>
          <c:idx val="6"/>
          <c:order val="6"/>
          <c:tx>
            <c:strRef>
              <c:f>Mavyret!$B$38</c:f>
              <c:strCache>
                <c:ptCount val="1"/>
                <c:pt idx="0">
                  <c:v>FY25 Total Spend</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Mavyret!$C$38:$N$38</c:f>
              <c:numCache>
                <c:formatCode>"$"#,##0</c:formatCode>
                <c:ptCount val="12"/>
                <c:pt idx="0">
                  <c:v>3460678</c:v>
                </c:pt>
                <c:pt idx="1">
                  <c:v>3708219</c:v>
                </c:pt>
                <c:pt idx="2">
                  <c:v>2876278</c:v>
                </c:pt>
                <c:pt idx="3">
                  <c:v>2648554</c:v>
                </c:pt>
                <c:pt idx="4">
                  <c:v>3812182</c:v>
                </c:pt>
                <c:pt idx="5">
                  <c:v>2237919</c:v>
                </c:pt>
                <c:pt idx="6">
                  <c:v>2390201</c:v>
                </c:pt>
                <c:pt idx="7">
                  <c:v>2774015</c:v>
                </c:pt>
                <c:pt idx="8">
                  <c:v>3427010</c:v>
                </c:pt>
                <c:pt idx="9">
                  <c:v>2883397</c:v>
                </c:pt>
                <c:pt idx="10">
                  <c:v>4441497</c:v>
                </c:pt>
                <c:pt idx="11">
                  <c:v>2285780.48</c:v>
                </c:pt>
              </c:numCache>
            </c:numRef>
          </c:val>
          <c:smooth val="0"/>
          <c:extLst>
            <c:ext xmlns:c16="http://schemas.microsoft.com/office/drawing/2014/chart" uri="{C3380CC4-5D6E-409C-BE32-E72D297353CC}">
              <c16:uniqueId val="{00000002-683F-4B9F-BF9A-80454BCC8F78}"/>
            </c:ext>
          </c:extLst>
        </c:ser>
        <c:ser>
          <c:idx val="7"/>
          <c:order val="7"/>
          <c:tx>
            <c:strRef>
              <c:f>Mavyret!$B$39</c:f>
              <c:strCache>
                <c:ptCount val="1"/>
                <c:pt idx="0">
                  <c:v>FY26 Total Spend</c:v>
                </c:pt>
              </c:strCache>
            </c:strRef>
          </c:tx>
          <c:spPr>
            <a:ln w="28575" cap="rnd">
              <a:solidFill>
                <a:schemeClr val="accent2">
                  <a:lumMod val="60000"/>
                </a:schemeClr>
              </a:solidFill>
              <a:round/>
            </a:ln>
            <a:effectLst/>
          </c:spPr>
          <c:marker>
            <c:symbol val="circle"/>
            <c:size val="5"/>
            <c:spPr>
              <a:solidFill>
                <a:schemeClr val="accent2">
                  <a:lumMod val="60000"/>
                </a:schemeClr>
              </a:solidFill>
              <a:ln w="9525">
                <a:solidFill>
                  <a:schemeClr val="accent2">
                    <a:lumMod val="60000"/>
                  </a:schemeClr>
                </a:solidFill>
              </a:ln>
              <a:effectLst/>
            </c:spPr>
          </c:marker>
          <c:cat>
            <c:strRef>
              <c:f>Mavyret!$C$31:$N$31</c:f>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f>Mavyret!$C$39:$N$39</c:f>
              <c:numCache>
                <c:formatCode>"$"#,##0</c:formatCode>
                <c:ptCount val="12"/>
                <c:pt idx="0">
                  <c:v>3959804</c:v>
                </c:pt>
                <c:pt idx="1">
                  <c:v>3633333</c:v>
                </c:pt>
                <c:pt idx="2">
                  <c:v>2984705</c:v>
                </c:pt>
                <c:pt idx="3">
                  <c:v>3158988</c:v>
                </c:pt>
                <c:pt idx="4">
                  <c:v>3959642</c:v>
                </c:pt>
                <c:pt idx="5">
                  <c:v>2855389</c:v>
                </c:pt>
                <c:pt idx="6">
                  <c:v>2572548</c:v>
                </c:pt>
                <c:pt idx="7">
                  <c:v>3036246</c:v>
                </c:pt>
                <c:pt idx="8">
                  <c:v>4025354</c:v>
                </c:pt>
                <c:pt idx="9">
                  <c:v>3648806</c:v>
                </c:pt>
                <c:pt idx="10">
                  <c:v>3746214</c:v>
                </c:pt>
                <c:pt idx="11">
                  <c:v>2078907</c:v>
                </c:pt>
              </c:numCache>
            </c:numRef>
          </c:val>
          <c:smooth val="0"/>
          <c:extLst>
            <c:ext xmlns:c16="http://schemas.microsoft.com/office/drawing/2014/chart" uri="{C3380CC4-5D6E-409C-BE32-E72D297353CC}">
              <c16:uniqueId val="{00000003-683F-4B9F-BF9A-80454BCC8F78}"/>
            </c:ext>
          </c:extLst>
        </c:ser>
        <c:dLbls>
          <c:showLegendKey val="0"/>
          <c:showVal val="0"/>
          <c:showCatName val="0"/>
          <c:showSerName val="0"/>
          <c:showPercent val="0"/>
          <c:showBubbleSize val="0"/>
        </c:dLbls>
        <c:marker val="1"/>
        <c:smooth val="0"/>
        <c:axId val="936622624"/>
        <c:axId val="936626224"/>
        <c:extLst>
          <c:ext xmlns:c15="http://schemas.microsoft.com/office/drawing/2012/chart" uri="{02D57815-91ED-43cb-92C2-25804820EDAC}">
            <c15:filteredLineSeries>
              <c15:ser>
                <c:idx val="0"/>
                <c:order val="0"/>
                <c:tx>
                  <c:strRef>
                    <c:extLst>
                      <c:ext uri="{02D57815-91ED-43cb-92C2-25804820EDAC}">
                        <c15:formulaRef>
                          <c15:sqref>Mavyret!$B$32</c15:sqref>
                        </c15:formulaRef>
                      </c:ext>
                    </c:extLst>
                    <c:strCache>
                      <c:ptCount val="1"/>
                      <c:pt idx="0">
                        <c:v> FY19 Total Spend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extLst>
                      <c:ex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c:ext uri="{02D57815-91ED-43cb-92C2-25804820EDAC}">
                        <c15:formulaRef>
                          <c15:sqref>Mavyret!$C$32:$N$32</c15:sqref>
                        </c15:formulaRef>
                      </c:ext>
                    </c:extLst>
                    <c:numCache>
                      <c:formatCode>"$"#,##0</c:formatCode>
                      <c:ptCount val="12"/>
                      <c:pt idx="0">
                        <c:v>2440910.52</c:v>
                      </c:pt>
                      <c:pt idx="1">
                        <c:v>2646620.9700000002</c:v>
                      </c:pt>
                      <c:pt idx="2">
                        <c:v>2145263.61</c:v>
                      </c:pt>
                      <c:pt idx="3">
                        <c:v>2276855.21</c:v>
                      </c:pt>
                      <c:pt idx="4">
                        <c:v>2790156.44</c:v>
                      </c:pt>
                      <c:pt idx="5">
                        <c:v>1947874.18</c:v>
                      </c:pt>
                      <c:pt idx="6">
                        <c:v>2093385.87</c:v>
                      </c:pt>
                      <c:pt idx="7">
                        <c:v>1517087.12</c:v>
                      </c:pt>
                      <c:pt idx="8">
                        <c:v>1714943.75</c:v>
                      </c:pt>
                      <c:pt idx="9">
                        <c:v>1564539.05</c:v>
                      </c:pt>
                      <c:pt idx="10">
                        <c:v>1841461.78</c:v>
                      </c:pt>
                      <c:pt idx="11">
                        <c:v>1328177.56</c:v>
                      </c:pt>
                    </c:numCache>
                  </c:numRef>
                </c:val>
                <c:smooth val="0"/>
                <c:extLst>
                  <c:ext xmlns:c16="http://schemas.microsoft.com/office/drawing/2014/chart" uri="{C3380CC4-5D6E-409C-BE32-E72D297353CC}">
                    <c16:uniqueId val="{00000004-683F-4B9F-BF9A-80454BCC8F78}"/>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Mavyret!$B$33</c15:sqref>
                        </c15:formulaRef>
                      </c:ext>
                    </c:extLst>
                    <c:strCache>
                      <c:ptCount val="1"/>
                      <c:pt idx="0">
                        <c:v>FY20 Total Spend</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extLst xmlns:c15="http://schemas.microsoft.com/office/drawing/2012/chart">
                      <c:ext xmlns:c15="http://schemas.microsoft.com/office/drawing/2012/char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xmlns:c15="http://schemas.microsoft.com/office/drawing/2012/chart">
                      <c:ext xmlns:c15="http://schemas.microsoft.com/office/drawing/2012/chart" uri="{02D57815-91ED-43cb-92C2-25804820EDAC}">
                        <c15:formulaRef>
                          <c15:sqref>Mavyret!$C$33:$N$33</c15:sqref>
                        </c15:formulaRef>
                      </c:ext>
                    </c:extLst>
                    <c:numCache>
                      <c:formatCode>"$"#,##0</c:formatCode>
                      <c:ptCount val="12"/>
                      <c:pt idx="0">
                        <c:v>1547042.64</c:v>
                      </c:pt>
                      <c:pt idx="1">
                        <c:v>1100707.21</c:v>
                      </c:pt>
                      <c:pt idx="2">
                        <c:v>1409301.72</c:v>
                      </c:pt>
                      <c:pt idx="3">
                        <c:v>887266.98</c:v>
                      </c:pt>
                      <c:pt idx="4">
                        <c:v>983387.76</c:v>
                      </c:pt>
                      <c:pt idx="5">
                        <c:v>1285788.02</c:v>
                      </c:pt>
                      <c:pt idx="6">
                        <c:v>858816.33</c:v>
                      </c:pt>
                      <c:pt idx="7">
                        <c:v>942952.1</c:v>
                      </c:pt>
                      <c:pt idx="8">
                        <c:v>1158047.26</c:v>
                      </c:pt>
                      <c:pt idx="9">
                        <c:v>1015586.41</c:v>
                      </c:pt>
                      <c:pt idx="10">
                        <c:v>680664.79</c:v>
                      </c:pt>
                      <c:pt idx="11">
                        <c:v>521927.08</c:v>
                      </c:pt>
                    </c:numCache>
                  </c:numRef>
                </c:val>
                <c:smooth val="0"/>
                <c:extLst xmlns:c15="http://schemas.microsoft.com/office/drawing/2012/chart">
                  <c:ext xmlns:c16="http://schemas.microsoft.com/office/drawing/2014/chart" uri="{C3380CC4-5D6E-409C-BE32-E72D297353CC}">
                    <c16:uniqueId val="{00000005-683F-4B9F-BF9A-80454BCC8F78}"/>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Mavyret!$B$34</c15:sqref>
                        </c15:formulaRef>
                      </c:ext>
                    </c:extLst>
                    <c:strCache>
                      <c:ptCount val="1"/>
                      <c:pt idx="0">
                        <c:v>FY21 Total Spend</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extLst xmlns:c15="http://schemas.microsoft.com/office/drawing/2012/chart">
                      <c:ext xmlns:c15="http://schemas.microsoft.com/office/drawing/2012/char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xmlns:c15="http://schemas.microsoft.com/office/drawing/2012/chart">
                      <c:ext xmlns:c15="http://schemas.microsoft.com/office/drawing/2012/chart" uri="{02D57815-91ED-43cb-92C2-25804820EDAC}">
                        <c15:formulaRef>
                          <c15:sqref>Mavyret!$C$34:$N$34</c15:sqref>
                        </c15:formulaRef>
                      </c:ext>
                    </c:extLst>
                    <c:numCache>
                      <c:formatCode>"$"#,##0</c:formatCode>
                      <c:ptCount val="12"/>
                      <c:pt idx="0">
                        <c:v>790287.74</c:v>
                      </c:pt>
                      <c:pt idx="1">
                        <c:v>748965.92</c:v>
                      </c:pt>
                      <c:pt idx="2">
                        <c:v>1060548.3400000001</c:v>
                      </c:pt>
                      <c:pt idx="3">
                        <c:v>1044232.12</c:v>
                      </c:pt>
                      <c:pt idx="4">
                        <c:v>628462.06000000006</c:v>
                      </c:pt>
                      <c:pt idx="5">
                        <c:v>663738.36</c:v>
                      </c:pt>
                      <c:pt idx="6">
                        <c:v>583471.92000000004</c:v>
                      </c:pt>
                      <c:pt idx="7">
                        <c:v>556545.04</c:v>
                      </c:pt>
                      <c:pt idx="8">
                        <c:v>999145.96</c:v>
                      </c:pt>
                      <c:pt idx="9">
                        <c:v>995306.4</c:v>
                      </c:pt>
                      <c:pt idx="10">
                        <c:v>798410.8</c:v>
                      </c:pt>
                      <c:pt idx="11">
                        <c:v>752602.4</c:v>
                      </c:pt>
                    </c:numCache>
                  </c:numRef>
                </c:val>
                <c:smooth val="0"/>
                <c:extLst xmlns:c15="http://schemas.microsoft.com/office/drawing/2012/chart">
                  <c:ext xmlns:c16="http://schemas.microsoft.com/office/drawing/2014/chart" uri="{C3380CC4-5D6E-409C-BE32-E72D297353CC}">
                    <c16:uniqueId val="{00000006-683F-4B9F-BF9A-80454BCC8F78}"/>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Mavyret!$B$35</c15:sqref>
                        </c15:formulaRef>
                      </c:ext>
                    </c:extLst>
                    <c:strCache>
                      <c:ptCount val="1"/>
                      <c:pt idx="0">
                        <c:v>FY22 Total Spend</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strRef>
                    <c:extLst xmlns:c15="http://schemas.microsoft.com/office/drawing/2012/chart">
                      <c:ext xmlns:c15="http://schemas.microsoft.com/office/drawing/2012/chart" uri="{02D57815-91ED-43cb-92C2-25804820EDAC}">
                        <c15:formulaRef>
                          <c15:sqref>Mavyret!$C$31:$N$31</c15:sqref>
                        </c15:formulaRef>
                      </c:ext>
                    </c:extLst>
                    <c:strCache>
                      <c:ptCount val="12"/>
                      <c:pt idx="0">
                        <c:v>July</c:v>
                      </c:pt>
                      <c:pt idx="1">
                        <c:v>Aug </c:v>
                      </c:pt>
                      <c:pt idx="2">
                        <c:v>Sept </c:v>
                      </c:pt>
                      <c:pt idx="3">
                        <c:v>Oct </c:v>
                      </c:pt>
                      <c:pt idx="4">
                        <c:v>Nov</c:v>
                      </c:pt>
                      <c:pt idx="5">
                        <c:v>Dec</c:v>
                      </c:pt>
                      <c:pt idx="6">
                        <c:v>Jan</c:v>
                      </c:pt>
                      <c:pt idx="7">
                        <c:v>Feb</c:v>
                      </c:pt>
                      <c:pt idx="8">
                        <c:v>Mar</c:v>
                      </c:pt>
                      <c:pt idx="9">
                        <c:v>Apr</c:v>
                      </c:pt>
                      <c:pt idx="10">
                        <c:v>May </c:v>
                      </c:pt>
                      <c:pt idx="11">
                        <c:v>June</c:v>
                      </c:pt>
                    </c:strCache>
                  </c:strRef>
                </c:cat>
                <c:val>
                  <c:numRef>
                    <c:extLst xmlns:c15="http://schemas.microsoft.com/office/drawing/2012/chart">
                      <c:ext xmlns:c15="http://schemas.microsoft.com/office/drawing/2012/chart" uri="{02D57815-91ED-43cb-92C2-25804820EDAC}">
                        <c15:formulaRef>
                          <c15:sqref>Mavyret!$C$35:$N$35</c15:sqref>
                        </c15:formulaRef>
                      </c:ext>
                    </c:extLst>
                    <c:numCache>
                      <c:formatCode>"$"#,##0</c:formatCode>
                      <c:ptCount val="12"/>
                      <c:pt idx="0">
                        <c:v>1388654.72</c:v>
                      </c:pt>
                      <c:pt idx="1">
                        <c:v>932688.65</c:v>
                      </c:pt>
                      <c:pt idx="2">
                        <c:v>1034603.96</c:v>
                      </c:pt>
                      <c:pt idx="3">
                        <c:v>1616867.15</c:v>
                      </c:pt>
                      <c:pt idx="4">
                        <c:v>1413924.19</c:v>
                      </c:pt>
                      <c:pt idx="5">
                        <c:v>1679432.21</c:v>
                      </c:pt>
                      <c:pt idx="6">
                        <c:v>1552907.94</c:v>
                      </c:pt>
                      <c:pt idx="7">
                        <c:v>1925691</c:v>
                      </c:pt>
                      <c:pt idx="8">
                        <c:v>2393538</c:v>
                      </c:pt>
                      <c:pt idx="9">
                        <c:v>2249027</c:v>
                      </c:pt>
                      <c:pt idx="10">
                        <c:v>3553521</c:v>
                      </c:pt>
                      <c:pt idx="11">
                        <c:v>2319785</c:v>
                      </c:pt>
                    </c:numCache>
                  </c:numRef>
                </c:val>
                <c:smooth val="0"/>
                <c:extLst xmlns:c15="http://schemas.microsoft.com/office/drawing/2012/chart">
                  <c:ext xmlns:c16="http://schemas.microsoft.com/office/drawing/2014/chart" uri="{C3380CC4-5D6E-409C-BE32-E72D297353CC}">
                    <c16:uniqueId val="{00000007-683F-4B9F-BF9A-80454BCC8F78}"/>
                  </c:ext>
                </c:extLst>
              </c15:ser>
            </c15:filteredLineSeries>
          </c:ext>
        </c:extLst>
      </c:lineChart>
      <c:catAx>
        <c:axId val="936622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936626224"/>
        <c:crosses val="autoZero"/>
        <c:auto val="1"/>
        <c:lblAlgn val="ctr"/>
        <c:lblOffset val="100"/>
        <c:noMultiLvlLbl val="0"/>
      </c:catAx>
      <c:valAx>
        <c:axId val="93662622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crossAx val="9366226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r>
              <a:rPr lang="en-US" sz="2000" b="1" i="0" baseline="0" dirty="0">
                <a:solidFill>
                  <a:schemeClr val="tx1"/>
                </a:solidFill>
                <a:effectLst/>
              </a:rPr>
              <a:t>FY2022-FY2026 Rare Disease Expenditures Per Day</a:t>
            </a:r>
            <a:endParaRPr lang="en-US" sz="2000" b="1" dirty="0">
              <a:solidFill>
                <a:schemeClr val="tx1"/>
              </a:soli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endParaRPr lang="en-US" dirty="0">
              <a:solidFill>
                <a:schemeClr val="tx1"/>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'FY19-FY24 Rare Disease Chart'!$A$25</c:f>
              <c:strCache>
                <c:ptCount val="1"/>
                <c:pt idx="0">
                  <c:v>FY2022 Rare Disease Spend</c:v>
                </c:pt>
              </c:strCache>
            </c:strRef>
          </c:tx>
          <c:spPr>
            <a:ln w="28575" cap="rnd">
              <a:solidFill>
                <a:schemeClr val="accent1"/>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Chart'!$B$25:$M$25</c:f>
              <c:numCache>
                <c:formatCode>"$"#,##0</c:formatCode>
                <c:ptCount val="12"/>
                <c:pt idx="0">
                  <c:v>224013.05128205128</c:v>
                </c:pt>
                <c:pt idx="1">
                  <c:v>233918.16035714286</c:v>
                </c:pt>
                <c:pt idx="2">
                  <c:v>242543.71428571429</c:v>
                </c:pt>
                <c:pt idx="3">
                  <c:v>267703.71428571426</c:v>
                </c:pt>
                <c:pt idx="4">
                  <c:v>241230.78571428571</c:v>
                </c:pt>
                <c:pt idx="5">
                  <c:v>255654.07142857142</c:v>
                </c:pt>
                <c:pt idx="6">
                  <c:v>233470.5</c:v>
                </c:pt>
                <c:pt idx="7">
                  <c:v>268794.53571428574</c:v>
                </c:pt>
                <c:pt idx="8">
                  <c:v>376704.85714285716</c:v>
                </c:pt>
                <c:pt idx="9">
                  <c:v>298131.64285714284</c:v>
                </c:pt>
                <c:pt idx="10">
                  <c:v>309667.51428571431</c:v>
                </c:pt>
                <c:pt idx="11">
                  <c:v>296591.03999999998</c:v>
                </c:pt>
              </c:numCache>
            </c:numRef>
          </c:val>
          <c:smooth val="0"/>
          <c:extLst xmlns:c15="http://schemas.microsoft.com/office/drawing/2012/chart">
            <c:ext xmlns:c16="http://schemas.microsoft.com/office/drawing/2014/chart" uri="{C3380CC4-5D6E-409C-BE32-E72D297353CC}">
              <c16:uniqueId val="{00000000-0703-42B5-B183-0D289FC7F36D}"/>
            </c:ext>
          </c:extLst>
        </c:ser>
        <c:ser>
          <c:idx val="1"/>
          <c:order val="1"/>
          <c:tx>
            <c:strRef>
              <c:f>'FY19-FY24 Rare Disease Chart'!$A$26</c:f>
              <c:strCache>
                <c:ptCount val="1"/>
                <c:pt idx="0">
                  <c:v>FY2023 Rare Disease Spend</c:v>
                </c:pt>
              </c:strCache>
            </c:strRef>
          </c:tx>
          <c:spPr>
            <a:ln w="28575" cap="rnd">
              <a:solidFill>
                <a:schemeClr val="accent2"/>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Chart'!$B$26:$M$26</c:f>
              <c:numCache>
                <c:formatCode>"$"#,##0</c:formatCode>
                <c:ptCount val="12"/>
                <c:pt idx="0">
                  <c:v>326808.03225806454</c:v>
                </c:pt>
                <c:pt idx="1">
                  <c:v>317454.22857142857</c:v>
                </c:pt>
                <c:pt idx="2">
                  <c:v>214233.75</c:v>
                </c:pt>
                <c:pt idx="3">
                  <c:v>448798.53571428574</c:v>
                </c:pt>
                <c:pt idx="4">
                  <c:v>232743.27885714287</c:v>
                </c:pt>
                <c:pt idx="5">
                  <c:v>452162.89892857149</c:v>
                </c:pt>
                <c:pt idx="6">
                  <c:v>318435.06999999995</c:v>
                </c:pt>
                <c:pt idx="7">
                  <c:v>222931.62642857147</c:v>
                </c:pt>
                <c:pt idx="8">
                  <c:v>336857.32371428574</c:v>
                </c:pt>
                <c:pt idx="9">
                  <c:v>401263.32678571425</c:v>
                </c:pt>
                <c:pt idx="10">
                  <c:v>442549.43485714286</c:v>
                </c:pt>
                <c:pt idx="11">
                  <c:v>356523.16769230773</c:v>
                </c:pt>
              </c:numCache>
            </c:numRef>
          </c:val>
          <c:smooth val="0"/>
          <c:extLst xmlns:c15="http://schemas.microsoft.com/office/drawing/2012/chart">
            <c:ext xmlns:c16="http://schemas.microsoft.com/office/drawing/2014/chart" uri="{C3380CC4-5D6E-409C-BE32-E72D297353CC}">
              <c16:uniqueId val="{00000001-0703-42B5-B183-0D289FC7F36D}"/>
            </c:ext>
          </c:extLst>
        </c:ser>
        <c:ser>
          <c:idx val="2"/>
          <c:order val="2"/>
          <c:tx>
            <c:strRef>
              <c:f>'FY19-FY24 Rare Disease Chart'!$A$27</c:f>
              <c:strCache>
                <c:ptCount val="1"/>
                <c:pt idx="0">
                  <c:v>FY2024 Rare Disease Spend</c:v>
                </c:pt>
              </c:strCache>
            </c:strRef>
          </c:tx>
          <c:spPr>
            <a:ln w="28575" cap="rnd">
              <a:solidFill>
                <a:schemeClr val="accent3"/>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Chart'!$B$27:$M$27</c:f>
              <c:numCache>
                <c:formatCode>"$"#,##0</c:formatCode>
                <c:ptCount val="12"/>
                <c:pt idx="0">
                  <c:v>422312.19733333326</c:v>
                </c:pt>
                <c:pt idx="1">
                  <c:v>365965.91914285719</c:v>
                </c:pt>
                <c:pt idx="2">
                  <c:v>444206.11892857135</c:v>
                </c:pt>
                <c:pt idx="3">
                  <c:v>437382.59750000003</c:v>
                </c:pt>
                <c:pt idx="4">
                  <c:v>380701.48571428569</c:v>
                </c:pt>
                <c:pt idx="5">
                  <c:v>461824.2</c:v>
                </c:pt>
                <c:pt idx="6">
                  <c:v>387897.71428571426</c:v>
                </c:pt>
                <c:pt idx="7">
                  <c:v>361904.67857142858</c:v>
                </c:pt>
                <c:pt idx="8">
                  <c:v>485966.53571428574</c:v>
                </c:pt>
                <c:pt idx="9">
                  <c:v>413072.63114285725</c:v>
                </c:pt>
                <c:pt idx="10">
                  <c:v>435787.19071428571</c:v>
                </c:pt>
                <c:pt idx="11">
                  <c:v>409781.57142857142</c:v>
                </c:pt>
              </c:numCache>
            </c:numRef>
          </c:val>
          <c:smooth val="0"/>
          <c:extLst xmlns:c15="http://schemas.microsoft.com/office/drawing/2012/chart">
            <c:ext xmlns:c16="http://schemas.microsoft.com/office/drawing/2014/chart" uri="{C3380CC4-5D6E-409C-BE32-E72D297353CC}">
              <c16:uniqueId val="{00000002-0703-42B5-B183-0D289FC7F36D}"/>
            </c:ext>
          </c:extLst>
        </c:ser>
        <c:ser>
          <c:idx val="3"/>
          <c:order val="3"/>
          <c:tx>
            <c:strRef>
              <c:f>'FY19-FY24 Rare Disease Chart'!$A$28</c:f>
              <c:strCache>
                <c:ptCount val="1"/>
                <c:pt idx="0">
                  <c:v>FY2025 Rare Disease Spend</c:v>
                </c:pt>
              </c:strCache>
            </c:strRef>
          </c:tx>
          <c:spPr>
            <a:ln w="28575" cap="rnd">
              <a:solidFill>
                <a:schemeClr val="accent4"/>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Chart'!$B$28:$M$28</c:f>
              <c:numCache>
                <c:formatCode>"$"#,##0</c:formatCode>
                <c:ptCount val="12"/>
                <c:pt idx="0">
                  <c:v>432304.80942857126</c:v>
                </c:pt>
                <c:pt idx="1">
                  <c:v>581358.14428571425</c:v>
                </c:pt>
                <c:pt idx="2">
                  <c:v>432626.66875000007</c:v>
                </c:pt>
                <c:pt idx="3">
                  <c:v>468702.42857142858</c:v>
                </c:pt>
                <c:pt idx="4">
                  <c:v>477438.08571428573</c:v>
                </c:pt>
                <c:pt idx="5">
                  <c:v>523700.86428571417</c:v>
                </c:pt>
                <c:pt idx="6">
                  <c:v>484277.00071428576</c:v>
                </c:pt>
                <c:pt idx="7">
                  <c:v>466663.39821428579</c:v>
                </c:pt>
                <c:pt idx="8">
                  <c:v>503887.24399999989</c:v>
                </c:pt>
                <c:pt idx="9">
                  <c:v>628921.53571428568</c:v>
                </c:pt>
                <c:pt idx="10">
                  <c:v>521463.11428571428</c:v>
                </c:pt>
                <c:pt idx="11">
                  <c:v>551934.73913043481</c:v>
                </c:pt>
              </c:numCache>
            </c:numRef>
          </c:val>
          <c:smooth val="0"/>
          <c:extLst>
            <c:ext xmlns:c16="http://schemas.microsoft.com/office/drawing/2014/chart" uri="{C3380CC4-5D6E-409C-BE32-E72D297353CC}">
              <c16:uniqueId val="{00000003-0703-42B5-B183-0D289FC7F36D}"/>
            </c:ext>
          </c:extLst>
        </c:ser>
        <c:ser>
          <c:idx val="4"/>
          <c:order val="4"/>
          <c:tx>
            <c:strRef>
              <c:f>'FY19-FY24 Rare Disease Chart'!$A$29</c:f>
              <c:strCache>
                <c:ptCount val="1"/>
                <c:pt idx="0">
                  <c:v>FY2026 Rare Disease Spend</c:v>
                </c:pt>
              </c:strCache>
            </c:strRef>
          </c:tx>
          <c:spPr>
            <a:ln w="28575" cap="rnd">
              <a:solidFill>
                <a:schemeClr val="accent5"/>
              </a:solidFill>
              <a:round/>
            </a:ln>
            <a:effectLst/>
          </c:spPr>
          <c:marker>
            <c:symbol val="none"/>
          </c:marker>
          <c:cat>
            <c:strRef>
              <c:f>'FY19-FY24 Rare Disease Chart'!$B$21:$M$21</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'FY19-FY24 Rare Disease Chart'!$B$29:$M$29</c:f>
              <c:numCache>
                <c:formatCode>"$"#,##0</c:formatCode>
                <c:ptCount val="12"/>
                <c:pt idx="0">
                  <c:v>525743.60606060608</c:v>
                </c:pt>
                <c:pt idx="1">
                  <c:v>722769.77142857143</c:v>
                </c:pt>
                <c:pt idx="2">
                  <c:v>569621.03571428568</c:v>
                </c:pt>
                <c:pt idx="3">
                  <c:v>517487.08642857143</c:v>
                </c:pt>
                <c:pt idx="4">
                  <c:v>696227.46657142881</c:v>
                </c:pt>
                <c:pt idx="5">
                  <c:v>620638.38607142854</c:v>
                </c:pt>
                <c:pt idx="6">
                  <c:v>612742.15250000008</c:v>
                </c:pt>
                <c:pt idx="7">
                  <c:v>658634.82392857119</c:v>
                </c:pt>
                <c:pt idx="8">
                  <c:v>742335.10342857148</c:v>
                </c:pt>
                <c:pt idx="9">
                  <c:v>678407.53571428568</c:v>
                </c:pt>
                <c:pt idx="10">
                  <c:v>715912.88571428566</c:v>
                </c:pt>
                <c:pt idx="11">
                  <c:v>706164.875</c:v>
                </c:pt>
              </c:numCache>
            </c:numRef>
          </c:val>
          <c:smooth val="0"/>
          <c:extLst>
            <c:ext xmlns:c16="http://schemas.microsoft.com/office/drawing/2014/chart" uri="{C3380CC4-5D6E-409C-BE32-E72D297353CC}">
              <c16:uniqueId val="{00000004-0703-42B5-B183-0D289FC7F36D}"/>
            </c:ext>
          </c:extLst>
        </c:ser>
        <c:dLbls>
          <c:showLegendKey val="0"/>
          <c:showVal val="0"/>
          <c:showCatName val="0"/>
          <c:showSerName val="0"/>
          <c:showPercent val="0"/>
          <c:showBubbleSize val="0"/>
        </c:dLbls>
        <c:smooth val="0"/>
        <c:axId val="207214184"/>
        <c:axId val="207210904"/>
        <c:extLst/>
      </c:lineChart>
      <c:catAx>
        <c:axId val="207214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207210904"/>
        <c:crosses val="autoZero"/>
        <c:auto val="1"/>
        <c:lblAlgn val="ctr"/>
        <c:lblOffset val="100"/>
        <c:noMultiLvlLbl val="0"/>
      </c:catAx>
      <c:valAx>
        <c:axId val="20721090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07214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r>
              <a:rPr lang="en-US" sz="2800" b="1" dirty="0">
                <a:solidFill>
                  <a:schemeClr val="tx1"/>
                </a:solidFill>
              </a:rPr>
              <a:t>FY2026 TOP</a:t>
            </a:r>
            <a:r>
              <a:rPr lang="en-US" sz="2800" b="1" baseline="0" dirty="0">
                <a:solidFill>
                  <a:schemeClr val="tx1"/>
                </a:solidFill>
              </a:rPr>
              <a:t> GENE THERAPY EXPENDITURES</a:t>
            </a:r>
            <a:endParaRPr lang="en-US" sz="2800" b="1" dirty="0">
              <a:solidFill>
                <a:schemeClr val="tx1"/>
              </a:solidFill>
            </a:endParaRPr>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6799939604505685"/>
          <c:y val="0.14361240377448492"/>
          <c:w val="0.66759348959652343"/>
          <c:h val="0.74635805063451532"/>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'Top Gene Therapy Spend'!$G$6:$G$14</c:f>
              <c:strCache>
                <c:ptCount val="9"/>
                <c:pt idx="0">
                  <c:v>Zolgensma</c:v>
                </c:pt>
                <c:pt idx="1">
                  <c:v>Yescarta</c:v>
                </c:pt>
                <c:pt idx="2">
                  <c:v>Kebilidi Vial</c:v>
                </c:pt>
                <c:pt idx="3">
                  <c:v>Duvyzat 8.86 mg/ml susp</c:v>
                </c:pt>
                <c:pt idx="4">
                  <c:v>Breyanzi</c:v>
                </c:pt>
                <c:pt idx="5">
                  <c:v>Vyjuvek</c:v>
                </c:pt>
                <c:pt idx="6">
                  <c:v>Kymriah</c:v>
                </c:pt>
                <c:pt idx="7">
                  <c:v>Imlygic 100 million PFU/ML VL</c:v>
                </c:pt>
                <c:pt idx="8">
                  <c:v>Provenge Infusion Bag</c:v>
                </c:pt>
              </c:strCache>
            </c:strRef>
          </c:cat>
          <c:val>
            <c:numRef>
              <c:f>'Top Gene Therapy Spend'!$T$6:$T$14</c:f>
              <c:numCache>
                <c:formatCode>"$"#,##0</c:formatCode>
                <c:ptCount val="9"/>
                <c:pt idx="0">
                  <c:v>7489626.6899999995</c:v>
                </c:pt>
                <c:pt idx="1">
                  <c:v>4468186.3</c:v>
                </c:pt>
                <c:pt idx="2">
                  <c:v>3950000</c:v>
                </c:pt>
                <c:pt idx="3">
                  <c:v>2951223.08</c:v>
                </c:pt>
                <c:pt idx="4">
                  <c:v>2071121.34</c:v>
                </c:pt>
                <c:pt idx="5">
                  <c:v>1591570.4</c:v>
                </c:pt>
                <c:pt idx="6">
                  <c:v>1181131.3400000001</c:v>
                </c:pt>
                <c:pt idx="7">
                  <c:v>201575.06</c:v>
                </c:pt>
                <c:pt idx="8">
                  <c:v>186868.5</c:v>
                </c:pt>
              </c:numCache>
            </c:numRef>
          </c:val>
          <c:extLst>
            <c:ext xmlns:c16="http://schemas.microsoft.com/office/drawing/2014/chart" uri="{C3380CC4-5D6E-409C-BE32-E72D297353CC}">
              <c16:uniqueId val="{00000000-8621-4969-8069-2BC86688CC57}"/>
            </c:ext>
          </c:extLst>
        </c:ser>
        <c:dLbls>
          <c:showLegendKey val="0"/>
          <c:showVal val="0"/>
          <c:showCatName val="0"/>
          <c:showSerName val="0"/>
          <c:showPercent val="0"/>
          <c:showBubbleSize val="0"/>
        </c:dLbls>
        <c:gapWidth val="182"/>
        <c:axId val="957085464"/>
        <c:axId val="957088704"/>
      </c:barChart>
      <c:catAx>
        <c:axId val="957085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957088704"/>
        <c:crosses val="autoZero"/>
        <c:auto val="1"/>
        <c:lblAlgn val="ctr"/>
        <c:lblOffset val="100"/>
        <c:noMultiLvlLbl val="0"/>
      </c:catAx>
      <c:valAx>
        <c:axId val="957088704"/>
        <c:scaling>
          <c:orientation val="minMax"/>
        </c:scaling>
        <c:delete val="1"/>
        <c:axPos val="b"/>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crossAx val="9570854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r>
              <a:rPr lang="en-US" sz="1800" b="1" dirty="0">
                <a:solidFill>
                  <a:schemeClr val="tx1"/>
                </a:solidFill>
              </a:rPr>
              <a:t>FY2019</a:t>
            </a:r>
            <a:r>
              <a:rPr lang="en-US" sz="1800" b="1" baseline="0" dirty="0">
                <a:solidFill>
                  <a:schemeClr val="tx1"/>
                </a:solidFill>
              </a:rPr>
              <a:t> - FY2026 Participant Count for Rare Disease Medications</a:t>
            </a:r>
            <a:endParaRPr lang="en-US" sz="1800" b="1" dirty="0">
              <a:solidFill>
                <a:schemeClr val="tx1"/>
              </a:solidFill>
            </a:endParaRP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Report!$B$22</c:f>
              <c:strCache>
                <c:ptCount val="1"/>
                <c:pt idx="0">
                  <c:v>Children 0-18  </c:v>
                </c:pt>
              </c:strCache>
            </c:strRef>
          </c:tx>
          <c:spPr>
            <a:solidFill>
              <a:schemeClr val="accent1"/>
            </a:solidFill>
            <a:ln>
              <a:noFill/>
            </a:ln>
            <a:effectLst/>
          </c:spPr>
          <c:invertIfNegative val="0"/>
          <c:dLbls>
            <c:dLbl>
              <c:idx val="2"/>
              <c:layout>
                <c:manualLayout>
                  <c:x val="-5.1788484707529691E-17"/>
                  <c:y val="-1.32575757575757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53E-47C8-B8F5-1531A41CDEA3}"/>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Report!$A$23:$A$30</c:f>
              <c:strCache>
                <c:ptCount val="8"/>
                <c:pt idx="0">
                  <c:v>FY2019   </c:v>
                </c:pt>
                <c:pt idx="1">
                  <c:v>FY2020</c:v>
                </c:pt>
                <c:pt idx="2">
                  <c:v>FY2021</c:v>
                </c:pt>
                <c:pt idx="3">
                  <c:v>FY2022</c:v>
                </c:pt>
                <c:pt idx="4">
                  <c:v>FY2023</c:v>
                </c:pt>
                <c:pt idx="5">
                  <c:v>FY2024</c:v>
                </c:pt>
                <c:pt idx="6">
                  <c:v>FY2025</c:v>
                </c:pt>
                <c:pt idx="7">
                  <c:v>FY2026</c:v>
                </c:pt>
              </c:strCache>
            </c:strRef>
          </c:cat>
          <c:val>
            <c:numRef>
              <c:f>Report!$B$23:$B$30</c:f>
              <c:numCache>
                <c:formatCode>#,##0</c:formatCode>
                <c:ptCount val="8"/>
                <c:pt idx="0">
                  <c:v>1156</c:v>
                </c:pt>
                <c:pt idx="1">
                  <c:v>1170</c:v>
                </c:pt>
                <c:pt idx="2">
                  <c:v>1233</c:v>
                </c:pt>
                <c:pt idx="3">
                  <c:v>1274</c:v>
                </c:pt>
                <c:pt idx="4">
                  <c:v>1314</c:v>
                </c:pt>
                <c:pt idx="5">
                  <c:v>1343</c:v>
                </c:pt>
                <c:pt idx="6">
                  <c:v>1335</c:v>
                </c:pt>
                <c:pt idx="7">
                  <c:v>1330</c:v>
                </c:pt>
              </c:numCache>
            </c:numRef>
          </c:val>
          <c:extLst>
            <c:ext xmlns:c16="http://schemas.microsoft.com/office/drawing/2014/chart" uri="{C3380CC4-5D6E-409C-BE32-E72D297353CC}">
              <c16:uniqueId val="{00000000-F53E-47C8-B8F5-1531A41CDEA3}"/>
            </c:ext>
          </c:extLst>
        </c:ser>
        <c:ser>
          <c:idx val="1"/>
          <c:order val="1"/>
          <c:tx>
            <c:strRef>
              <c:f>Report!$C$22</c:f>
              <c:strCache>
                <c:ptCount val="1"/>
                <c:pt idx="0">
                  <c:v>Adults 19+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Report!$A$23:$A$30</c:f>
              <c:strCache>
                <c:ptCount val="8"/>
                <c:pt idx="0">
                  <c:v>FY2019   </c:v>
                </c:pt>
                <c:pt idx="1">
                  <c:v>FY2020</c:v>
                </c:pt>
                <c:pt idx="2">
                  <c:v>FY2021</c:v>
                </c:pt>
                <c:pt idx="3">
                  <c:v>FY2022</c:v>
                </c:pt>
                <c:pt idx="4">
                  <c:v>FY2023</c:v>
                </c:pt>
                <c:pt idx="5">
                  <c:v>FY2024</c:v>
                </c:pt>
                <c:pt idx="6">
                  <c:v>FY2025</c:v>
                </c:pt>
                <c:pt idx="7">
                  <c:v>FY2026</c:v>
                </c:pt>
              </c:strCache>
            </c:strRef>
          </c:cat>
          <c:val>
            <c:numRef>
              <c:f>Report!$C$23:$C$30</c:f>
              <c:numCache>
                <c:formatCode>#,##0</c:formatCode>
                <c:ptCount val="8"/>
                <c:pt idx="0">
                  <c:v>898</c:v>
                </c:pt>
                <c:pt idx="1">
                  <c:v>1015</c:v>
                </c:pt>
                <c:pt idx="2">
                  <c:v>1195</c:v>
                </c:pt>
                <c:pt idx="3">
                  <c:v>1416</c:v>
                </c:pt>
                <c:pt idx="4">
                  <c:v>1697</c:v>
                </c:pt>
                <c:pt idx="5">
                  <c:v>1790</c:v>
                </c:pt>
                <c:pt idx="6">
                  <c:v>2034</c:v>
                </c:pt>
                <c:pt idx="7">
                  <c:v>1997</c:v>
                </c:pt>
              </c:numCache>
            </c:numRef>
          </c:val>
          <c:extLst>
            <c:ext xmlns:c16="http://schemas.microsoft.com/office/drawing/2014/chart" uri="{C3380CC4-5D6E-409C-BE32-E72D297353CC}">
              <c16:uniqueId val="{00000001-F53E-47C8-B8F5-1531A41CDEA3}"/>
            </c:ext>
          </c:extLst>
        </c:ser>
        <c:dLbls>
          <c:showLegendKey val="0"/>
          <c:showVal val="0"/>
          <c:showCatName val="0"/>
          <c:showSerName val="0"/>
          <c:showPercent val="0"/>
          <c:showBubbleSize val="0"/>
        </c:dLbls>
        <c:gapWidth val="219"/>
        <c:overlap val="-27"/>
        <c:axId val="328009128"/>
        <c:axId val="328013808"/>
      </c:barChart>
      <c:catAx>
        <c:axId val="328009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328013808"/>
        <c:crosses val="autoZero"/>
        <c:auto val="1"/>
        <c:lblAlgn val="ctr"/>
        <c:lblOffset val="100"/>
        <c:noMultiLvlLbl val="0"/>
      </c:catAx>
      <c:valAx>
        <c:axId val="328013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328009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29" tIns="45714" rIns="91429" bIns="45714" rtlCol="0"/>
          <a:lstStyle>
            <a:lvl1pPr algn="r">
              <a:defRPr sz="1200"/>
            </a:lvl1pPr>
          </a:lstStyle>
          <a:p>
            <a:fld id="{0D144030-4CAA-4B43-A21F-96EBF1BA20C8}" type="datetimeFigureOut">
              <a:rPr lang="en-US" smtClean="0"/>
              <a:t>7/2/2026</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9" tIns="45714" rIns="91429" bIns="45714"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65" tIns="46584" rIns="93165" bIns="46584"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3165" tIns="46584" rIns="93165" bIns="46584" rtlCol="0"/>
          <a:lstStyle>
            <a:lvl1pPr algn="r">
              <a:defRPr sz="1200"/>
            </a:lvl1pPr>
          </a:lstStyle>
          <a:p>
            <a:fld id="{97CF049E-D21B-4DB6-B4B8-7FA4F1288B91}" type="datetimeFigureOut">
              <a:rPr lang="en-US" smtClean="0"/>
              <a:pPr/>
              <a:t>7/2/2026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4" rIns="93165" bIns="46584"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5" tIns="46584" rIns="93165" bIns="4658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3165" tIns="46584" rIns="93165"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65" tIns="46584" rIns="93165" bIns="46584"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E83FC2-CB00-407E-BA4E-4A2B7B6C7269}" type="slidenum">
              <a:rPr lang="en-US" smtClean="0"/>
              <a:pPr/>
              <a:t>8</a:t>
            </a:fld>
            <a:endParaRPr lang="en-US" dirty="0"/>
          </a:p>
        </p:txBody>
      </p:sp>
    </p:spTree>
    <p:extLst>
      <p:ext uri="{BB962C8B-B14F-4D97-AF65-F5344CB8AC3E}">
        <p14:creationId xmlns:p14="http://schemas.microsoft.com/office/powerpoint/2010/main" val="4084510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E56D12E-2748-4267-B446-3B251FB1D5B4}" type="datetime1">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724BB6-03DC-4197-8212-CE412EE43C13}" type="datetime1">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66EA9-A175-41F7-BCD8-C5D81AA59C6D}" type="datetime1">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0" y="1600201"/>
            <a:ext cx="7772400" cy="3733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B1E67D3-60E4-4D27-9E0B-6D034DBF6EC1}" type="datetime1">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7/2/2026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a:t>Click to edit Master title style</a:t>
            </a:r>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4008150-1923-438E-8203-0E40D7FF5AF4}" type="datetime1">
              <a:rPr lang="en-US" smtClean="0"/>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C0710BA7-D226-495B-A757-165737818656}" type="datetime1">
              <a:rPr lang="en-US" smtClean="0"/>
              <a:t>7/2/2026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16"/>
          <p:cNvSpPr>
            <a:spLocks noGrp="1"/>
          </p:cNvSpPr>
          <p:nvPr>
            <p:ph sz="quarter" idx="14"/>
          </p:nvPr>
        </p:nvSpPr>
        <p:spPr>
          <a:xfrm>
            <a:off x="4800600" y="2209800"/>
            <a:ext cx="3657600" cy="3200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a:t>Click to edit Master title style</a:t>
            </a:r>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66FCA505-BFAD-447C-A6C0-75872D0FB81E}" type="datetime1">
              <a:rPr lang="en-US" smtClean="0"/>
              <a:t>7/2/2026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B06ED3A8-2D2B-4914-B609-10A72547825A}" type="datetime1">
              <a:rPr lang="en-US" smtClean="0"/>
              <a:t>7/2/2026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4A584DA-436B-44D3-9FC5-402F9F16BEBD}" type="datetime1">
              <a:rPr lang="en-US" smtClean="0"/>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00FE480A-05C5-4F7D-AA1C-FC0BD3356778}" type="datetime1">
              <a:rPr lang="en-US" smtClean="0"/>
              <a:t>7/2/2026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7/2/2026</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03088"/>
            <a:ext cx="1926099" cy="1506637"/>
          </a:xfrm>
          <a:prstGeom prst="rect">
            <a:avLst/>
          </a:prstGeom>
        </p:spPr>
      </p:pic>
      <p:pic>
        <p:nvPicPr>
          <p:cNvPr id="4098"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45" b="13800"/>
          <a:stretch/>
        </p:blipFill>
        <p:spPr bwMode="auto">
          <a:xfrm>
            <a:off x="5715000" y="205192"/>
            <a:ext cx="2819400" cy="128478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52400" y="2362200"/>
            <a:ext cx="8534400" cy="2286000"/>
          </a:xfrm>
        </p:spPr>
        <p:txBody>
          <a:bodyPr>
            <a:noAutofit/>
          </a:bodyPr>
          <a:lstStyle/>
          <a:p>
            <a:pPr algn="ctr"/>
            <a:br>
              <a:rPr lang="en-US" altLang="en-US" b="1" dirty="0"/>
            </a:br>
            <a:r>
              <a:rPr lang="en-US" altLang="en-US" b="1" dirty="0"/>
              <a:t>MO HealthNet PHARMACY Program </a:t>
            </a:r>
            <a:br>
              <a:rPr lang="en-US" altLang="en-US" b="1" dirty="0"/>
            </a:br>
            <a:r>
              <a:rPr lang="en-US" altLang="en-US" b="1" dirty="0"/>
              <a:t>and Budget Update</a:t>
            </a:r>
            <a:br>
              <a:rPr lang="en-US" altLang="en-US" sz="3200" b="1" dirty="0"/>
            </a:br>
            <a:br>
              <a:rPr lang="en-US" altLang="en-US" sz="2400" b="1" dirty="0"/>
            </a:br>
            <a:r>
              <a:rPr lang="en-US" altLang="en-US" sz="2400" b="1" dirty="0"/>
              <a:t>Missouri Pharmacy Advisory Boards July 2026</a:t>
            </a:r>
            <a:br>
              <a:rPr lang="en-US" altLang="en-US" sz="3200" b="1" dirty="0"/>
            </a:br>
            <a:r>
              <a:rPr lang="en-US" altLang="en-US" sz="2400" b="1" dirty="0"/>
              <a:t>Elizabeth Short, Program specialist</a:t>
            </a:r>
            <a:br>
              <a:rPr lang="en-US" altLang="en-US" sz="2400" b="1" dirty="0"/>
            </a:br>
            <a:endParaRPr lang="en-US" sz="2400" b="1" i="1" dirty="0">
              <a:solidFill>
                <a:schemeClr val="tx1">
                  <a:lumMod val="85000"/>
                  <a:lumOff val="15000"/>
                </a:schemeClr>
              </a:solidFill>
              <a:latin typeface="Franklin Gothic Medium" panose="020B0603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1A53B9-331C-F560-7DBD-C8C9423942CD}"/>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10 shows a breakdown for FY 2022 thru FY 2026 of total expenditures per day for rare disease medications.  The cost per day for the month of June 2026 was at $706,165.">
            <a:extLst>
              <a:ext uri="{FF2B5EF4-FFF2-40B4-BE49-F238E27FC236}">
                <a16:creationId xmlns:a16="http://schemas.microsoft.com/office/drawing/2014/main" id="{00000000-0008-0000-0600-000003000000}"/>
              </a:ext>
            </a:extLst>
          </p:cNvPr>
          <p:cNvGraphicFramePr>
            <a:graphicFrameLocks/>
          </p:cNvGraphicFramePr>
          <p:nvPr>
            <p:extLst>
              <p:ext uri="{D42A27DB-BD31-4B8C-83A1-F6EECF244321}">
                <p14:modId xmlns:p14="http://schemas.microsoft.com/office/powerpoint/2010/main" val="3529092400"/>
              </p:ext>
            </p:extLst>
          </p:nvPr>
        </p:nvGraphicFramePr>
        <p:xfrm>
          <a:off x="152400" y="152400"/>
          <a:ext cx="8839200" cy="662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21033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E7A66C-C920-54A3-7987-1DD1327FC22F}"/>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11 shows the Top Cell &amp; Gene Therapy expenditures for FYTD2026.  &#10;Provenge Infusion Bag – claims came in Aug &amp; Oct&#10;Imlygic 100 million PFU/ML VL – claims came in July, Aug, Oct, Nov, Jan&#10;Kymriah – claims came in Aug&#10;Vyjuvek – claims came in July, Aug, Sept, Oct, Nov, Jan, Feb, Mar&#10;Breyanzi – claims came in Aug, Feb&#10;Duvyzat – claims came in Nov, Dec, Jan, Feb, Mar, Apr, May&#10;Kebilidi Vial – claims came in Nov&#10;Yescarta – claims came in Aug, Sept, Nov, Jan, Mar, Apr&#10;Zolgensma – claims came in Aug, Mar, May&#10;">
            <a:extLst>
              <a:ext uri="{FF2B5EF4-FFF2-40B4-BE49-F238E27FC236}">
                <a16:creationId xmlns:a16="http://schemas.microsoft.com/office/drawing/2014/main" id="{F889E8BF-6864-8F25-80D0-0E293693616C}"/>
              </a:ext>
            </a:extLst>
          </p:cNvPr>
          <p:cNvGraphicFramePr>
            <a:graphicFrameLocks/>
          </p:cNvGraphicFramePr>
          <p:nvPr>
            <p:extLst>
              <p:ext uri="{D42A27DB-BD31-4B8C-83A1-F6EECF244321}">
                <p14:modId xmlns:p14="http://schemas.microsoft.com/office/powerpoint/2010/main" val="2193831942"/>
              </p:ext>
            </p:extLst>
          </p:nvPr>
        </p:nvGraphicFramePr>
        <p:xfrm>
          <a:off x="76200" y="76200"/>
          <a:ext cx="8991600"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0093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515D2C-C7B0-28D8-733F-AF0D4511FB8D}"/>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12 represents the participant count from FY2019 thru FYTD2026 for the Rare Disease Medications.  The slide is broken down by 0 – 18 for children and 19 plus for adults.  ">
            <a:extLst>
              <a:ext uri="{FF2B5EF4-FFF2-40B4-BE49-F238E27FC236}">
                <a16:creationId xmlns:a16="http://schemas.microsoft.com/office/drawing/2014/main" id="{5EF06817-0D17-8BE8-EFF4-5BD12CF6D62D}"/>
              </a:ext>
            </a:extLst>
          </p:cNvPr>
          <p:cNvGraphicFramePr>
            <a:graphicFrameLocks/>
          </p:cNvGraphicFramePr>
          <p:nvPr>
            <p:extLst>
              <p:ext uri="{D42A27DB-BD31-4B8C-83A1-F6EECF244321}">
                <p14:modId xmlns:p14="http://schemas.microsoft.com/office/powerpoint/2010/main" val="3897494842"/>
              </p:ext>
            </p:extLst>
          </p:nvPr>
        </p:nvGraphicFramePr>
        <p:xfrm>
          <a:off x="76200" y="76200"/>
          <a:ext cx="8991599"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9265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66F067-387D-6003-720D-FDAA9B819B67}"/>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The first slide shows 1,255,941 MO HealthNet participants as of May 2026.  56% are in the other category, 29% are in the AEG(adult expansion group), 6% are elderly and 9% are disabled.  The pharmacy expenditures by enrollment group for July 2025-May 2026 was at $2.3b 27% of spend is accredited to the other category, 44% is AEG(adult expansion group) 3% are elderly and 26% are disabled.  ">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365471924"/>
              </p:ext>
            </p:extLst>
          </p:nvPr>
        </p:nvGraphicFramePr>
        <p:xfrm>
          <a:off x="76200" y="76200"/>
          <a:ext cx="8915400"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0202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E94A54-DBF0-329A-5462-74CC629938F0}"/>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3 shows the percentage of total Medicaid expenditures by service category.  Managed care is the highest coming in at 29.88% followed by Mental Health at 17.86% and Pharmacy at 14.58%.">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789295220"/>
              </p:ext>
            </p:extLst>
          </p:nvPr>
        </p:nvGraphicFramePr>
        <p:xfrm>
          <a:off x="76200" y="76200"/>
          <a:ext cx="8915400" cy="6705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4772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D2B946-17C9-14C4-37CD-0CCD4BDA676D}"/>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4 reports the total Pharmacy and Medicaid spend from July 2025 – May 2026.  The total pharmacy spend was at $2.3b and the total Medicaid spend was at $13.6b.">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2190006315"/>
              </p:ext>
            </p:extLst>
          </p:nvPr>
        </p:nvGraphicFramePr>
        <p:xfrm>
          <a:off x="152400" y="76200"/>
          <a:ext cx="8915400" cy="67055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1588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0C2ECC-75C3-960B-D71F-C526A76DC90C}"/>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5 shows the total per user per month spend for large eligibility categories.  The highest pupm category for June 2026 is the Persons with Disabilities.  The top drug reimbursed in that category Zepbound and the top drug prescribed is Atorvastatin Calcium (high cholesterol).">
            <a:extLst>
              <a:ext uri="{FF2B5EF4-FFF2-40B4-BE49-F238E27FC236}">
                <a16:creationId xmlns:a16="http://schemas.microsoft.com/office/drawing/2014/main" id="{732F4C57-F53B-975C-7450-D064DD95B960}"/>
              </a:ext>
            </a:extLst>
          </p:cNvPr>
          <p:cNvGraphicFramePr>
            <a:graphicFrameLocks/>
          </p:cNvGraphicFramePr>
          <p:nvPr>
            <p:extLst>
              <p:ext uri="{D42A27DB-BD31-4B8C-83A1-F6EECF244321}">
                <p14:modId xmlns:p14="http://schemas.microsoft.com/office/powerpoint/2010/main" val="1003895174"/>
              </p:ext>
            </p:extLst>
          </p:nvPr>
        </p:nvGraphicFramePr>
        <p:xfrm>
          <a:off x="76200" y="152400"/>
          <a:ext cx="8839200" cy="655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90560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96880-A2FD-7582-1478-6366246F8D83}"/>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6 lays out the pharmacy program specialty and non-specialty payments.  The non-specialty cost for June 2026 was $21.2 m and the specialty costs was at $151.8 m.  The months of August, November, March, and May are coming in higher due to a 35 day cycle.">
            <a:extLst>
              <a:ext uri="{FF2B5EF4-FFF2-40B4-BE49-F238E27FC236}">
                <a16:creationId xmlns:a16="http://schemas.microsoft.com/office/drawing/2014/main" id="{2688552B-DC98-42F6-996F-4B1B14159F88}"/>
              </a:ext>
            </a:extLst>
          </p:cNvPr>
          <p:cNvGraphicFramePr>
            <a:graphicFrameLocks/>
          </p:cNvGraphicFramePr>
          <p:nvPr>
            <p:extLst>
              <p:ext uri="{D42A27DB-BD31-4B8C-83A1-F6EECF244321}">
                <p14:modId xmlns:p14="http://schemas.microsoft.com/office/powerpoint/2010/main" val="2530835485"/>
              </p:ext>
            </p:extLst>
          </p:nvPr>
        </p:nvGraphicFramePr>
        <p:xfrm>
          <a:off x="76200" y="76200"/>
          <a:ext cx="8839200" cy="6705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0846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C0C7ED-23B6-F21F-80EB-80F0A9EF3D83}"/>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3" name="Chart 2" descr="Slide 7 is a breakdown of the Hep C drug Mavyret.  The total spend for Mavyret for June 2026 was at $2.1 m with a claim count of 123.  ">
            <a:extLst>
              <a:ext uri="{FF2B5EF4-FFF2-40B4-BE49-F238E27FC236}">
                <a16:creationId xmlns:a16="http://schemas.microsoft.com/office/drawing/2014/main" id="{44BBC2BA-0E20-7F33-EC3C-72AE7DA29A4F}"/>
              </a:ext>
            </a:extLst>
          </p:cNvPr>
          <p:cNvGraphicFramePr>
            <a:graphicFrameLocks/>
          </p:cNvGraphicFramePr>
          <p:nvPr>
            <p:extLst>
              <p:ext uri="{D42A27DB-BD31-4B8C-83A1-F6EECF244321}">
                <p14:modId xmlns:p14="http://schemas.microsoft.com/office/powerpoint/2010/main" val="1905517865"/>
              </p:ext>
            </p:extLst>
          </p:nvPr>
        </p:nvGraphicFramePr>
        <p:xfrm>
          <a:off x="76200" y="152400"/>
          <a:ext cx="9067800" cy="6629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4424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C183D7F6-B498-43B3-948B-1728B52AA6E4}">
                <adec:decorative xmlns:adec="http://schemas.microsoft.com/office/drawing/2017/decorative" val="1"/>
              </a:ext>
            </a:extLst>
          </p:cNvPr>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736623" y="0"/>
            <a:ext cx="43763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C183D7F6-B498-43B3-948B-1728B52AA6E4}">
                <adec:decorative xmlns:adec="http://schemas.microsoft.com/office/drawing/2017/decorative" val="1"/>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5" name="Table 4"/>
          <p:cNvGraphicFramePr>
            <a:graphicFrameLocks noGrp="1"/>
          </p:cNvGraphicFramePr>
          <p:nvPr>
            <p:extLst>
              <p:ext uri="{D42A27DB-BD31-4B8C-83A1-F6EECF244321}">
                <p14:modId xmlns:p14="http://schemas.microsoft.com/office/powerpoint/2010/main" val="365121406"/>
              </p:ext>
            </p:extLst>
          </p:nvPr>
        </p:nvGraphicFramePr>
        <p:xfrm>
          <a:off x="1" y="6699"/>
          <a:ext cx="4767604" cy="6869228"/>
        </p:xfrm>
        <a:graphic>
          <a:graphicData uri="http://schemas.openxmlformats.org/drawingml/2006/table">
            <a:tbl>
              <a:tblPr firstRow="1">
                <a:tableStyleId>{073A0DAA-6AF3-43AB-8588-CEC1D06C72B9}</a:tableStyleId>
              </a:tblPr>
              <a:tblGrid>
                <a:gridCol w="3369632">
                  <a:extLst>
                    <a:ext uri="{9D8B030D-6E8A-4147-A177-3AD203B41FA5}">
                      <a16:colId xmlns:a16="http://schemas.microsoft.com/office/drawing/2014/main" val="2998376641"/>
                    </a:ext>
                  </a:extLst>
                </a:gridCol>
                <a:gridCol w="1397972">
                  <a:extLst>
                    <a:ext uri="{9D8B030D-6E8A-4147-A177-3AD203B41FA5}">
                      <a16:colId xmlns:a16="http://schemas.microsoft.com/office/drawing/2014/main" val="3986517428"/>
                    </a:ext>
                  </a:extLst>
                </a:gridCol>
              </a:tblGrid>
              <a:tr h="1307142">
                <a:tc>
                  <a:txBody>
                    <a:bodyPr/>
                    <a:lstStyle/>
                    <a:p>
                      <a:pPr algn="ctr"/>
                      <a:r>
                        <a:rPr lang="en-US" sz="2400" b="1" dirty="0">
                          <a:solidFill>
                            <a:schemeClr val="tx1"/>
                          </a:solidFill>
                          <a:latin typeface="Calibri" panose="020F0502020204030204" pitchFamily="34" charset="0"/>
                        </a:rPr>
                        <a:t>TOP 10 HICL DRUG CLASSES FOR FY2026</a:t>
                      </a:r>
                    </a:p>
                    <a:p>
                      <a:pPr algn="ctr"/>
                      <a:r>
                        <a:rPr lang="en-US" sz="1400" b="1" dirty="0">
                          <a:solidFill>
                            <a:schemeClr val="tx1"/>
                          </a:solidFill>
                          <a:latin typeface="Calibri" panose="020F0502020204030204" pitchFamily="34" charset="0"/>
                        </a:rPr>
                        <a:t>(EXCLUDING AEG)</a:t>
                      </a:r>
                    </a:p>
                    <a:p>
                      <a:pPr algn="ctr" fontAlgn="b"/>
                      <a:endParaRPr lang="en-US" sz="24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endParaRPr lang="en-US" sz="16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1559169615"/>
                  </a:ext>
                </a:extLst>
              </a:tr>
              <a:tr h="787458">
                <a:tc>
                  <a:txBody>
                    <a:bodyPr/>
                    <a:lstStyle/>
                    <a:p>
                      <a:pPr algn="ctr" fontAlgn="b"/>
                      <a:r>
                        <a:rPr lang="en-US" sz="2400" u="none" strike="noStrike" dirty="0">
                          <a:solidFill>
                            <a:schemeClr val="tx1"/>
                          </a:solidFill>
                          <a:effectLst/>
                        </a:rPr>
                        <a:t>DRUG</a:t>
                      </a:r>
                      <a:endParaRPr lang="en-US" sz="24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rPr>
                        <a:t>FYTD 2026</a:t>
                      </a:r>
                    </a:p>
                    <a:p>
                      <a:pPr algn="ctr" fontAlgn="b"/>
                      <a:r>
                        <a:rPr lang="en-US" sz="1600" u="none" strike="noStrike" dirty="0">
                          <a:solidFill>
                            <a:schemeClr val="tx1"/>
                          </a:solidFill>
                          <a:effectLst/>
                        </a:rPr>
                        <a:t>Expenditures</a:t>
                      </a:r>
                      <a:endParaRPr lang="en-US" sz="16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207619"/>
                  </a:ext>
                </a:extLst>
              </a:tr>
              <a:tr h="435059">
                <a:tc>
                  <a:txBody>
                    <a:bodyPr/>
                    <a:lstStyle/>
                    <a:p>
                      <a:pPr algn="l" fontAlgn="t"/>
                      <a:r>
                        <a:rPr lang="en-US" sz="1600" b="0" u="none" strike="noStrike" dirty="0">
                          <a:solidFill>
                            <a:schemeClr val="tx1"/>
                          </a:solidFill>
                          <a:effectLst/>
                          <a:latin typeface="Palatino Linotype" panose="02040502050505030304" pitchFamily="18" charset="0"/>
                        </a:rPr>
                        <a:t>TIRZEPATIDE (Zepbound)</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$104,560,036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6723445"/>
                  </a:ext>
                </a:extLst>
              </a:tr>
              <a:tr h="492300">
                <a:tc>
                  <a:txBody>
                    <a:bodyPr/>
                    <a:lstStyle/>
                    <a:p>
                      <a:pPr algn="l" fontAlgn="t"/>
                      <a:r>
                        <a:rPr lang="en-US" sz="1600" b="0" u="none" strike="noStrike" dirty="0">
                          <a:solidFill>
                            <a:schemeClr val="tx1"/>
                          </a:solidFill>
                          <a:effectLst/>
                          <a:latin typeface="Palatino Linotype" panose="02040502050505030304" pitchFamily="18" charset="0"/>
                        </a:rPr>
                        <a:t>PALIPERIDONE PALMITATE (Invega)</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$57,274,245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3038587"/>
                  </a:ext>
                </a:extLst>
              </a:tr>
              <a:tr h="435059">
                <a:tc>
                  <a:txBody>
                    <a:bodyPr/>
                    <a:lstStyle/>
                    <a:p>
                      <a:pPr algn="l" fontAlgn="t"/>
                      <a:r>
                        <a:rPr lang="en-US" sz="1600" u="none" strike="noStrike" dirty="0">
                          <a:solidFill>
                            <a:schemeClr val="tx1"/>
                          </a:solidFill>
                          <a:effectLst/>
                          <a:latin typeface="Palatino Linotype" panose="02040502050505030304" pitchFamily="18" charset="0"/>
                        </a:rPr>
                        <a:t>ADALIMUMAB (Humira)</a:t>
                      </a:r>
                      <a:endParaRPr lang="en-US" sz="1600" b="1" i="0" u="none" strike="noStrike" dirty="0">
                        <a:solidFill>
                          <a:schemeClr val="tx1"/>
                        </a:solidFill>
                        <a:effectLst/>
                        <a:latin typeface="Palatino Linotype" panose="02040502050505030304" pitchFamily="18"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$47,218,632</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4901647"/>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TRIKAFTA</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$41,879,790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201091"/>
                  </a:ext>
                </a:extLst>
              </a:tr>
              <a:tr h="492300">
                <a:tc>
                  <a:txBody>
                    <a:bodyPr/>
                    <a:lstStyle/>
                    <a:p>
                      <a:pPr algn="l" fontAlgn="t"/>
                      <a:r>
                        <a:rPr lang="en-US" sz="1600" b="0" u="none" strike="noStrike" dirty="0">
                          <a:solidFill>
                            <a:schemeClr val="tx1"/>
                          </a:solidFill>
                          <a:effectLst/>
                          <a:latin typeface="Palatino Linotype" panose="02040502050505030304" pitchFamily="18" charset="0"/>
                        </a:rPr>
                        <a:t>SEMAGLUTIDE (Ozempic)</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Palatino Linotype" panose="02040502050505030304" pitchFamily="18" charset="0"/>
                        </a:rPr>
                        <a:t>$40,061,455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1418464"/>
                  </a:ext>
                </a:extLst>
              </a:tr>
              <a:tr h="435059">
                <a:tc>
                  <a:txBody>
                    <a:bodyPr/>
                    <a:lstStyle/>
                    <a:p>
                      <a:pPr algn="l" fontAlgn="t"/>
                      <a:r>
                        <a:rPr lang="en-US" sz="1600" b="0" i="0" u="none" strike="noStrike" dirty="0">
                          <a:solidFill>
                            <a:schemeClr val="tx1"/>
                          </a:solidFill>
                          <a:effectLst/>
                          <a:latin typeface="Palatino Linotype" panose="02040502050505030304" pitchFamily="18" charset="0"/>
                        </a:rPr>
                        <a:t>DUPIXENT</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Palatino Linotype" panose="02040502050505030304" pitchFamily="18" charset="0"/>
                        </a:rPr>
                        <a:t>$27,019,402</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6560367"/>
                  </a:ext>
                </a:extLst>
              </a:tr>
              <a:tr h="435059">
                <a:tc>
                  <a:txBody>
                    <a:bodyPr/>
                    <a:lstStyle/>
                    <a:p>
                      <a:pPr algn="l" fontAlgn="t"/>
                      <a:r>
                        <a:rPr lang="en-US" sz="1600" b="0" i="0" u="none" strike="noStrike" dirty="0">
                          <a:solidFill>
                            <a:schemeClr val="tx1"/>
                          </a:solidFill>
                          <a:effectLst/>
                          <a:latin typeface="Palatino Linotype" panose="02040502050505030304" pitchFamily="18" charset="0"/>
                        </a:rPr>
                        <a:t>TRULICITY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$26,247,604</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167103"/>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BIKTARVY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$23,114,085</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0356484"/>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CARIPRAZINE (Vraylar)</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$23,022,940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2568655"/>
                  </a:ext>
                </a:extLst>
              </a:tr>
              <a:tr h="507966">
                <a:tc>
                  <a:txBody>
                    <a:bodyPr/>
                    <a:lstStyle/>
                    <a:p>
                      <a:pPr algn="l" fontAlgn="t"/>
                      <a:r>
                        <a:rPr lang="en-US" sz="1600" b="0" i="0" u="none" strike="noStrike" dirty="0">
                          <a:solidFill>
                            <a:schemeClr val="tx1"/>
                          </a:solidFill>
                          <a:effectLst/>
                          <a:latin typeface="Palatino Linotype" panose="02040502050505030304" pitchFamily="18" charset="0"/>
                        </a:rPr>
                        <a:t>VYVANSE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$22,938,498</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795356"/>
                  </a:ext>
                </a:extLst>
              </a:tr>
            </a:tbl>
          </a:graphicData>
        </a:graphic>
      </p:graphicFrame>
    </p:spTree>
    <p:extLst>
      <p:ext uri="{BB962C8B-B14F-4D97-AF65-F5344CB8AC3E}">
        <p14:creationId xmlns:p14="http://schemas.microsoft.com/office/powerpoint/2010/main" val="715981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7AAFF-D4E9-0056-A565-35F08E67A7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47F145A-C03B-FA88-A697-89EE008783E3}"/>
              </a:ext>
              <a:ext uri="{C183D7F6-B498-43B3-948B-1728B52AA6E4}">
                <adec:decorative xmlns:adec="http://schemas.microsoft.com/office/drawing/2017/decorative" val="1"/>
              </a:ext>
            </a:extLst>
          </p:cNvPr>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767605" y="-5025"/>
            <a:ext cx="43763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4892CDEC-8587-C831-DC27-0C1148825718}"/>
              </a:ext>
              <a:ext uri="{C183D7F6-B498-43B3-948B-1728B52AA6E4}">
                <adec:decorative xmlns:adec="http://schemas.microsoft.com/office/drawing/2017/decorative" val="1"/>
              </a:ext>
            </a:extLst>
          </p:cNvPr>
          <p:cNvSpPr>
            <a:spLocks noGrp="1"/>
          </p:cNvSpPr>
          <p:nvPr>
            <p:ph type="title" idx="4294967295"/>
          </p:nvPr>
        </p:nvSpPr>
        <p:spPr>
          <a:xfrm>
            <a:off x="8458200" y="6416675"/>
            <a:ext cx="457200" cy="365125"/>
          </a:xfrm>
          <a:prstGeom prst="rect">
            <a:avLst/>
          </a:prstGeom>
          <a:noFill/>
          <a:ln>
            <a:noFill/>
            <a:prstDash/>
          </a:ln>
          <a:effectLst/>
        </p:spPr>
        <p:txBody>
          <a:bodyPr rot="0" spcFirstLastPara="0" vertOverflow="overflow" horzOverflow="overflow" vert="horz" wrap="square" lIns="0" tIns="45720" rIns="0" bIns="0" numCol="1" spcCol="0" rtlCol="0" fromWordArt="0" anchor="b"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01C670-DC88-4376-AA6B-FD9548DDC9F2}" type="slidenum">
              <a:rPr kumimoji="0" lang="en-US" sz="1100" b="1" i="0" u="none" strike="noStrike" kern="1200" cap="none" spc="0" normalizeH="0" baseline="0" noProof="0" smtClean="0">
                <a:ln>
                  <a:noFill/>
                </a:ln>
                <a:solidFill>
                  <a:srgbClr val="4D4D4D"/>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100" b="1" i="0" u="none" strike="noStrike" kern="1200" cap="none" spc="0" normalizeH="0" baseline="0" noProof="0" dirty="0">
              <a:ln>
                <a:noFill/>
              </a:ln>
              <a:solidFill>
                <a:srgbClr val="4D4D4D"/>
              </a:solidFill>
              <a:effectLst/>
              <a:uLnTx/>
              <a:uFillTx/>
              <a:latin typeface="+mn-lt"/>
              <a:ea typeface="+mn-ea"/>
              <a:cs typeface="+mn-cs"/>
            </a:endParaRPr>
          </a:p>
        </p:txBody>
      </p:sp>
      <p:graphicFrame>
        <p:nvGraphicFramePr>
          <p:cNvPr id="5" name="Table 4">
            <a:extLst>
              <a:ext uri="{FF2B5EF4-FFF2-40B4-BE49-F238E27FC236}">
                <a16:creationId xmlns:a16="http://schemas.microsoft.com/office/drawing/2014/main" id="{1A2F36FD-763B-90E5-466A-79A1BFA1E5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86839739"/>
              </p:ext>
            </p:extLst>
          </p:nvPr>
        </p:nvGraphicFramePr>
        <p:xfrm>
          <a:off x="-820" y="5025"/>
          <a:ext cx="4768425" cy="6858147"/>
        </p:xfrm>
        <a:graphic>
          <a:graphicData uri="http://schemas.openxmlformats.org/drawingml/2006/table">
            <a:tbl>
              <a:tblPr firstRow="1">
                <a:tableStyleId>{073A0DAA-6AF3-43AB-8588-CEC1D06C72B9}</a:tableStyleId>
              </a:tblPr>
              <a:tblGrid>
                <a:gridCol w="3370213">
                  <a:extLst>
                    <a:ext uri="{9D8B030D-6E8A-4147-A177-3AD203B41FA5}">
                      <a16:colId xmlns:a16="http://schemas.microsoft.com/office/drawing/2014/main" val="2998376641"/>
                    </a:ext>
                  </a:extLst>
                </a:gridCol>
                <a:gridCol w="1398212">
                  <a:extLst>
                    <a:ext uri="{9D8B030D-6E8A-4147-A177-3AD203B41FA5}">
                      <a16:colId xmlns:a16="http://schemas.microsoft.com/office/drawing/2014/main" val="3986517428"/>
                    </a:ext>
                  </a:extLst>
                </a:gridCol>
              </a:tblGrid>
              <a:tr h="1462367">
                <a:tc>
                  <a:txBody>
                    <a:bodyPr/>
                    <a:lstStyle/>
                    <a:p>
                      <a:pPr algn="ctr"/>
                      <a:r>
                        <a:rPr lang="en-US" sz="2400" b="1" dirty="0">
                          <a:solidFill>
                            <a:schemeClr val="tx1"/>
                          </a:solidFill>
                          <a:latin typeface="Calibri" panose="020F0502020204030204" pitchFamily="34" charset="0"/>
                        </a:rPr>
                        <a:t>TOP 10 HICL DRUG CLASSES FOR FY2026</a:t>
                      </a:r>
                    </a:p>
                    <a:p>
                      <a:pPr algn="ctr"/>
                      <a:r>
                        <a:rPr lang="en-US" sz="2400" b="1" dirty="0">
                          <a:solidFill>
                            <a:schemeClr val="tx1"/>
                          </a:solidFill>
                          <a:latin typeface="Calibri" panose="020F0502020204030204" pitchFamily="34" charset="0"/>
                        </a:rPr>
                        <a:t>AEG ONLY</a:t>
                      </a:r>
                      <a:endParaRPr lang="en-US" sz="1400" b="1" dirty="0">
                        <a:solidFill>
                          <a:schemeClr val="tx1"/>
                        </a:solidFill>
                        <a:latin typeface="Calibri" panose="020F0502020204030204" pitchFamily="34" charset="0"/>
                      </a:endParaRPr>
                    </a:p>
                    <a:p>
                      <a:pPr algn="ctr" fontAlgn="b"/>
                      <a:endParaRPr lang="en-US" sz="2400" u="none" strike="noStrike" kern="1200" dirty="0">
                        <a:solidFill>
                          <a:schemeClr val="tx2">
                            <a:lumMod val="25000"/>
                            <a:lumOff val="75000"/>
                          </a:schemeClr>
                        </a:solidFill>
                        <a:effectLst/>
                        <a:latin typeface="+mn-lt"/>
                        <a:ea typeface="+mn-ea"/>
                        <a:cs typeface="+mn-cs"/>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ctr" fontAlgn="b"/>
                      <a:endParaRPr lang="en-US" sz="1600" b="1" i="0" u="none" strike="noStrike" dirty="0">
                        <a:solidFill>
                          <a:schemeClr val="tx2">
                            <a:lumMod val="10000"/>
                            <a:lumOff val="90000"/>
                          </a:schemeClr>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2040842949"/>
                  </a:ext>
                </a:extLst>
              </a:tr>
              <a:tr h="781062">
                <a:tc>
                  <a:txBody>
                    <a:bodyPr/>
                    <a:lstStyle/>
                    <a:p>
                      <a:pPr algn="ctr" fontAlgn="b"/>
                      <a:r>
                        <a:rPr lang="en-US" sz="2400" u="none" strike="noStrike" dirty="0">
                          <a:solidFill>
                            <a:schemeClr val="tx1"/>
                          </a:solidFill>
                          <a:effectLst/>
                        </a:rPr>
                        <a:t>DRUG</a:t>
                      </a:r>
                      <a:endParaRPr lang="en-US" sz="24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rPr>
                        <a:t>FYTD 2026</a:t>
                      </a:r>
                    </a:p>
                    <a:p>
                      <a:pPr algn="ctr" fontAlgn="b"/>
                      <a:r>
                        <a:rPr lang="en-US" sz="1600" u="none" strike="noStrike" dirty="0">
                          <a:solidFill>
                            <a:schemeClr val="tx1"/>
                          </a:solidFill>
                          <a:effectLst/>
                        </a:rPr>
                        <a:t>Expenditures</a:t>
                      </a:r>
                      <a:endParaRPr lang="en-US" sz="1600" b="1"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207619"/>
                  </a:ext>
                </a:extLst>
              </a:tr>
              <a:tr h="431526">
                <a:tc>
                  <a:txBody>
                    <a:bodyPr/>
                    <a:lstStyle/>
                    <a:p>
                      <a:pPr algn="l" fontAlgn="t"/>
                      <a:r>
                        <a:rPr lang="en-US" sz="1600" b="0" u="none" strike="noStrike" dirty="0">
                          <a:solidFill>
                            <a:schemeClr val="tx1"/>
                          </a:solidFill>
                          <a:effectLst/>
                          <a:latin typeface="Palatino Linotype" panose="02040502050505030304" pitchFamily="18" charset="0"/>
                        </a:rPr>
                        <a:t>TIRZEPATIDE (Zepbound)</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$191,875,482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6723445"/>
                  </a:ext>
                </a:extLst>
              </a:tr>
              <a:tr h="431526">
                <a:tc>
                  <a:txBody>
                    <a:bodyPr/>
                    <a:lstStyle/>
                    <a:p>
                      <a:pPr algn="l" fontAlgn="t"/>
                      <a:r>
                        <a:rPr lang="en-US" sz="1600" u="none" strike="noStrike" dirty="0">
                          <a:solidFill>
                            <a:schemeClr val="tx1"/>
                          </a:solidFill>
                          <a:effectLst/>
                          <a:latin typeface="Palatino Linotype" panose="02040502050505030304" pitchFamily="18" charset="0"/>
                        </a:rPr>
                        <a:t>ADALIMUMAB (Humira)</a:t>
                      </a:r>
                      <a:endParaRPr lang="en-US" sz="1600" b="1" i="0" u="none" strike="noStrike" dirty="0">
                        <a:solidFill>
                          <a:schemeClr val="tx1"/>
                        </a:solidFill>
                        <a:effectLst/>
                        <a:latin typeface="Palatino Linotype" panose="02040502050505030304" pitchFamily="18"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$68,640,236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3038587"/>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BIKTARVY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$66,361,016</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4901647"/>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SEMAGLUTIDE (Ozempic)</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$56,824,670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3201091"/>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MAYVRET</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$29,505,577</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1418464"/>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TRULICITY</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chemeClr val="tx1"/>
                          </a:solidFill>
                          <a:effectLst/>
                          <a:latin typeface="Palatino Linotype" panose="02040502050505030304" pitchFamily="18" charset="0"/>
                        </a:rPr>
                        <a:t>$29,319,900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6560367"/>
                  </a:ext>
                </a:extLst>
              </a:tr>
              <a:tr h="431526">
                <a:tc>
                  <a:txBody>
                    <a:bodyPr/>
                    <a:lstStyle/>
                    <a:p>
                      <a:pPr algn="l" fontAlgn="t"/>
                      <a:r>
                        <a:rPr lang="en-US" sz="1600" b="0" i="0" u="none" strike="noStrike" dirty="0">
                          <a:solidFill>
                            <a:schemeClr val="tx1"/>
                          </a:solidFill>
                          <a:effectLst/>
                          <a:latin typeface="Palatino Linotype" panose="02040502050505030304" pitchFamily="18" charset="0"/>
                        </a:rPr>
                        <a:t>CARIPRAZINE (Vraylar)</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$24,417,083</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167103"/>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PALIPERIDONE PALMITATE (Invega)</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$22,223,249</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0356484"/>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EMPAGLIFLOZIN (Jardiance)</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$22,179,825</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2568655"/>
                  </a:ext>
                </a:extLst>
              </a:tr>
              <a:tr h="503841">
                <a:tc>
                  <a:txBody>
                    <a:bodyPr/>
                    <a:lstStyle/>
                    <a:p>
                      <a:pPr algn="l" fontAlgn="t"/>
                      <a:r>
                        <a:rPr lang="en-US" sz="1600" b="0" u="none" strike="noStrike" dirty="0">
                          <a:solidFill>
                            <a:schemeClr val="tx1"/>
                          </a:solidFill>
                          <a:effectLst/>
                          <a:latin typeface="Palatino Linotype" panose="02040502050505030304" pitchFamily="18" charset="0"/>
                        </a:rPr>
                        <a:t>BLOOD GLUCOSE SENSOR</a:t>
                      </a: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u="none" strike="noStrike" dirty="0">
                          <a:solidFill>
                            <a:schemeClr val="tx1"/>
                          </a:solidFill>
                          <a:effectLst/>
                          <a:latin typeface="Palatino Linotype" panose="02040502050505030304" pitchFamily="18" charset="0"/>
                        </a:rPr>
                        <a:t>$20,890,010</a:t>
                      </a:r>
                      <a:endParaRPr lang="en-US" sz="1600" b="1" i="0" u="none" strike="noStrike" dirty="0">
                        <a:solidFill>
                          <a:schemeClr val="tx1"/>
                        </a:solidFill>
                        <a:effectLst/>
                        <a:latin typeface="Palatino Linotype" panose="0204050205050503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795356"/>
                  </a:ext>
                </a:extLst>
              </a:tr>
            </a:tbl>
          </a:graphicData>
        </a:graphic>
      </p:graphicFrame>
    </p:spTree>
    <p:extLst>
      <p:ext uri="{BB962C8B-B14F-4D97-AF65-F5344CB8AC3E}">
        <p14:creationId xmlns:p14="http://schemas.microsoft.com/office/powerpoint/2010/main" val="1625392088"/>
      </p:ext>
    </p:extLst>
  </p:cSld>
  <p:clrMapOvr>
    <a:masterClrMapping/>
  </p:clrMapOvr>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17272</TotalTime>
  <Words>373</Words>
  <Application>Microsoft Office PowerPoint</Application>
  <PresentationFormat>On-screen Show (4:3)</PresentationFormat>
  <Paragraphs>142</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Calibri</vt:lpstr>
      <vt:lpstr>Century Gothic</vt:lpstr>
      <vt:lpstr>Franklin Gothic Medium</vt:lpstr>
      <vt:lpstr>Palatino Linotype</vt:lpstr>
      <vt:lpstr>Wingdings 3</vt:lpstr>
      <vt:lpstr>Urban Pop</vt:lpstr>
      <vt:lpstr> MO HealthNet PHARMACY Program  and Budget Update  Missouri Pharmacy Advisory Boards July 2026 Elizabeth Short, Program specialist </vt:lpstr>
      <vt:lpstr>2</vt:lpstr>
      <vt:lpstr>3</vt:lpstr>
      <vt:lpstr>4</vt:lpstr>
      <vt:lpstr>5</vt:lpstr>
      <vt:lpstr>6</vt:lpstr>
      <vt:lpstr>7</vt:lpstr>
      <vt:lpstr>8</vt:lpstr>
      <vt:lpstr>9</vt:lpstr>
      <vt:lpstr>10</vt:lpstr>
      <vt:lpstr>11</vt:lpstr>
      <vt:lpstr>12</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Heriford, Katherine</cp:lastModifiedBy>
  <cp:revision>668</cp:revision>
  <cp:lastPrinted>2022-08-11T18:30:38Z</cp:lastPrinted>
  <dcterms:created xsi:type="dcterms:W3CDTF">2014-11-30T21:45:23Z</dcterms:created>
  <dcterms:modified xsi:type="dcterms:W3CDTF">2026-07-02T14:55:37Z</dcterms:modified>
</cp:coreProperties>
</file>