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81" r:id="rId5"/>
    <p:sldId id="282" r:id="rId6"/>
    <p:sldId id="257" r:id="rId7"/>
    <p:sldId id="279" r:id="rId8"/>
    <p:sldId id="268" r:id="rId9"/>
    <p:sldId id="269" r:id="rId10"/>
    <p:sldId id="283" r:id="rId11"/>
    <p:sldId id="270" r:id="rId12"/>
    <p:sldId id="274" r:id="rId13"/>
    <p:sldId id="273" r:id="rId14"/>
    <p:sldId id="264" r:id="rId15"/>
    <p:sldId id="276" r:id="rId16"/>
    <p:sldId id="284" r:id="rId17"/>
    <p:sldId id="272" r:id="rId18"/>
    <p:sldId id="285" r:id="rId19"/>
    <p:sldId id="275" r:id="rId20"/>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ED9214-7F8C-9F9A-1333-DADB3A1E358E}" name="Habeck, Timothy" initials="HT" userId="S::timothy.habeck@conduent.com::81558d5a-5d0a-4fd8-920e-c70dfdee6704" providerId="AD"/>
  <p188:author id="{AC2D952E-A47E-1242-954E-B08FD8F81FFA}" name="Colozza, Jennifer" initials="JC" userId="S::colo0cc@cds.state.mo.us::29179fbc-d7fb-40e7-b278-9618a17111aa" providerId="AD"/>
  <p188:author id="{B1F3F4AF-1A16-3B16-2747-3699EC451725}" name="Dolan, John" initials="JD" userId="S::John.Dolan@conduent.com::64a1a883-52e9-4422-a159-0891ccec8813" providerId="AD"/>
  <p188:author id="{87294FC1-8DE7-9C82-6A56-833FCEA233BF}" name="Jennifer Colozza" initials="JC" userId="S::jennifer.l.colozza_dss.mo.gov#ext#@conduent.onmicrosoft.com::d67cc42d-a403-4824-81c7-c20b1d123f1a" providerId="AD"/>
  <p188:author id="{03598ED6-B9A7-1A7B-4EDF-0451CAEFA88C}" name="Crowley, John" initials="JC" userId="S::john.crowley@conduent.com::61e7dacf-e51b-4128-995b-c9c75c2d0ff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92067C-CD57-41BD-A8A9-37E1B2B3569B}" v="1" dt="2025-12-23T20:35:04.7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9670" autoAdjust="0"/>
  </p:normalViewPr>
  <p:slideViewPr>
    <p:cSldViewPr snapToGrid="0">
      <p:cViewPr varScale="1">
        <p:scale>
          <a:sx n="88" d="100"/>
          <a:sy n="88" d="100"/>
        </p:scale>
        <p:origin x="654" y="84"/>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lan, John" userId="64a1a883-52e9-4422-a159-0891ccec8813" providerId="ADAL" clId="{8AC35EFD-E3E5-4F79-8102-9FD3106DA5B6}"/>
    <pc:docChg chg="modSld">
      <pc:chgData name="Dolan, John" userId="64a1a883-52e9-4422-a159-0891ccec8813" providerId="ADAL" clId="{8AC35EFD-E3E5-4F79-8102-9FD3106DA5B6}" dt="2025-12-23T20:30:43.748" v="10" actId="20577"/>
      <pc:docMkLst>
        <pc:docMk/>
      </pc:docMkLst>
      <pc:sldChg chg="modNotesTx">
        <pc:chgData name="Dolan, John" userId="64a1a883-52e9-4422-a159-0891ccec8813" providerId="ADAL" clId="{8AC35EFD-E3E5-4F79-8102-9FD3106DA5B6}" dt="2025-12-23T20:28:19.923" v="0" actId="20577"/>
        <pc:sldMkLst>
          <pc:docMk/>
          <pc:sldMk cId="924314261" sldId="257"/>
        </pc:sldMkLst>
      </pc:sldChg>
      <pc:sldChg chg="modNotesTx">
        <pc:chgData name="Dolan, John" userId="64a1a883-52e9-4422-a159-0891ccec8813" providerId="ADAL" clId="{8AC35EFD-E3E5-4F79-8102-9FD3106DA5B6}" dt="2025-12-23T20:30:32.005" v="7" actId="20577"/>
        <pc:sldMkLst>
          <pc:docMk/>
          <pc:sldMk cId="618205871" sldId="264"/>
        </pc:sldMkLst>
      </pc:sldChg>
      <pc:sldChg chg="modNotesTx">
        <pc:chgData name="Dolan, John" userId="64a1a883-52e9-4422-a159-0891ccec8813" providerId="ADAL" clId="{8AC35EFD-E3E5-4F79-8102-9FD3106DA5B6}" dt="2025-12-23T20:28:42.530" v="2" actId="20577"/>
        <pc:sldMkLst>
          <pc:docMk/>
          <pc:sldMk cId="4103012959" sldId="268"/>
        </pc:sldMkLst>
      </pc:sldChg>
      <pc:sldChg chg="modNotesTx">
        <pc:chgData name="Dolan, John" userId="64a1a883-52e9-4422-a159-0891ccec8813" providerId="ADAL" clId="{8AC35EFD-E3E5-4F79-8102-9FD3106DA5B6}" dt="2025-12-23T20:28:46.153" v="3" actId="20577"/>
        <pc:sldMkLst>
          <pc:docMk/>
          <pc:sldMk cId="4186556318" sldId="269"/>
        </pc:sldMkLst>
      </pc:sldChg>
      <pc:sldChg chg="modNotesTx">
        <pc:chgData name="Dolan, John" userId="64a1a883-52e9-4422-a159-0891ccec8813" providerId="ADAL" clId="{8AC35EFD-E3E5-4F79-8102-9FD3106DA5B6}" dt="2025-12-23T20:30:22.407" v="4" actId="20577"/>
        <pc:sldMkLst>
          <pc:docMk/>
          <pc:sldMk cId="4256711918" sldId="270"/>
        </pc:sldMkLst>
      </pc:sldChg>
      <pc:sldChg chg="modNotesTx">
        <pc:chgData name="Dolan, John" userId="64a1a883-52e9-4422-a159-0891ccec8813" providerId="ADAL" clId="{8AC35EFD-E3E5-4F79-8102-9FD3106DA5B6}" dt="2025-12-23T20:30:39.404" v="9" actId="20577"/>
        <pc:sldMkLst>
          <pc:docMk/>
          <pc:sldMk cId="3497617958" sldId="272"/>
        </pc:sldMkLst>
      </pc:sldChg>
      <pc:sldChg chg="modNotesTx">
        <pc:chgData name="Dolan, John" userId="64a1a883-52e9-4422-a159-0891ccec8813" providerId="ADAL" clId="{8AC35EFD-E3E5-4F79-8102-9FD3106DA5B6}" dt="2025-12-23T20:30:28.542" v="6" actId="20577"/>
        <pc:sldMkLst>
          <pc:docMk/>
          <pc:sldMk cId="3938189128" sldId="273"/>
        </pc:sldMkLst>
      </pc:sldChg>
      <pc:sldChg chg="modNotesTx">
        <pc:chgData name="Dolan, John" userId="64a1a883-52e9-4422-a159-0891ccec8813" providerId="ADAL" clId="{8AC35EFD-E3E5-4F79-8102-9FD3106DA5B6}" dt="2025-12-23T20:30:25.346" v="5" actId="20577"/>
        <pc:sldMkLst>
          <pc:docMk/>
          <pc:sldMk cId="2404843839" sldId="274"/>
        </pc:sldMkLst>
      </pc:sldChg>
      <pc:sldChg chg="modNotesTx">
        <pc:chgData name="Dolan, John" userId="64a1a883-52e9-4422-a159-0891ccec8813" providerId="ADAL" clId="{8AC35EFD-E3E5-4F79-8102-9FD3106DA5B6}" dt="2025-12-23T20:30:43.748" v="10" actId="20577"/>
        <pc:sldMkLst>
          <pc:docMk/>
          <pc:sldMk cId="1221659226" sldId="275"/>
        </pc:sldMkLst>
      </pc:sldChg>
      <pc:sldChg chg="modNotesTx">
        <pc:chgData name="Dolan, John" userId="64a1a883-52e9-4422-a159-0891ccec8813" providerId="ADAL" clId="{8AC35EFD-E3E5-4F79-8102-9FD3106DA5B6}" dt="2025-12-23T20:30:34.974" v="8" actId="20577"/>
        <pc:sldMkLst>
          <pc:docMk/>
          <pc:sldMk cId="3731453852" sldId="276"/>
        </pc:sldMkLst>
      </pc:sldChg>
      <pc:sldChg chg="modNotesTx">
        <pc:chgData name="Dolan, John" userId="64a1a883-52e9-4422-a159-0891ccec8813" providerId="ADAL" clId="{8AC35EFD-E3E5-4F79-8102-9FD3106DA5B6}" dt="2025-12-23T20:28:22.323" v="1" actId="20577"/>
        <pc:sldMkLst>
          <pc:docMk/>
          <pc:sldMk cId="1141600218"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1138" y="0"/>
            <a:ext cx="3076575" cy="469900"/>
          </a:xfrm>
          <a:prstGeom prst="rect">
            <a:avLst/>
          </a:prstGeom>
        </p:spPr>
        <p:txBody>
          <a:bodyPr vert="horz" lIns="91440" tIns="45720" rIns="91440" bIns="45720" rtlCol="0"/>
          <a:lstStyle>
            <a:lvl1pPr algn="r">
              <a:defRPr sz="1200"/>
            </a:lvl1pPr>
          </a:lstStyle>
          <a:p>
            <a:fld id="{44DE19C1-983F-4A39-B785-5899814D092F}" type="datetimeFigureOut">
              <a:rPr lang="en-US" smtClean="0"/>
              <a:t>12/31/2025</a:t>
            </a:fld>
            <a:endParaRPr lang="en-US" dirty="0"/>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516438"/>
            <a:ext cx="5680075" cy="36957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5400"/>
            <a:ext cx="3076575"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1138" y="8915400"/>
            <a:ext cx="3076575" cy="469900"/>
          </a:xfrm>
          <a:prstGeom prst="rect">
            <a:avLst/>
          </a:prstGeom>
        </p:spPr>
        <p:txBody>
          <a:bodyPr vert="horz" lIns="91440" tIns="45720" rIns="91440" bIns="45720" rtlCol="0" anchor="b"/>
          <a:lstStyle>
            <a:lvl1pPr algn="r">
              <a:defRPr sz="1200"/>
            </a:lvl1pPr>
          </a:lstStyle>
          <a:p>
            <a:fld id="{32E64B8A-A89B-4890-BABF-4E52E2C0760E}" type="slidenum">
              <a:rPr lang="en-US" smtClean="0"/>
              <a:t>‹#›</a:t>
            </a:fld>
            <a:endParaRPr lang="en-US" dirty="0"/>
          </a:p>
        </p:txBody>
      </p:sp>
    </p:spTree>
    <p:extLst>
      <p:ext uri="{BB962C8B-B14F-4D97-AF65-F5344CB8AC3E}">
        <p14:creationId xmlns:p14="http://schemas.microsoft.com/office/powerpoint/2010/main" val="3712149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3</a:t>
            </a:fld>
            <a:endParaRPr lang="en-US" dirty="0"/>
          </a:p>
        </p:txBody>
      </p:sp>
    </p:spTree>
    <p:extLst>
      <p:ext uri="{BB962C8B-B14F-4D97-AF65-F5344CB8AC3E}">
        <p14:creationId xmlns:p14="http://schemas.microsoft.com/office/powerpoint/2010/main" val="26920210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14</a:t>
            </a:fld>
            <a:endParaRPr lang="en-US" dirty="0"/>
          </a:p>
        </p:txBody>
      </p:sp>
    </p:spTree>
    <p:extLst>
      <p:ext uri="{BB962C8B-B14F-4D97-AF65-F5344CB8AC3E}">
        <p14:creationId xmlns:p14="http://schemas.microsoft.com/office/powerpoint/2010/main" val="3378701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15</a:t>
            </a:fld>
            <a:endParaRPr lang="en-US" dirty="0"/>
          </a:p>
        </p:txBody>
      </p:sp>
    </p:spTree>
    <p:extLst>
      <p:ext uri="{BB962C8B-B14F-4D97-AF65-F5344CB8AC3E}">
        <p14:creationId xmlns:p14="http://schemas.microsoft.com/office/powerpoint/2010/main" val="2078131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16</a:t>
            </a:fld>
            <a:endParaRPr lang="en-US" dirty="0"/>
          </a:p>
        </p:txBody>
      </p:sp>
    </p:spTree>
    <p:extLst>
      <p:ext uri="{BB962C8B-B14F-4D97-AF65-F5344CB8AC3E}">
        <p14:creationId xmlns:p14="http://schemas.microsoft.com/office/powerpoint/2010/main" val="3239561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4</a:t>
            </a:fld>
            <a:endParaRPr lang="en-US" dirty="0"/>
          </a:p>
        </p:txBody>
      </p:sp>
    </p:spTree>
    <p:extLst>
      <p:ext uri="{BB962C8B-B14F-4D97-AF65-F5344CB8AC3E}">
        <p14:creationId xmlns:p14="http://schemas.microsoft.com/office/powerpoint/2010/main" val="995789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5</a:t>
            </a:fld>
            <a:endParaRPr lang="en-US" dirty="0"/>
          </a:p>
        </p:txBody>
      </p:sp>
    </p:spTree>
    <p:extLst>
      <p:ext uri="{BB962C8B-B14F-4D97-AF65-F5344CB8AC3E}">
        <p14:creationId xmlns:p14="http://schemas.microsoft.com/office/powerpoint/2010/main" val="2791642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6</a:t>
            </a:fld>
            <a:endParaRPr lang="en-US" dirty="0"/>
          </a:p>
        </p:txBody>
      </p:sp>
    </p:spTree>
    <p:extLst>
      <p:ext uri="{BB962C8B-B14F-4D97-AF65-F5344CB8AC3E}">
        <p14:creationId xmlns:p14="http://schemas.microsoft.com/office/powerpoint/2010/main" val="3666851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8</a:t>
            </a:fld>
            <a:endParaRPr lang="en-US" dirty="0"/>
          </a:p>
        </p:txBody>
      </p:sp>
    </p:spTree>
    <p:extLst>
      <p:ext uri="{BB962C8B-B14F-4D97-AF65-F5344CB8AC3E}">
        <p14:creationId xmlns:p14="http://schemas.microsoft.com/office/powerpoint/2010/main" val="2643422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9</a:t>
            </a:fld>
            <a:endParaRPr lang="en-US" dirty="0"/>
          </a:p>
        </p:txBody>
      </p:sp>
    </p:spTree>
    <p:extLst>
      <p:ext uri="{BB962C8B-B14F-4D97-AF65-F5344CB8AC3E}">
        <p14:creationId xmlns:p14="http://schemas.microsoft.com/office/powerpoint/2010/main" val="174891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10</a:t>
            </a:fld>
            <a:endParaRPr lang="en-US" dirty="0"/>
          </a:p>
        </p:txBody>
      </p:sp>
    </p:spTree>
    <p:extLst>
      <p:ext uri="{BB962C8B-B14F-4D97-AF65-F5344CB8AC3E}">
        <p14:creationId xmlns:p14="http://schemas.microsoft.com/office/powerpoint/2010/main" val="410000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11</a:t>
            </a:fld>
            <a:endParaRPr lang="en-US" dirty="0"/>
          </a:p>
        </p:txBody>
      </p:sp>
    </p:spTree>
    <p:extLst>
      <p:ext uri="{BB962C8B-B14F-4D97-AF65-F5344CB8AC3E}">
        <p14:creationId xmlns:p14="http://schemas.microsoft.com/office/powerpoint/2010/main" val="3435937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2E64B8A-A89B-4890-BABF-4E52E2C0760E}" type="slidenum">
              <a:rPr lang="en-US" smtClean="0"/>
              <a:t>12</a:t>
            </a:fld>
            <a:endParaRPr lang="en-US" dirty="0"/>
          </a:p>
        </p:txBody>
      </p:sp>
    </p:spTree>
    <p:extLst>
      <p:ext uri="{BB962C8B-B14F-4D97-AF65-F5344CB8AC3E}">
        <p14:creationId xmlns:p14="http://schemas.microsoft.com/office/powerpoint/2010/main" val="1688421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B8F07-3180-1BDC-32F3-8F54406C27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F77861-5DAD-4AE3-A5E7-292680448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BBCB6F-7DE9-11F7-DADC-262EECE2B8D3}"/>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5" name="Footer Placeholder 4">
            <a:extLst>
              <a:ext uri="{FF2B5EF4-FFF2-40B4-BE49-F238E27FC236}">
                <a16:creationId xmlns:a16="http://schemas.microsoft.com/office/drawing/2014/main" id="{4C7991B6-8CD9-7C76-CB86-A69FBA9378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FC029C4-4B67-17AC-B7CB-438BF1D7A6EA}"/>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1358795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5D707-24D8-37BB-D519-CA9F644B72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506A2E5-AD6D-7005-63F8-E9B2B36E1D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6480C-91E5-3801-3B30-032B6119E494}"/>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5" name="Footer Placeholder 4">
            <a:extLst>
              <a:ext uri="{FF2B5EF4-FFF2-40B4-BE49-F238E27FC236}">
                <a16:creationId xmlns:a16="http://schemas.microsoft.com/office/drawing/2014/main" id="{04BE0327-1E5A-B10A-CCC2-8E5BB89DD4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B513FE-6002-BA62-7CFA-562F3AE87543}"/>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2750825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317BEF-C00A-FDF7-E3A5-5639D7EDEFC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C79513E-C9F4-5186-0F68-161107A3A5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EF634-53F8-ED17-EB4C-A7CBBD197CE7}"/>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5" name="Footer Placeholder 4">
            <a:extLst>
              <a:ext uri="{FF2B5EF4-FFF2-40B4-BE49-F238E27FC236}">
                <a16:creationId xmlns:a16="http://schemas.microsoft.com/office/drawing/2014/main" id="{F064D466-0352-BB61-3795-E0AB31E7288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8FF628-BA0B-21BF-C7DD-FC17600744D1}"/>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48461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3F113-4B05-36EF-12B9-522CE00863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860411-FD2E-CFFA-E077-12ACE5E54A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98C41A-52FB-BB9B-ACFF-A159B301CED0}"/>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5" name="Footer Placeholder 4">
            <a:extLst>
              <a:ext uri="{FF2B5EF4-FFF2-40B4-BE49-F238E27FC236}">
                <a16:creationId xmlns:a16="http://schemas.microsoft.com/office/drawing/2014/main" id="{2282D43B-4625-D7BD-3F25-8D8E61F67B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DF2AE-BC41-B087-C36F-E7E7B0C2E4DF}"/>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2144975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4FD4E-735A-E4F9-0EDD-18D44F4060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A22B0E-A68F-9567-2A6F-72B7C494955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EBE8B0-6373-67D8-4AF7-8327FD89B345}"/>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5" name="Footer Placeholder 4">
            <a:extLst>
              <a:ext uri="{FF2B5EF4-FFF2-40B4-BE49-F238E27FC236}">
                <a16:creationId xmlns:a16="http://schemas.microsoft.com/office/drawing/2014/main" id="{3D9BD8E2-577C-A6A0-721F-F69E428A9D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1C17E19-F2AC-92A4-D018-5A1AB733CB1C}"/>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1616358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17BBD-C726-8B71-2B5C-5D92CFD405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B8ECDF-1D45-993E-FFF8-D7DBA5BFEE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FCBD33-93CE-97D5-1B9C-86286BEFE6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9280AF-31E1-B7CF-7175-AD7F3C427E1F}"/>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6" name="Footer Placeholder 5">
            <a:extLst>
              <a:ext uri="{FF2B5EF4-FFF2-40B4-BE49-F238E27FC236}">
                <a16:creationId xmlns:a16="http://schemas.microsoft.com/office/drawing/2014/main" id="{B8BF35B7-D900-75D7-77FB-A35640006E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5EA5C94-E01A-C138-870E-ABE1F7CD6575}"/>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132115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205BD-501F-6DD1-3917-A5178526392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83E719-4280-F67F-6ABB-D327A0741E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079734-F11E-D2BF-1014-6FF40C293D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38A19D-5F24-B1CF-C996-470198569D7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97B505-04AA-739B-B2E8-9FB40533EB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7BE0F8B-525B-C348-1CA0-7CF2D17ACC95}"/>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8" name="Footer Placeholder 7">
            <a:extLst>
              <a:ext uri="{FF2B5EF4-FFF2-40B4-BE49-F238E27FC236}">
                <a16:creationId xmlns:a16="http://schemas.microsoft.com/office/drawing/2014/main" id="{41224678-DB7C-C8CA-AB09-9143036EDD8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2CA5A78-EFEE-7A14-05E6-A2F08C99F93C}"/>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86607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589EA-A94D-69EE-609C-BA4E3442EA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34F13FE-3779-9A4C-5BC7-1B289596177E}"/>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4" name="Footer Placeholder 3">
            <a:extLst>
              <a:ext uri="{FF2B5EF4-FFF2-40B4-BE49-F238E27FC236}">
                <a16:creationId xmlns:a16="http://schemas.microsoft.com/office/drawing/2014/main" id="{7B0245C3-B1EE-B528-7AD5-145F51FDDC5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3BF284-7673-51B1-0638-ADBFB75C5E13}"/>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310533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27B4EF-5BD9-29B2-8EC9-11C76CD4D5A5}"/>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3" name="Footer Placeholder 2">
            <a:extLst>
              <a:ext uri="{FF2B5EF4-FFF2-40B4-BE49-F238E27FC236}">
                <a16:creationId xmlns:a16="http://schemas.microsoft.com/office/drawing/2014/main" id="{7873E873-00D6-D960-0D8E-2B2BA3F5588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3C8D949-9BA3-A9E2-89CC-7E327A3D4A62}"/>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2077045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320DA-78A4-26C9-149B-A766B5F921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34AA29-99F2-2944-ABD3-5C253763EF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70A23E-EB7B-9A01-79DB-B507619915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EE2539-9F55-44E8-4558-533233F40115}"/>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6" name="Footer Placeholder 5">
            <a:extLst>
              <a:ext uri="{FF2B5EF4-FFF2-40B4-BE49-F238E27FC236}">
                <a16:creationId xmlns:a16="http://schemas.microsoft.com/office/drawing/2014/main" id="{98212BCA-DD0E-3699-ED6B-BFDC2B670BE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176CF9-2DBB-7DE0-F883-0505F4A3A874}"/>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2083439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53C44-CBBC-E1F8-51EA-B636464BB2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9C8C20-19ED-6827-AD59-8E27C822EF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D649DC2A-E942-6B74-0B81-298A07AB1C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235D6B-4FDD-9D95-0838-AA1A41E3A5D8}"/>
              </a:ext>
            </a:extLst>
          </p:cNvPr>
          <p:cNvSpPr>
            <a:spLocks noGrp="1"/>
          </p:cNvSpPr>
          <p:nvPr>
            <p:ph type="dt" sz="half" idx="10"/>
          </p:nvPr>
        </p:nvSpPr>
        <p:spPr/>
        <p:txBody>
          <a:bodyPr/>
          <a:lstStyle/>
          <a:p>
            <a:fld id="{A1517340-D00E-4B74-A8C7-0A193D0239BC}" type="datetimeFigureOut">
              <a:rPr lang="en-US" smtClean="0"/>
              <a:t>12/31/2025</a:t>
            </a:fld>
            <a:endParaRPr lang="en-US" dirty="0"/>
          </a:p>
        </p:txBody>
      </p:sp>
      <p:sp>
        <p:nvSpPr>
          <p:cNvPr id="6" name="Footer Placeholder 5">
            <a:extLst>
              <a:ext uri="{FF2B5EF4-FFF2-40B4-BE49-F238E27FC236}">
                <a16:creationId xmlns:a16="http://schemas.microsoft.com/office/drawing/2014/main" id="{C00E54E0-0D37-AB7D-A670-D2924E86C33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6D1281-FFCF-D1BC-E45E-3C1EB4BEB35D}"/>
              </a:ext>
            </a:extLst>
          </p:cNvPr>
          <p:cNvSpPr>
            <a:spLocks noGrp="1"/>
          </p:cNvSpPr>
          <p:nvPr>
            <p:ph type="sldNum" sz="quarter" idx="12"/>
          </p:nvPr>
        </p:nvSpPr>
        <p:spPr/>
        <p:txBody>
          <a:bodyPr/>
          <a:lstStyle/>
          <a:p>
            <a:fld id="{970996E6-102B-4F67-85D0-32F8E331DC0E}" type="slidenum">
              <a:rPr lang="en-US" smtClean="0"/>
              <a:t>‹#›</a:t>
            </a:fld>
            <a:endParaRPr lang="en-US" dirty="0"/>
          </a:p>
        </p:txBody>
      </p:sp>
    </p:spTree>
    <p:extLst>
      <p:ext uri="{BB962C8B-B14F-4D97-AF65-F5344CB8AC3E}">
        <p14:creationId xmlns:p14="http://schemas.microsoft.com/office/powerpoint/2010/main" val="1950669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2D833B-70EA-7621-09BE-069378D2C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61F64A-1789-F131-F9CF-9266E97E3A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2103D0-8C1F-6441-3C61-B47464A6F4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517340-D00E-4B74-A8C7-0A193D0239BC}" type="datetimeFigureOut">
              <a:rPr lang="en-US" smtClean="0"/>
              <a:t>12/31/2025</a:t>
            </a:fld>
            <a:endParaRPr lang="en-US" dirty="0"/>
          </a:p>
        </p:txBody>
      </p:sp>
      <p:sp>
        <p:nvSpPr>
          <p:cNvPr id="5" name="Footer Placeholder 4">
            <a:extLst>
              <a:ext uri="{FF2B5EF4-FFF2-40B4-BE49-F238E27FC236}">
                <a16:creationId xmlns:a16="http://schemas.microsoft.com/office/drawing/2014/main" id="{E2841E3D-7361-69CA-3071-8EFAAD3874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25CCAC65-C9D1-E4E8-D50E-FEA9B5ECFE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0996E6-102B-4F67-85D0-32F8E331DC0E}" type="slidenum">
              <a:rPr lang="en-US" smtClean="0"/>
              <a:t>‹#›</a:t>
            </a:fld>
            <a:endParaRPr lang="en-US" dirty="0"/>
          </a:p>
        </p:txBody>
      </p:sp>
    </p:spTree>
    <p:extLst>
      <p:ext uri="{BB962C8B-B14F-4D97-AF65-F5344CB8AC3E}">
        <p14:creationId xmlns:p14="http://schemas.microsoft.com/office/powerpoint/2010/main" val="3479676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879EECFE-814E-4B68-96A7-86A795BD22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ight Triangle 26">
            <a:extLst>
              <a:ext uri="{FF2B5EF4-FFF2-40B4-BE49-F238E27FC236}">
                <a16:creationId xmlns:a16="http://schemas.microsoft.com/office/drawing/2014/main" id="{AF180F00-B4B2-4196-BB1C-ECD21B03F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8FE5B-1230-856D-B8D0-B60E4DE7A605}"/>
              </a:ext>
            </a:extLst>
          </p:cNvPr>
          <p:cNvSpPr>
            <a:spLocks noGrp="1"/>
          </p:cNvSpPr>
          <p:nvPr>
            <p:ph type="ctrTitle"/>
          </p:nvPr>
        </p:nvSpPr>
        <p:spPr>
          <a:xfrm>
            <a:off x="965200" y="1383527"/>
            <a:ext cx="6117158" cy="4175166"/>
          </a:xfrm>
        </p:spPr>
        <p:txBody>
          <a:bodyPr anchor="ctr">
            <a:normAutofit/>
          </a:bodyPr>
          <a:lstStyle/>
          <a:p>
            <a:pPr algn="r"/>
            <a:r>
              <a:rPr lang="en-US" sz="9600" dirty="0"/>
              <a:t>Conduent Reports</a:t>
            </a:r>
          </a:p>
        </p:txBody>
      </p:sp>
      <p:sp>
        <p:nvSpPr>
          <p:cNvPr id="3" name="Subtitle 2">
            <a:extLst>
              <a:ext uri="{FF2B5EF4-FFF2-40B4-BE49-F238E27FC236}">
                <a16:creationId xmlns:a16="http://schemas.microsoft.com/office/drawing/2014/main" id="{11DB8E48-9974-DE8B-B982-0248BC1CD37C}"/>
              </a:ext>
            </a:extLst>
          </p:cNvPr>
          <p:cNvSpPr>
            <a:spLocks noGrp="1"/>
          </p:cNvSpPr>
          <p:nvPr>
            <p:ph type="subTitle" idx="1"/>
          </p:nvPr>
        </p:nvSpPr>
        <p:spPr>
          <a:xfrm>
            <a:off x="7986955" y="2573422"/>
            <a:ext cx="3113064" cy="1795378"/>
          </a:xfrm>
        </p:spPr>
        <p:txBody>
          <a:bodyPr anchor="ctr">
            <a:normAutofit/>
          </a:bodyPr>
          <a:lstStyle/>
          <a:p>
            <a:pPr algn="l"/>
            <a:r>
              <a:rPr lang="en-US" dirty="0"/>
              <a:t>John Dolan, </a:t>
            </a:r>
          </a:p>
          <a:p>
            <a:pPr algn="l"/>
            <a:r>
              <a:rPr lang="en-US" dirty="0"/>
              <a:t>PharmD, BCPPS</a:t>
            </a:r>
          </a:p>
        </p:txBody>
      </p:sp>
      <p:cxnSp>
        <p:nvCxnSpPr>
          <p:cNvPr id="29" name="Straight Connector 28">
            <a:extLst>
              <a:ext uri="{FF2B5EF4-FFF2-40B4-BE49-F238E27FC236}">
                <a16:creationId xmlns:a16="http://schemas.microsoft.com/office/drawing/2014/main" id="{BDF0D3DE-EC74-4C9F-AFA1-DC5CE5236B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4" name="Picture 3" descr="Conduent, Inc.">
            <a:extLst>
              <a:ext uri="{FF2B5EF4-FFF2-40B4-BE49-F238E27FC236}">
                <a16:creationId xmlns:a16="http://schemas.microsoft.com/office/drawing/2014/main" id="{F1BDBE14-50E2-8399-F61B-070596AE0BD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2699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4DC70-1027-4CA8-3B3F-954EF62F559F}"/>
              </a:ext>
            </a:extLst>
          </p:cNvPr>
          <p:cNvSpPr>
            <a:spLocks noGrp="1"/>
          </p:cNvSpPr>
          <p:nvPr>
            <p:ph type="title"/>
          </p:nvPr>
        </p:nvSpPr>
        <p:spPr>
          <a:xfrm>
            <a:off x="1115568" y="347730"/>
            <a:ext cx="10168128" cy="2052034"/>
          </a:xfrm>
        </p:spPr>
        <p:txBody>
          <a:bodyPr>
            <a:normAutofit/>
          </a:bodyPr>
          <a:lstStyle/>
          <a:p>
            <a:r>
              <a:rPr lang="en-US" sz="4000" dirty="0"/>
              <a:t>Diagnosis Code Required POS Denials</a:t>
            </a:r>
          </a:p>
        </p:txBody>
      </p:sp>
      <p:graphicFrame>
        <p:nvGraphicFramePr>
          <p:cNvPr id="4" name="Content Placeholder 3">
            <a:extLst>
              <a:ext uri="{FF2B5EF4-FFF2-40B4-BE49-F238E27FC236}">
                <a16:creationId xmlns:a16="http://schemas.microsoft.com/office/drawing/2014/main" id="{BFFB380D-6831-CE4A-EDC6-E9DE3A9D202F}"/>
              </a:ext>
            </a:extLst>
          </p:cNvPr>
          <p:cNvGraphicFramePr>
            <a:graphicFrameLocks noGrp="1"/>
          </p:cNvGraphicFramePr>
          <p:nvPr>
            <p:ph idx="1"/>
            <p:extLst>
              <p:ext uri="{D42A27DB-BD31-4B8C-83A1-F6EECF244321}">
                <p14:modId xmlns:p14="http://schemas.microsoft.com/office/powerpoint/2010/main" val="4091594996"/>
              </p:ext>
            </p:extLst>
          </p:nvPr>
        </p:nvGraphicFramePr>
        <p:xfrm>
          <a:off x="957129" y="3429000"/>
          <a:ext cx="10612019" cy="1633928"/>
        </p:xfrm>
        <a:graphic>
          <a:graphicData uri="http://schemas.openxmlformats.org/drawingml/2006/table">
            <a:tbl>
              <a:tblPr firstRow="1"/>
              <a:tblGrid>
                <a:gridCol w="4711335">
                  <a:extLst>
                    <a:ext uri="{9D8B030D-6E8A-4147-A177-3AD203B41FA5}">
                      <a16:colId xmlns:a16="http://schemas.microsoft.com/office/drawing/2014/main" val="2554107618"/>
                    </a:ext>
                  </a:extLst>
                </a:gridCol>
                <a:gridCol w="1262423">
                  <a:extLst>
                    <a:ext uri="{9D8B030D-6E8A-4147-A177-3AD203B41FA5}">
                      <a16:colId xmlns:a16="http://schemas.microsoft.com/office/drawing/2014/main" val="2985255875"/>
                    </a:ext>
                  </a:extLst>
                </a:gridCol>
                <a:gridCol w="1391478">
                  <a:extLst>
                    <a:ext uri="{9D8B030D-6E8A-4147-A177-3AD203B41FA5}">
                      <a16:colId xmlns:a16="http://schemas.microsoft.com/office/drawing/2014/main" val="1841768910"/>
                    </a:ext>
                  </a:extLst>
                </a:gridCol>
                <a:gridCol w="1537252">
                  <a:extLst>
                    <a:ext uri="{9D8B030D-6E8A-4147-A177-3AD203B41FA5}">
                      <a16:colId xmlns:a16="http://schemas.microsoft.com/office/drawing/2014/main" val="2986586575"/>
                    </a:ext>
                  </a:extLst>
                </a:gridCol>
                <a:gridCol w="1709531">
                  <a:extLst>
                    <a:ext uri="{9D8B030D-6E8A-4147-A177-3AD203B41FA5}">
                      <a16:colId xmlns:a16="http://schemas.microsoft.com/office/drawing/2014/main" val="1575226694"/>
                    </a:ext>
                  </a:extLst>
                </a:gridCol>
              </a:tblGrid>
              <a:tr h="541262">
                <a:tc>
                  <a:txBody>
                    <a:bodyPr/>
                    <a:lstStyle/>
                    <a:p>
                      <a:pPr algn="l" rtl="0" fontAlgn="t">
                        <a:spcBef>
                          <a:spcPts val="0"/>
                        </a:spcBef>
                        <a:spcAft>
                          <a:spcPts val="0"/>
                        </a:spcAft>
                      </a:pPr>
                      <a:endParaRPr lang="en-US" sz="2400" b="0" i="0" u="none" strike="noStrike" dirty="0">
                        <a:effectLst/>
                        <a:highlight>
                          <a:srgbClr val="7DD7EA"/>
                        </a:highlight>
                        <a:latin typeface="+mn-lt"/>
                      </a:endParaRPr>
                    </a:p>
                  </a:txBody>
                  <a:tcPr marL="25972" marR="25972" marT="2597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2400" b="1" i="0" u="none" strike="noStrike" kern="1200" dirty="0">
                          <a:solidFill>
                            <a:srgbClr val="000000"/>
                          </a:solidFill>
                          <a:effectLst/>
                          <a:highlight>
                            <a:srgbClr val="7DD7EA"/>
                          </a:highlight>
                          <a:latin typeface="+mn-lt"/>
                          <a:ea typeface="+mn-ea"/>
                          <a:cs typeface="+mn-cs"/>
                        </a:rPr>
                        <a:t>11-25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2400" b="1" i="0" u="none" strike="noStrike" kern="1200" dirty="0">
                          <a:solidFill>
                            <a:srgbClr val="000000"/>
                          </a:solidFill>
                          <a:effectLst/>
                          <a:highlight>
                            <a:srgbClr val="7DD7EA"/>
                          </a:highlight>
                          <a:latin typeface="+mn-lt"/>
                          <a:ea typeface="+mn-ea"/>
                          <a:cs typeface="+mn-cs"/>
                        </a:rPr>
                        <a:t>10-25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buNone/>
                      </a:pPr>
                      <a:r>
                        <a:rPr lang="en-US" sz="2400" b="1" i="0" u="none" strike="noStrike" kern="1200" dirty="0">
                          <a:solidFill>
                            <a:srgbClr val="000000"/>
                          </a:solidFill>
                          <a:effectLst/>
                          <a:highlight>
                            <a:srgbClr val="7DD7EA"/>
                          </a:highlight>
                          <a:latin typeface="+mn-lt"/>
                          <a:ea typeface="+mn-ea"/>
                          <a:cs typeface="+mn-cs"/>
                        </a:rPr>
                        <a:t>9-25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2400" b="1" i="0" u="none" strike="noStrike" dirty="0">
                          <a:solidFill>
                            <a:srgbClr val="000000"/>
                          </a:solidFill>
                          <a:effectLst/>
                          <a:highlight>
                            <a:srgbClr val="7DD7EA"/>
                          </a:highlight>
                          <a:latin typeface="+mn-lt"/>
                        </a:rPr>
                        <a:t>8-25</a:t>
                      </a:r>
                      <a:endParaRPr lang="en-US" sz="2400" b="0" i="0" u="none" strike="noStrike" dirty="0">
                        <a:effectLst/>
                        <a:highlight>
                          <a:srgbClr val="7DD7EA"/>
                        </a:highlight>
                        <a:latin typeface="+mn-lt"/>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extLst>
                  <a:ext uri="{0D108BD9-81ED-4DB2-BD59-A6C34878D82A}">
                    <a16:rowId xmlns:a16="http://schemas.microsoft.com/office/drawing/2014/main" val="3279149698"/>
                  </a:ext>
                </a:extLst>
              </a:tr>
              <a:tr h="551404">
                <a:tc>
                  <a:txBody>
                    <a:bodyPr/>
                    <a:lstStyle/>
                    <a:p>
                      <a:pPr algn="l" rtl="0" fontAlgn="t">
                        <a:spcBef>
                          <a:spcPts val="0"/>
                        </a:spcBef>
                        <a:spcAft>
                          <a:spcPts val="0"/>
                        </a:spcAft>
                      </a:pPr>
                      <a:r>
                        <a:rPr lang="en-US" sz="2400" b="1" i="0" u="none" strike="noStrike" dirty="0">
                          <a:solidFill>
                            <a:srgbClr val="000000"/>
                          </a:solidFill>
                          <a:effectLst/>
                          <a:latin typeface="+mn-lt"/>
                        </a:rPr>
                        <a:t>Diagnosis Code Required 1013</a:t>
                      </a:r>
                      <a:endParaRPr lang="en-US" sz="2400" b="1" i="0" u="none" strike="noStrike" dirty="0">
                        <a:effectLst/>
                        <a:latin typeface="+mn-lt"/>
                      </a:endParaRPr>
                    </a:p>
                  </a:txBody>
                  <a:tcPr marL="25972" marR="25972" marT="2597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2400" b="0" i="0" u="none" strike="noStrike" kern="1200" dirty="0">
                          <a:solidFill>
                            <a:srgbClr val="000000"/>
                          </a:solidFill>
                          <a:effectLst/>
                          <a:latin typeface="+mn-lt"/>
                          <a:ea typeface="+mn-ea"/>
                          <a:cs typeface="+mn-cs"/>
                        </a:rPr>
                        <a:t>24,715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2400" b="0" i="0" u="none" strike="noStrike" kern="1200" dirty="0">
                          <a:solidFill>
                            <a:srgbClr val="000000"/>
                          </a:solidFill>
                          <a:effectLst/>
                          <a:latin typeface="+mn-lt"/>
                          <a:ea typeface="+mn-ea"/>
                          <a:cs typeface="+mn-cs"/>
                        </a:rPr>
                        <a:t>29,331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2400" b="0" i="0" u="none" strike="noStrike" kern="1200" dirty="0">
                          <a:solidFill>
                            <a:srgbClr val="000000"/>
                          </a:solidFill>
                          <a:effectLst/>
                          <a:latin typeface="+mn-lt"/>
                          <a:ea typeface="+mn-ea"/>
                          <a:cs typeface="+mn-cs"/>
                        </a:rPr>
                        <a:t>27,579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2400" b="0" i="0" u="none" strike="noStrike" kern="1200" dirty="0">
                          <a:solidFill>
                            <a:srgbClr val="000000"/>
                          </a:solidFill>
                          <a:effectLst/>
                          <a:latin typeface="+mn-lt"/>
                          <a:ea typeface="+mn-ea"/>
                          <a:cs typeface="+mn-cs"/>
                        </a:rPr>
                        <a:t>25,503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699252575"/>
                  </a:ext>
                </a:extLst>
              </a:tr>
              <a:tr h="541262">
                <a:tc>
                  <a:txBody>
                    <a:bodyPr/>
                    <a:lstStyle/>
                    <a:p>
                      <a:pPr algn="l" rtl="0" fontAlgn="t">
                        <a:spcBef>
                          <a:spcPts val="0"/>
                        </a:spcBef>
                        <a:spcAft>
                          <a:spcPts val="0"/>
                        </a:spcAft>
                      </a:pPr>
                      <a:r>
                        <a:rPr lang="en-US" sz="2400" b="1" i="0" u="none" strike="noStrike" dirty="0">
                          <a:solidFill>
                            <a:srgbClr val="000000"/>
                          </a:solidFill>
                          <a:effectLst/>
                          <a:latin typeface="+mn-lt"/>
                        </a:rPr>
                        <a:t>% POS Denials</a:t>
                      </a:r>
                      <a:endParaRPr lang="en-US" sz="2400" b="1" i="0" u="none" strike="noStrike" dirty="0">
                        <a:effectLst/>
                        <a:latin typeface="+mn-lt"/>
                      </a:endParaRPr>
                    </a:p>
                  </a:txBody>
                  <a:tcPr marL="25972" marR="25972" marT="2597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2400" b="0" i="0" u="none" strike="noStrike" kern="1200" dirty="0">
                          <a:solidFill>
                            <a:srgbClr val="000000"/>
                          </a:solidFill>
                          <a:effectLst/>
                          <a:latin typeface="+mn-lt"/>
                          <a:ea typeface="+mn-ea"/>
                          <a:cs typeface="+mn-cs"/>
                        </a:rPr>
                        <a:t>8.65%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2400" b="0" i="0" u="none" strike="noStrike" kern="1200" dirty="0">
                          <a:solidFill>
                            <a:srgbClr val="000000"/>
                          </a:solidFill>
                          <a:effectLst/>
                          <a:latin typeface="+mn-lt"/>
                          <a:ea typeface="+mn-ea"/>
                          <a:cs typeface="+mn-cs"/>
                        </a:rPr>
                        <a:t>9.05%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2400" b="0" i="0" u="none" strike="noStrike" kern="1200" dirty="0">
                          <a:solidFill>
                            <a:srgbClr val="000000"/>
                          </a:solidFill>
                          <a:effectLst/>
                          <a:latin typeface="+mn-lt"/>
                          <a:ea typeface="+mn-ea"/>
                          <a:cs typeface="+mn-cs"/>
                        </a:rPr>
                        <a:t>8.88%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400" b="0" i="0" u="none" strike="noStrike" kern="1200" dirty="0">
                          <a:solidFill>
                            <a:srgbClr val="000000"/>
                          </a:solidFill>
                          <a:effectLst/>
                          <a:latin typeface="+mn-lt"/>
                          <a:ea typeface="+mn-ea"/>
                          <a:cs typeface="+mn-cs"/>
                        </a:rPr>
                        <a:t>8.20%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7507705"/>
                  </a:ext>
                </a:extLst>
              </a:tr>
            </a:tbl>
          </a:graphicData>
        </a:graphic>
      </p:graphicFrame>
      <p:pic>
        <p:nvPicPr>
          <p:cNvPr id="3" name="Picture 2" descr="Conduent, Inc.">
            <a:extLst>
              <a:ext uri="{FF2B5EF4-FFF2-40B4-BE49-F238E27FC236}">
                <a16:creationId xmlns:a16="http://schemas.microsoft.com/office/drawing/2014/main" id="{02244C38-9AC2-75A4-A29B-1F9087DB448B}"/>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3675" y="0"/>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189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Slide Background">
            <a:extLst>
              <a:ext uri="{FF2B5EF4-FFF2-40B4-BE49-F238E27FC236}">
                <a16:creationId xmlns:a16="http://schemas.microsoft.com/office/drawing/2014/main" id="{5105D448-4A6C-48A3-8C3C-71AF58F3E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8" name="Rectangle 17">
            <a:extLst>
              <a:ext uri="{FF2B5EF4-FFF2-40B4-BE49-F238E27FC236}">
                <a16:creationId xmlns:a16="http://schemas.microsoft.com/office/drawing/2014/main" id="{4025579F-C5D8-43BE-AF84-3E66A482C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2544415"/>
          </a:xfrm>
          <a:prstGeom prst="rect">
            <a:avLst/>
          </a:prstGeom>
          <a:ln>
            <a:noFill/>
          </a:ln>
          <a:effectLst>
            <a:outerShdw blurRad="203200" dist="88900" dir="5460000" sx="95000" sy="95000" algn="t" rotWithShape="0">
              <a:srgbClr val="000000">
                <a:alpha val="2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DE084F-1B47-EB05-DA60-D711650F44AC}"/>
              </a:ext>
            </a:extLst>
          </p:cNvPr>
          <p:cNvSpPr>
            <a:spLocks noGrp="1"/>
          </p:cNvSpPr>
          <p:nvPr>
            <p:ph type="title"/>
          </p:nvPr>
        </p:nvSpPr>
        <p:spPr>
          <a:xfrm>
            <a:off x="761999" y="463941"/>
            <a:ext cx="9963509" cy="1616529"/>
          </a:xfrm>
        </p:spPr>
        <p:txBody>
          <a:bodyPr>
            <a:normAutofit/>
          </a:bodyPr>
          <a:lstStyle/>
          <a:p>
            <a:r>
              <a:rPr lang="en-US" sz="4000" dirty="0"/>
              <a:t>Clinical Denials at POS</a:t>
            </a:r>
          </a:p>
        </p:txBody>
      </p:sp>
      <p:graphicFrame>
        <p:nvGraphicFramePr>
          <p:cNvPr id="8" name="Content Placeholder 7">
            <a:extLst>
              <a:ext uri="{FF2B5EF4-FFF2-40B4-BE49-F238E27FC236}">
                <a16:creationId xmlns:a16="http://schemas.microsoft.com/office/drawing/2014/main" id="{A59F759E-05FA-B82A-CD05-682432F41BF9}"/>
              </a:ext>
            </a:extLst>
          </p:cNvPr>
          <p:cNvGraphicFramePr>
            <a:graphicFrameLocks noGrp="1"/>
          </p:cNvGraphicFramePr>
          <p:nvPr>
            <p:ph idx="1"/>
            <p:extLst>
              <p:ext uri="{D42A27DB-BD31-4B8C-83A1-F6EECF244321}">
                <p14:modId xmlns:p14="http://schemas.microsoft.com/office/powerpoint/2010/main" val="3514948947"/>
              </p:ext>
            </p:extLst>
          </p:nvPr>
        </p:nvGraphicFramePr>
        <p:xfrm>
          <a:off x="360218" y="1941162"/>
          <a:ext cx="11425381" cy="4451779"/>
        </p:xfrm>
        <a:graphic>
          <a:graphicData uri="http://schemas.openxmlformats.org/drawingml/2006/table">
            <a:tbl>
              <a:tblPr firstRow="1"/>
              <a:tblGrid>
                <a:gridCol w="5073440">
                  <a:extLst>
                    <a:ext uri="{9D8B030D-6E8A-4147-A177-3AD203B41FA5}">
                      <a16:colId xmlns:a16="http://schemas.microsoft.com/office/drawing/2014/main" val="230266771"/>
                    </a:ext>
                  </a:extLst>
                </a:gridCol>
                <a:gridCol w="1587986">
                  <a:extLst>
                    <a:ext uri="{9D8B030D-6E8A-4147-A177-3AD203B41FA5}">
                      <a16:colId xmlns:a16="http://schemas.microsoft.com/office/drawing/2014/main" val="3519500080"/>
                    </a:ext>
                  </a:extLst>
                </a:gridCol>
                <a:gridCol w="1587983">
                  <a:extLst>
                    <a:ext uri="{9D8B030D-6E8A-4147-A177-3AD203B41FA5}">
                      <a16:colId xmlns:a16="http://schemas.microsoft.com/office/drawing/2014/main" val="3666824726"/>
                    </a:ext>
                  </a:extLst>
                </a:gridCol>
                <a:gridCol w="1587986">
                  <a:extLst>
                    <a:ext uri="{9D8B030D-6E8A-4147-A177-3AD203B41FA5}">
                      <a16:colId xmlns:a16="http://schemas.microsoft.com/office/drawing/2014/main" val="544407729"/>
                    </a:ext>
                  </a:extLst>
                </a:gridCol>
                <a:gridCol w="1587986">
                  <a:extLst>
                    <a:ext uri="{9D8B030D-6E8A-4147-A177-3AD203B41FA5}">
                      <a16:colId xmlns:a16="http://schemas.microsoft.com/office/drawing/2014/main" val="808970424"/>
                    </a:ext>
                  </a:extLst>
                </a:gridCol>
              </a:tblGrid>
              <a:tr h="413096">
                <a:tc>
                  <a:txBody>
                    <a:bodyPr/>
                    <a:lstStyle/>
                    <a:p>
                      <a:pPr algn="l" rtl="0" fontAlgn="t">
                        <a:spcBef>
                          <a:spcPts val="0"/>
                        </a:spcBef>
                        <a:spcAft>
                          <a:spcPts val="0"/>
                        </a:spcAft>
                      </a:pPr>
                      <a:endParaRPr lang="en-US" sz="1800" b="0" i="0" u="none" strike="noStrike" dirty="0">
                        <a:effectLst/>
                        <a:highlight>
                          <a:srgbClr val="7DD7EA"/>
                        </a:highligh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1800" b="1" i="0" u="none" strike="noStrike" kern="1200" dirty="0">
                          <a:solidFill>
                            <a:srgbClr val="000000"/>
                          </a:solidFill>
                          <a:effectLst/>
                          <a:highlight>
                            <a:srgbClr val="7DD7EA"/>
                          </a:highlight>
                          <a:latin typeface="Aptos" panose="020B0004020202020204" pitchFamily="34" charset="0"/>
                          <a:ea typeface="+mn-ea"/>
                          <a:cs typeface="+mn-cs"/>
                        </a:rPr>
                        <a:t>11-25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1800" b="1" i="0" u="none" strike="noStrike" kern="1200" dirty="0">
                          <a:solidFill>
                            <a:srgbClr val="000000"/>
                          </a:solidFill>
                          <a:effectLst/>
                          <a:highlight>
                            <a:srgbClr val="7DD7EA"/>
                          </a:highlight>
                          <a:latin typeface="Aptos" panose="020B0004020202020204" pitchFamily="34" charset="0"/>
                          <a:ea typeface="+mn-ea"/>
                          <a:cs typeface="+mn-cs"/>
                        </a:rPr>
                        <a:t>10-25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buNone/>
                      </a:pPr>
                      <a:r>
                        <a:rPr lang="en-US" sz="1800" b="1" i="0" u="none" strike="noStrike" kern="1200" dirty="0">
                          <a:solidFill>
                            <a:srgbClr val="000000"/>
                          </a:solidFill>
                          <a:effectLst/>
                          <a:highlight>
                            <a:srgbClr val="7DD7EA"/>
                          </a:highlight>
                          <a:latin typeface="Aptos" panose="020B0004020202020204" pitchFamily="34" charset="0"/>
                          <a:ea typeface="+mn-ea"/>
                          <a:cs typeface="+mn-cs"/>
                        </a:rPr>
                        <a:t>9-25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1800" b="1" i="0" u="none" strike="noStrike" dirty="0">
                          <a:solidFill>
                            <a:srgbClr val="000000"/>
                          </a:solidFill>
                          <a:effectLst/>
                          <a:highlight>
                            <a:srgbClr val="7DD7EA"/>
                          </a:highlight>
                          <a:latin typeface="Aptos" panose="020B0004020202020204" pitchFamily="34" charset="0"/>
                        </a:rPr>
                        <a:t>8-25</a:t>
                      </a:r>
                      <a:endParaRPr lang="en-US" sz="1800" b="0" i="0" u="none" strike="noStrike" dirty="0">
                        <a:effectLst/>
                        <a:highlight>
                          <a:srgbClr val="7DD7EA"/>
                        </a:highlight>
                        <a:latin typeface="Aptos" panose="020B0004020202020204" pitchFamily="34" charset="0"/>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extLst>
                  <a:ext uri="{0D108BD9-81ED-4DB2-BD59-A6C34878D82A}">
                    <a16:rowId xmlns:a16="http://schemas.microsoft.com/office/drawing/2014/main" val="277569193"/>
                  </a:ext>
                </a:extLst>
              </a:tr>
              <a:tr h="341639">
                <a:tc>
                  <a:txBody>
                    <a:bodyPr/>
                    <a:lstStyle/>
                    <a:p>
                      <a:pPr algn="l" rtl="0" fontAlgn="t">
                        <a:spcBef>
                          <a:spcPts val="0"/>
                        </a:spcBef>
                        <a:spcAft>
                          <a:spcPts val="0"/>
                        </a:spcAft>
                      </a:pPr>
                      <a:r>
                        <a:rPr lang="en-US" sz="1800" b="1" i="0" u="none" strike="noStrike" dirty="0">
                          <a:solidFill>
                            <a:srgbClr val="000000"/>
                          </a:solidFill>
                          <a:effectLst/>
                          <a:latin typeface="+mn-lt"/>
                        </a:rPr>
                        <a:t>Clinical Edit 0682</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22,915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25,598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24,862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24,385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2912105736"/>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8.02%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8.01%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7.84%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01704435"/>
                  </a:ext>
                </a:extLst>
              </a:tr>
              <a:tr h="278028">
                <a:tc>
                  <a:txBody>
                    <a:bodyPr/>
                    <a:lstStyle/>
                    <a:p>
                      <a:pPr algn="l" rtl="0" fontAlgn="t">
                        <a:spcBef>
                          <a:spcPts val="0"/>
                        </a:spcBef>
                        <a:spcAft>
                          <a:spcPts val="0"/>
                        </a:spcAft>
                      </a:pPr>
                      <a:r>
                        <a:rPr lang="en-US" sz="1800" b="1" i="0" u="none" strike="noStrike" dirty="0">
                          <a:solidFill>
                            <a:srgbClr val="000000"/>
                          </a:solidFill>
                          <a:effectLst/>
                          <a:latin typeface="+mn-lt"/>
                        </a:rPr>
                        <a:t>High Risk Combination Edit 1014</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2,656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3,065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2,870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2,876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2943826482"/>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0.95%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0.92%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9132232"/>
                  </a:ext>
                </a:extLst>
              </a:tr>
              <a:tr h="278028">
                <a:tc>
                  <a:txBody>
                    <a:bodyPr/>
                    <a:lstStyle/>
                    <a:p>
                      <a:pPr algn="l" rtl="0" fontAlgn="t">
                        <a:spcBef>
                          <a:spcPts val="0"/>
                        </a:spcBef>
                        <a:spcAft>
                          <a:spcPts val="0"/>
                        </a:spcAft>
                      </a:pPr>
                      <a:r>
                        <a:rPr lang="en-US" sz="1800" b="1" i="0" u="none" strike="noStrike" dirty="0">
                          <a:solidFill>
                            <a:srgbClr val="000000"/>
                          </a:solidFill>
                          <a:effectLst/>
                          <a:latin typeface="+mn-lt"/>
                        </a:rPr>
                        <a:t>Opioid Limits Exceeded 0097</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6,387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7,136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6,836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6,467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459433128"/>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2.08%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82852389"/>
                  </a:ext>
                </a:extLst>
              </a:tr>
              <a:tr h="278028">
                <a:tc>
                  <a:txBody>
                    <a:bodyPr/>
                    <a:lstStyle/>
                    <a:p>
                      <a:pPr algn="l" rtl="0" fontAlgn="t">
                        <a:spcBef>
                          <a:spcPts val="0"/>
                        </a:spcBef>
                        <a:spcAft>
                          <a:spcPts val="0"/>
                        </a:spcAft>
                      </a:pPr>
                      <a:r>
                        <a:rPr lang="en-US" sz="1800" b="1" i="0" u="none" strike="noStrike" dirty="0">
                          <a:solidFill>
                            <a:srgbClr val="000000"/>
                          </a:solidFill>
                          <a:effectLst/>
                          <a:latin typeface="+mn-lt"/>
                        </a:rPr>
                        <a:t>Preferred Drug List Edit 0160</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65,087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75,515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76,062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74,534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2254377476"/>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22.77%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23.30%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24.50%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23.96%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9669622"/>
                  </a:ext>
                </a:extLst>
              </a:tr>
              <a:tr h="278028">
                <a:tc>
                  <a:txBody>
                    <a:bodyPr/>
                    <a:lstStyle/>
                    <a:p>
                      <a:pPr algn="l" rtl="0" fontAlgn="t">
                        <a:spcBef>
                          <a:spcPts val="0"/>
                        </a:spcBef>
                        <a:spcAft>
                          <a:spcPts val="0"/>
                        </a:spcAft>
                      </a:pPr>
                      <a:r>
                        <a:rPr lang="en-US" sz="1800" b="1" i="0" u="none" strike="noStrike" dirty="0">
                          <a:solidFill>
                            <a:srgbClr val="000000"/>
                          </a:solidFill>
                          <a:effectLst/>
                          <a:latin typeface="+mn-lt"/>
                        </a:rPr>
                        <a:t>Prior Authorization Required But Not Found 0213</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7,027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7,923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8,592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12,865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1827461318"/>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2.46%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2.77%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4.14%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651034"/>
                  </a:ext>
                </a:extLst>
              </a:tr>
              <a:tr h="278028">
                <a:tc>
                  <a:txBody>
                    <a:bodyPr/>
                    <a:lstStyle/>
                    <a:p>
                      <a:pPr algn="l" rtl="0" fontAlgn="t">
                        <a:spcBef>
                          <a:spcPts val="0"/>
                        </a:spcBef>
                        <a:spcAft>
                          <a:spcPts val="0"/>
                        </a:spcAft>
                      </a:pPr>
                      <a:r>
                        <a:rPr lang="en-US" sz="1800" b="1" i="0" u="none" strike="noStrike" dirty="0">
                          <a:solidFill>
                            <a:srgbClr val="000000"/>
                          </a:solidFill>
                          <a:effectLst/>
                          <a:latin typeface="+mn-lt"/>
                        </a:rPr>
                        <a:t>Step Therapy Edit 0681</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1,484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1,651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1,633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1,541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147762982"/>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0.52%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0.51%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0.53%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0.50%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3196801"/>
                  </a:ext>
                </a:extLst>
              </a:tr>
              <a:tr h="0">
                <a:tc>
                  <a:txBody>
                    <a:bodyPr/>
                    <a:lstStyle/>
                    <a:p>
                      <a:pPr algn="l" rtl="0" fontAlgn="t">
                        <a:spcBef>
                          <a:spcPts val="0"/>
                        </a:spcBef>
                        <a:spcAft>
                          <a:spcPts val="0"/>
                        </a:spcAft>
                      </a:pPr>
                      <a:r>
                        <a:rPr lang="en-US" sz="1800" b="1" i="0" u="none" strike="noStrike" dirty="0">
                          <a:solidFill>
                            <a:srgbClr val="000000"/>
                          </a:solidFill>
                          <a:effectLst/>
                          <a:latin typeface="+mn-lt"/>
                        </a:rPr>
                        <a:t>Therapeutic Duplication 1010</a:t>
                      </a:r>
                      <a:endParaRPr lang="en-US" sz="1800" b="1"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17,684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20,143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19,082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18,839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484147565"/>
                  </a:ext>
                </a:extLst>
              </a:tr>
              <a:tr h="278028">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0068" marR="10068" marT="100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6.06%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6603040"/>
                  </a:ext>
                </a:extLst>
              </a:tr>
            </a:tbl>
          </a:graphicData>
        </a:graphic>
      </p:graphicFrame>
      <p:pic>
        <p:nvPicPr>
          <p:cNvPr id="10" name="Picture 9" descr="Conduent, Inc.">
            <a:extLst>
              <a:ext uri="{FF2B5EF4-FFF2-40B4-BE49-F238E27FC236}">
                <a16:creationId xmlns:a16="http://schemas.microsoft.com/office/drawing/2014/main" id="{AA45D1BE-33C7-0E8D-7432-AC7D174C3FCD}"/>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4546" y="0"/>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205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FC80E-8226-6055-DE7F-85930EAC3CB7}"/>
              </a:ext>
            </a:extLst>
          </p:cNvPr>
          <p:cNvSpPr>
            <a:spLocks noGrp="1"/>
          </p:cNvSpPr>
          <p:nvPr>
            <p:ph type="title"/>
          </p:nvPr>
        </p:nvSpPr>
        <p:spPr>
          <a:xfrm>
            <a:off x="841248" y="256032"/>
            <a:ext cx="10506456" cy="1014984"/>
          </a:xfrm>
        </p:spPr>
        <p:txBody>
          <a:bodyPr anchor="b">
            <a:normAutofit/>
          </a:bodyPr>
          <a:lstStyle/>
          <a:p>
            <a:r>
              <a:rPr lang="en-US" dirty="0"/>
              <a:t>Fiscal Denials at POS</a:t>
            </a:r>
          </a:p>
        </p:txBody>
      </p:sp>
      <p:graphicFrame>
        <p:nvGraphicFramePr>
          <p:cNvPr id="4" name="Content Placeholder 3">
            <a:extLst>
              <a:ext uri="{FF2B5EF4-FFF2-40B4-BE49-F238E27FC236}">
                <a16:creationId xmlns:a16="http://schemas.microsoft.com/office/drawing/2014/main" id="{BC134E2D-71B3-E4EB-BCD7-85459DBA6931}"/>
              </a:ext>
            </a:extLst>
          </p:cNvPr>
          <p:cNvGraphicFramePr>
            <a:graphicFrameLocks noGrp="1"/>
          </p:cNvGraphicFramePr>
          <p:nvPr>
            <p:ph idx="1"/>
            <p:extLst>
              <p:ext uri="{D42A27DB-BD31-4B8C-83A1-F6EECF244321}">
                <p14:modId xmlns:p14="http://schemas.microsoft.com/office/powerpoint/2010/main" val="1166574462"/>
              </p:ext>
            </p:extLst>
          </p:nvPr>
        </p:nvGraphicFramePr>
        <p:xfrm>
          <a:off x="841247" y="1560246"/>
          <a:ext cx="10853004" cy="4983554"/>
        </p:xfrm>
        <a:graphic>
          <a:graphicData uri="http://schemas.openxmlformats.org/drawingml/2006/table">
            <a:tbl>
              <a:tblPr firstRow="1"/>
              <a:tblGrid>
                <a:gridCol w="4779030">
                  <a:extLst>
                    <a:ext uri="{9D8B030D-6E8A-4147-A177-3AD203B41FA5}">
                      <a16:colId xmlns:a16="http://schemas.microsoft.com/office/drawing/2014/main" val="3730584946"/>
                    </a:ext>
                  </a:extLst>
                </a:gridCol>
                <a:gridCol w="1518494">
                  <a:extLst>
                    <a:ext uri="{9D8B030D-6E8A-4147-A177-3AD203B41FA5}">
                      <a16:colId xmlns:a16="http://schemas.microsoft.com/office/drawing/2014/main" val="1290426984"/>
                    </a:ext>
                  </a:extLst>
                </a:gridCol>
                <a:gridCol w="1518492">
                  <a:extLst>
                    <a:ext uri="{9D8B030D-6E8A-4147-A177-3AD203B41FA5}">
                      <a16:colId xmlns:a16="http://schemas.microsoft.com/office/drawing/2014/main" val="863085033"/>
                    </a:ext>
                  </a:extLst>
                </a:gridCol>
                <a:gridCol w="1518494">
                  <a:extLst>
                    <a:ext uri="{9D8B030D-6E8A-4147-A177-3AD203B41FA5}">
                      <a16:colId xmlns:a16="http://schemas.microsoft.com/office/drawing/2014/main" val="4165989240"/>
                    </a:ext>
                  </a:extLst>
                </a:gridCol>
                <a:gridCol w="1518494">
                  <a:extLst>
                    <a:ext uri="{9D8B030D-6E8A-4147-A177-3AD203B41FA5}">
                      <a16:colId xmlns:a16="http://schemas.microsoft.com/office/drawing/2014/main" val="3763393330"/>
                    </a:ext>
                  </a:extLst>
                </a:gridCol>
              </a:tblGrid>
              <a:tr h="397634">
                <a:tc>
                  <a:txBody>
                    <a:bodyPr/>
                    <a:lstStyle/>
                    <a:p>
                      <a:pPr algn="l" rtl="0" fontAlgn="t">
                        <a:spcBef>
                          <a:spcPts val="0"/>
                        </a:spcBef>
                        <a:spcAft>
                          <a:spcPts val="0"/>
                        </a:spcAft>
                      </a:pPr>
                      <a:endParaRPr lang="en-US" sz="1800" b="0" i="0" u="none" strike="noStrike" dirty="0">
                        <a:effectLst/>
                        <a:highlight>
                          <a:srgbClr val="7DD7EA"/>
                        </a:highligh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1800" b="1" i="0" u="none" strike="noStrike" kern="1200" dirty="0">
                          <a:solidFill>
                            <a:srgbClr val="000000"/>
                          </a:solidFill>
                          <a:effectLst/>
                          <a:highlight>
                            <a:srgbClr val="7DD7EA"/>
                          </a:highlight>
                          <a:latin typeface="Aptos" panose="020B0004020202020204" pitchFamily="34" charset="0"/>
                          <a:ea typeface="+mn-ea"/>
                          <a:cs typeface="+mn-cs"/>
                        </a:rPr>
                        <a:t>11-25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1800" b="1" i="0" u="none" strike="noStrike" kern="1200" dirty="0">
                          <a:solidFill>
                            <a:srgbClr val="000000"/>
                          </a:solidFill>
                          <a:effectLst/>
                          <a:highlight>
                            <a:srgbClr val="7DD7EA"/>
                          </a:highlight>
                          <a:latin typeface="Aptos" panose="020B0004020202020204" pitchFamily="34" charset="0"/>
                          <a:ea typeface="+mn-ea"/>
                          <a:cs typeface="+mn-cs"/>
                        </a:rPr>
                        <a:t>10-25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buNone/>
                      </a:pPr>
                      <a:r>
                        <a:rPr lang="en-US" sz="1800" b="1" i="0" u="none" strike="noStrike" kern="1200" dirty="0">
                          <a:solidFill>
                            <a:srgbClr val="000000"/>
                          </a:solidFill>
                          <a:effectLst/>
                          <a:highlight>
                            <a:srgbClr val="7DD7EA"/>
                          </a:highlight>
                          <a:latin typeface="Aptos" panose="020B0004020202020204" pitchFamily="34" charset="0"/>
                          <a:ea typeface="+mn-ea"/>
                          <a:cs typeface="+mn-cs"/>
                        </a:rPr>
                        <a:t>9-25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1800" b="1" i="0" u="none" strike="noStrike" dirty="0">
                          <a:solidFill>
                            <a:srgbClr val="000000"/>
                          </a:solidFill>
                          <a:effectLst/>
                          <a:highlight>
                            <a:srgbClr val="7DD7EA"/>
                          </a:highlight>
                          <a:latin typeface="Aptos" panose="020B0004020202020204" pitchFamily="34" charset="0"/>
                        </a:rPr>
                        <a:t>8-25</a:t>
                      </a:r>
                      <a:endParaRPr lang="en-US" sz="1800" b="0" i="0" u="none" strike="noStrike" dirty="0">
                        <a:effectLst/>
                        <a:highlight>
                          <a:srgbClr val="7DD7EA"/>
                        </a:highlight>
                        <a:latin typeface="Aptos" panose="020B0004020202020204" pitchFamily="34" charset="0"/>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extLst>
                  <a:ext uri="{0D108BD9-81ED-4DB2-BD59-A6C34878D82A}">
                    <a16:rowId xmlns:a16="http://schemas.microsoft.com/office/drawing/2014/main" val="2948408676"/>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90 Day Supply Required 1018</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7,883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9,517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9,380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9,417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25823610"/>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2.76%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3.02%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3.03%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9070891"/>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Brand over Generic 1015</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22,496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26,287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25,648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25,959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913935683"/>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7.87%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8.11%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8.26%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8.35%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6095767"/>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Dose Optimization 0234</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10,476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12,174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11,995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12,215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201962233"/>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3.76%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3.93%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6450659"/>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DUR Therapy Exceeded 0716</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18,185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20,307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18,559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18,094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796364172"/>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6.27%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5.98%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5.82%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34006681"/>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Exceed Initial Therapy Limitation 0712</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130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949781604"/>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0.04%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501950"/>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Fiscal Edit 0683</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583219595"/>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2597114"/>
                  </a:ext>
                </a:extLst>
              </a:tr>
              <a:tr h="274619">
                <a:tc>
                  <a:txBody>
                    <a:bodyPr/>
                    <a:lstStyle/>
                    <a:p>
                      <a:pPr algn="l" rtl="0" fontAlgn="t">
                        <a:spcBef>
                          <a:spcPts val="0"/>
                        </a:spcBef>
                        <a:spcAft>
                          <a:spcPts val="0"/>
                        </a:spcAft>
                      </a:pPr>
                      <a:r>
                        <a:rPr lang="en-US" sz="1800" b="1" i="0" u="none" strike="noStrike" dirty="0">
                          <a:solidFill>
                            <a:srgbClr val="000000"/>
                          </a:solidFill>
                          <a:effectLst/>
                          <a:latin typeface="+mn-lt"/>
                        </a:rPr>
                        <a:t>Hospice 0713</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307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342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336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865754641"/>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1627440"/>
                  </a:ext>
                </a:extLst>
              </a:tr>
              <a:tr h="0">
                <a:tc>
                  <a:txBody>
                    <a:bodyPr/>
                    <a:lstStyle/>
                    <a:p>
                      <a:pPr algn="l" rtl="0" fontAlgn="t">
                        <a:spcBef>
                          <a:spcPts val="0"/>
                        </a:spcBef>
                        <a:spcAft>
                          <a:spcPts val="0"/>
                        </a:spcAft>
                      </a:pPr>
                      <a:r>
                        <a:rPr lang="en-US" sz="1800" b="1" i="0" u="none" strike="noStrike" dirty="0">
                          <a:solidFill>
                            <a:srgbClr val="000000"/>
                          </a:solidFill>
                          <a:effectLst/>
                          <a:latin typeface="+mn-lt"/>
                        </a:rPr>
                        <a:t>Out-of-State Pharmacy Restriction 1016</a:t>
                      </a:r>
                      <a:endParaRPr lang="en-US" sz="1800" b="1"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145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98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150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rtl="0" fontAlgn="t">
                        <a:buNone/>
                      </a:pPr>
                      <a:r>
                        <a:rPr lang="en-US" sz="1800" b="0" i="0" u="none" strike="noStrike" kern="1200" dirty="0">
                          <a:solidFill>
                            <a:srgbClr val="000000"/>
                          </a:solidFill>
                          <a:effectLst/>
                          <a:latin typeface="+mn-lt"/>
                          <a:ea typeface="+mn-ea"/>
                          <a:cs typeface="+mn-cs"/>
                        </a:rPr>
                        <a:t>134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608085857"/>
                  </a:ext>
                </a:extLst>
              </a:tr>
              <a:tr h="274619">
                <a:tc>
                  <a:txBody>
                    <a:bodyPr/>
                    <a:lstStyle/>
                    <a:p>
                      <a:pPr algn="l" rtl="0" fontAlgn="t">
                        <a:spcBef>
                          <a:spcPts val="0"/>
                        </a:spcBef>
                        <a:spcAft>
                          <a:spcPts val="0"/>
                        </a:spcAft>
                      </a:pPr>
                      <a:r>
                        <a:rPr lang="en-US" sz="1800" b="0" i="0" u="none" strike="noStrike" dirty="0">
                          <a:solidFill>
                            <a:srgbClr val="000000"/>
                          </a:solidFill>
                          <a:effectLst/>
                          <a:latin typeface="+mn-lt"/>
                        </a:rPr>
                        <a:t>% POS Denials</a:t>
                      </a:r>
                      <a:endParaRPr lang="en-US" sz="1800" b="0" i="0" u="none" strike="noStrike" dirty="0">
                        <a:effectLst/>
                        <a:latin typeface="+mn-lt"/>
                      </a:endParaRPr>
                    </a:p>
                  </a:txBody>
                  <a:tcPr marL="12300" marR="12300" marT="123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buNone/>
                      </a:pPr>
                      <a:r>
                        <a:rPr lang="en-US" sz="1800" b="0" i="0" u="none" strike="noStrike" kern="1200" dirty="0">
                          <a:solidFill>
                            <a:srgbClr val="000000"/>
                          </a:solidFill>
                          <a:effectLst/>
                          <a:latin typeface="+mn-lt"/>
                          <a:ea typeface="+mn-ea"/>
                          <a:cs typeface="+mn-cs"/>
                        </a:rPr>
                        <a:t>0.05%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1800" b="0" i="0" u="none" strike="noStrike" kern="1200" dirty="0">
                          <a:solidFill>
                            <a:srgbClr val="000000"/>
                          </a:solidFill>
                          <a:effectLst/>
                          <a:latin typeface="+mn-lt"/>
                          <a:ea typeface="+mn-ea"/>
                          <a:cs typeface="+mn-cs"/>
                        </a:rPr>
                        <a:t>0.04%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7148085"/>
                  </a:ext>
                </a:extLst>
              </a:tr>
            </a:tbl>
          </a:graphicData>
        </a:graphic>
      </p:graphicFrame>
      <p:pic>
        <p:nvPicPr>
          <p:cNvPr id="3" name="Picture 2" descr="Conduent, Inc.">
            <a:extLst>
              <a:ext uri="{FF2B5EF4-FFF2-40B4-BE49-F238E27FC236}">
                <a16:creationId xmlns:a16="http://schemas.microsoft.com/office/drawing/2014/main" id="{3C7192C8-1A61-8E8D-19D1-7DB038809B41}"/>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84546" y="0"/>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145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A01CB06-A330-A33E-00FD-6BE463B3D936}"/>
              </a:ext>
            </a:extLst>
          </p:cNvPr>
          <p:cNvSpPr>
            <a:spLocks noGrp="1"/>
          </p:cNvSpPr>
          <p:nvPr>
            <p:ph type="ctrTitle"/>
          </p:nvPr>
        </p:nvSpPr>
        <p:spPr>
          <a:xfrm>
            <a:off x="1285241" y="1008993"/>
            <a:ext cx="9231410" cy="3542045"/>
          </a:xfrm>
        </p:spPr>
        <p:txBody>
          <a:bodyPr anchor="b">
            <a:normAutofit/>
          </a:bodyPr>
          <a:lstStyle/>
          <a:p>
            <a:pPr algn="l"/>
            <a:r>
              <a:rPr lang="en-US" sz="7200" dirty="0"/>
              <a:t>Top 25 Products Ranked By </a:t>
            </a:r>
            <a:r>
              <a:rPr lang="en-US" sz="7200" b="1" dirty="0"/>
              <a:t>Paid</a:t>
            </a:r>
            <a:r>
              <a:rPr lang="en-US" sz="7200" dirty="0"/>
              <a:t> Amount of FFS Claims</a:t>
            </a:r>
          </a:p>
        </p:txBody>
      </p:sp>
      <p:sp>
        <p:nvSpPr>
          <p:cNvPr id="3" name="Subtitle 2">
            <a:extLst>
              <a:ext uri="{FF2B5EF4-FFF2-40B4-BE49-F238E27FC236}">
                <a16:creationId xmlns:a16="http://schemas.microsoft.com/office/drawing/2014/main" id="{01DA7FE5-E51A-259B-E394-4395F5806E8E}"/>
              </a:ext>
            </a:extLst>
          </p:cNvPr>
          <p:cNvSpPr>
            <a:spLocks noGrp="1"/>
          </p:cNvSpPr>
          <p:nvPr>
            <p:ph type="subTitle" idx="1"/>
          </p:nvPr>
        </p:nvSpPr>
        <p:spPr>
          <a:xfrm>
            <a:off x="1285241" y="4582814"/>
            <a:ext cx="7132335" cy="1312657"/>
          </a:xfrm>
        </p:spPr>
        <p:txBody>
          <a:bodyPr anchor="t">
            <a:normAutofit/>
          </a:bodyPr>
          <a:lstStyle/>
          <a:p>
            <a:pPr algn="l"/>
            <a:r>
              <a:rPr lang="en-US" dirty="0"/>
              <a:t>Quarter 1 2026 (July, August, September)</a:t>
            </a:r>
          </a:p>
        </p:txBody>
      </p:sp>
      <p:pic>
        <p:nvPicPr>
          <p:cNvPr id="4" name="Picture 3" descr="Conduent, Inc.">
            <a:extLst>
              <a:ext uri="{FF2B5EF4-FFF2-40B4-BE49-F238E27FC236}">
                <a16:creationId xmlns:a16="http://schemas.microsoft.com/office/drawing/2014/main" id="{A9CEA1FC-A3EE-DD74-86A7-6782BF5ACA28}"/>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4464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979DEBFC-4462-BA16-58D4-832DBEA6101D}"/>
              </a:ext>
              <a:ext uri="{C183D7F6-B498-43B3-948B-1728B52AA6E4}">
                <adec:decorative xmlns:adec="http://schemas.microsoft.com/office/drawing/2017/decorative" val="1"/>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962" y="6280539"/>
            <a:ext cx="1995055" cy="54032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64B6E22D-E1B9-6C71-ACC8-B40AD3602326}"/>
              </a:ext>
              <a:ext uri="{C183D7F6-B498-43B3-948B-1728B52AA6E4}">
                <adec:decorative xmlns:adec="http://schemas.microsoft.com/office/drawing/2017/decorative" val="1"/>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17673"/>
            <a:ext cx="1995055" cy="540327"/>
          </a:xfrm>
          <a:prstGeom prst="rect">
            <a:avLst/>
          </a:prstGeom>
          <a:noFill/>
          <a:extLst>
            <a:ext uri="{909E8E84-426E-40DD-AFC4-6F175D3DCCD1}">
              <a14:hiddenFill xmlns:a14="http://schemas.microsoft.com/office/drawing/2010/main">
                <a:solidFill>
                  <a:srgbClr val="FFFFFF"/>
                </a:solidFill>
              </a14:hiddenFill>
            </a:ext>
          </a:extLst>
        </p:spPr>
      </p:pic>
      <p:sp>
        <p:nvSpPr>
          <p:cNvPr id="8" name="Title 7">
            <a:extLst>
              <a:ext uri="{FF2B5EF4-FFF2-40B4-BE49-F238E27FC236}">
                <a16:creationId xmlns:a16="http://schemas.microsoft.com/office/drawing/2014/main" id="{FD43C896-979C-C7E2-714B-FECD04996E69}"/>
              </a:ext>
              <a:ext uri="{C183D7F6-B498-43B3-948B-1728B52AA6E4}">
                <adec:decorative xmlns:adec="http://schemas.microsoft.com/office/drawing/2017/decorative" val="1"/>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Top 25 by Paid</a:t>
            </a:r>
          </a:p>
        </p:txBody>
      </p:sp>
      <p:graphicFrame>
        <p:nvGraphicFramePr>
          <p:cNvPr id="5" name="Object 4" descr="Top 25 Products Ranked by Paid Amount of FFS Claims for SFY 1Q 2026.">
            <a:extLst>
              <a:ext uri="{FF2B5EF4-FFF2-40B4-BE49-F238E27FC236}">
                <a16:creationId xmlns:a16="http://schemas.microsoft.com/office/drawing/2014/main" id="{5312274A-9ECB-D71A-A405-D41E04E89623}"/>
              </a:ext>
            </a:extLst>
          </p:cNvPr>
          <p:cNvGraphicFramePr>
            <a:graphicFrameLocks noChangeAspect="1"/>
          </p:cNvGraphicFramePr>
          <p:nvPr>
            <p:extLst>
              <p:ext uri="{D42A27DB-BD31-4B8C-83A1-F6EECF244321}">
                <p14:modId xmlns:p14="http://schemas.microsoft.com/office/powerpoint/2010/main" val="3064570769"/>
              </p:ext>
            </p:extLst>
          </p:nvPr>
        </p:nvGraphicFramePr>
        <p:xfrm>
          <a:off x="847725" y="376238"/>
          <a:ext cx="10496550" cy="6105525"/>
        </p:xfrm>
        <a:graphic>
          <a:graphicData uri="http://schemas.openxmlformats.org/presentationml/2006/ole">
            <mc:AlternateContent xmlns:mc="http://schemas.openxmlformats.org/markup-compatibility/2006">
              <mc:Choice xmlns:v="urn:schemas-microsoft-com:vml" Requires="v">
                <p:oleObj name="Worksheet" r:id="rId4" imgW="10496631" imgH="6105673" progId="Excel.Sheet.12">
                  <p:embed/>
                </p:oleObj>
              </mc:Choice>
              <mc:Fallback>
                <p:oleObj name="Worksheet" r:id="rId4" imgW="10496631" imgH="6105673" progId="Excel.Sheet.12">
                  <p:embed/>
                  <p:pic>
                    <p:nvPicPr>
                      <p:cNvPr id="5" name="Object 4">
                        <a:extLst>
                          <a:ext uri="{FF2B5EF4-FFF2-40B4-BE49-F238E27FC236}">
                            <a16:creationId xmlns:a16="http://schemas.microsoft.com/office/drawing/2014/main" id="{5312274A-9ECB-D71A-A405-D41E04E89623}"/>
                          </a:ext>
                        </a:extLst>
                      </p:cNvPr>
                      <p:cNvPicPr/>
                      <p:nvPr/>
                    </p:nvPicPr>
                    <p:blipFill>
                      <a:blip r:embed="rId5"/>
                      <a:stretch>
                        <a:fillRect/>
                      </a:stretch>
                    </p:blipFill>
                    <p:spPr>
                      <a:xfrm>
                        <a:off x="847725" y="376238"/>
                        <a:ext cx="10496550" cy="6105525"/>
                      </a:xfrm>
                      <a:prstGeom prst="rect">
                        <a:avLst/>
                      </a:prstGeom>
                    </p:spPr>
                  </p:pic>
                </p:oleObj>
              </mc:Fallback>
            </mc:AlternateContent>
          </a:graphicData>
        </a:graphic>
      </p:graphicFrame>
    </p:spTree>
    <p:extLst>
      <p:ext uri="{BB962C8B-B14F-4D97-AF65-F5344CB8AC3E}">
        <p14:creationId xmlns:p14="http://schemas.microsoft.com/office/powerpoint/2010/main" val="3497617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A01CB06-A330-A33E-00FD-6BE463B3D936}"/>
              </a:ext>
            </a:extLst>
          </p:cNvPr>
          <p:cNvSpPr>
            <a:spLocks noGrp="1"/>
          </p:cNvSpPr>
          <p:nvPr>
            <p:ph type="ctrTitle"/>
          </p:nvPr>
        </p:nvSpPr>
        <p:spPr>
          <a:xfrm>
            <a:off x="1285241" y="1008993"/>
            <a:ext cx="9231410" cy="3542045"/>
          </a:xfrm>
        </p:spPr>
        <p:txBody>
          <a:bodyPr anchor="b">
            <a:normAutofit/>
          </a:bodyPr>
          <a:lstStyle/>
          <a:p>
            <a:pPr algn="l"/>
            <a:r>
              <a:rPr lang="en-US" sz="7200" dirty="0"/>
              <a:t>Top 25 Products Ranked By Paid </a:t>
            </a:r>
            <a:r>
              <a:rPr lang="en-US" sz="7200" b="1" dirty="0"/>
              <a:t>Number</a:t>
            </a:r>
            <a:r>
              <a:rPr lang="en-US" sz="7200" dirty="0"/>
              <a:t> of FFS Claims</a:t>
            </a:r>
          </a:p>
        </p:txBody>
      </p:sp>
      <p:sp>
        <p:nvSpPr>
          <p:cNvPr id="3" name="Subtitle 2">
            <a:extLst>
              <a:ext uri="{FF2B5EF4-FFF2-40B4-BE49-F238E27FC236}">
                <a16:creationId xmlns:a16="http://schemas.microsoft.com/office/drawing/2014/main" id="{01DA7FE5-E51A-259B-E394-4395F5806E8E}"/>
              </a:ext>
            </a:extLst>
          </p:cNvPr>
          <p:cNvSpPr>
            <a:spLocks noGrp="1"/>
          </p:cNvSpPr>
          <p:nvPr>
            <p:ph type="subTitle" idx="1"/>
          </p:nvPr>
        </p:nvSpPr>
        <p:spPr>
          <a:xfrm>
            <a:off x="1285241" y="4582814"/>
            <a:ext cx="7132335" cy="1312657"/>
          </a:xfrm>
        </p:spPr>
        <p:txBody>
          <a:bodyPr anchor="t">
            <a:normAutofit/>
          </a:bodyPr>
          <a:lstStyle/>
          <a:p>
            <a:pPr algn="l"/>
            <a:r>
              <a:rPr lang="en-US" dirty="0"/>
              <a:t>Quarter 1 2026 (July, August, September)</a:t>
            </a:r>
          </a:p>
        </p:txBody>
      </p:sp>
      <p:pic>
        <p:nvPicPr>
          <p:cNvPr id="4" name="Picture 3" descr="Conduent, Inc.">
            <a:extLst>
              <a:ext uri="{FF2B5EF4-FFF2-40B4-BE49-F238E27FC236}">
                <a16:creationId xmlns:a16="http://schemas.microsoft.com/office/drawing/2014/main" id="{A9CEA1FC-A3EE-DD74-86A7-6782BF5ACA28}"/>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4202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C54A8C7-C178-7E72-D565-AF557023FDE8}"/>
              </a:ext>
              <a:ext uri="{C183D7F6-B498-43B3-948B-1728B52AA6E4}">
                <adec:decorative xmlns:adec="http://schemas.microsoft.com/office/drawing/2017/decorative" val="1"/>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695" y="6317672"/>
            <a:ext cx="1995055" cy="540327"/>
          </a:xfrm>
          <a:prstGeom prst="rect">
            <a:avLst/>
          </a:prstGeom>
          <a:noFill/>
          <a:extLst>
            <a:ext uri="{909E8E84-426E-40DD-AFC4-6F175D3DCCD1}">
              <a14:hiddenFill xmlns:a14="http://schemas.microsoft.com/office/drawing/2010/main">
                <a:solidFill>
                  <a:srgbClr val="FFFFFF"/>
                </a:solidFill>
              </a14:hiddenFill>
            </a:ext>
          </a:extLst>
        </p:spPr>
      </p:pic>
      <p:sp>
        <p:nvSpPr>
          <p:cNvPr id="8" name="Title 7">
            <a:extLst>
              <a:ext uri="{FF2B5EF4-FFF2-40B4-BE49-F238E27FC236}">
                <a16:creationId xmlns:a16="http://schemas.microsoft.com/office/drawing/2014/main" id="{37BFA6CA-1083-A1E6-F204-288C76D19C52}"/>
              </a:ext>
              <a:ext uri="{C183D7F6-B498-43B3-948B-1728B52AA6E4}">
                <adec:decorative xmlns:adec="http://schemas.microsoft.com/office/drawing/2017/decorative" val="1"/>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Top 25 by Claim</a:t>
            </a:r>
          </a:p>
        </p:txBody>
      </p:sp>
      <p:graphicFrame>
        <p:nvGraphicFramePr>
          <p:cNvPr id="2" name="Object 1" descr="Top 25 Products Ranked by Paid Number of FFS Claims for SFY 1Q 2026">
            <a:extLst>
              <a:ext uri="{FF2B5EF4-FFF2-40B4-BE49-F238E27FC236}">
                <a16:creationId xmlns:a16="http://schemas.microsoft.com/office/drawing/2014/main" id="{B5DF1AD2-A3BB-3E17-1DDE-311314A1B740}"/>
              </a:ext>
            </a:extLst>
          </p:cNvPr>
          <p:cNvGraphicFramePr>
            <a:graphicFrameLocks noChangeAspect="1"/>
          </p:cNvGraphicFramePr>
          <p:nvPr>
            <p:extLst>
              <p:ext uri="{D42A27DB-BD31-4B8C-83A1-F6EECF244321}">
                <p14:modId xmlns:p14="http://schemas.microsoft.com/office/powerpoint/2010/main" val="306102322"/>
              </p:ext>
            </p:extLst>
          </p:nvPr>
        </p:nvGraphicFramePr>
        <p:xfrm>
          <a:off x="1066800" y="376238"/>
          <a:ext cx="10058400" cy="6105525"/>
        </p:xfrm>
        <a:graphic>
          <a:graphicData uri="http://schemas.openxmlformats.org/presentationml/2006/ole">
            <mc:AlternateContent xmlns:mc="http://schemas.openxmlformats.org/markup-compatibility/2006">
              <mc:Choice xmlns:v="urn:schemas-microsoft-com:vml" Requires="v">
                <p:oleObj name="Worksheet" r:id="rId4" imgW="10058381" imgH="6105673" progId="Excel.Sheet.12">
                  <p:embed/>
                </p:oleObj>
              </mc:Choice>
              <mc:Fallback>
                <p:oleObj name="Worksheet" r:id="rId4" imgW="10058381" imgH="6105673" progId="Excel.Sheet.12">
                  <p:embed/>
                  <p:pic>
                    <p:nvPicPr>
                      <p:cNvPr id="2" name="Object 1">
                        <a:extLst>
                          <a:ext uri="{FF2B5EF4-FFF2-40B4-BE49-F238E27FC236}">
                            <a16:creationId xmlns:a16="http://schemas.microsoft.com/office/drawing/2014/main" id="{B5DF1AD2-A3BB-3E17-1DDE-311314A1B740}"/>
                          </a:ext>
                        </a:extLst>
                      </p:cNvPr>
                      <p:cNvPicPr/>
                      <p:nvPr/>
                    </p:nvPicPr>
                    <p:blipFill>
                      <a:blip r:embed="rId5"/>
                      <a:stretch>
                        <a:fillRect/>
                      </a:stretch>
                    </p:blipFill>
                    <p:spPr>
                      <a:xfrm>
                        <a:off x="1066800" y="376238"/>
                        <a:ext cx="10058400" cy="6105525"/>
                      </a:xfrm>
                      <a:prstGeom prst="rect">
                        <a:avLst/>
                      </a:prstGeom>
                    </p:spPr>
                  </p:pic>
                </p:oleObj>
              </mc:Fallback>
            </mc:AlternateContent>
          </a:graphicData>
        </a:graphic>
      </p:graphicFrame>
    </p:spTree>
    <p:extLst>
      <p:ext uri="{BB962C8B-B14F-4D97-AF65-F5344CB8AC3E}">
        <p14:creationId xmlns:p14="http://schemas.microsoft.com/office/powerpoint/2010/main" val="122165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8FE5B-1230-856D-B8D0-B60E4DE7A605}"/>
              </a:ext>
            </a:extLst>
          </p:cNvPr>
          <p:cNvSpPr>
            <a:spLocks noGrp="1"/>
          </p:cNvSpPr>
          <p:nvPr>
            <p:ph type="ctrTitle"/>
          </p:nvPr>
        </p:nvSpPr>
        <p:spPr>
          <a:xfrm>
            <a:off x="1285241" y="1008993"/>
            <a:ext cx="9231410" cy="3542045"/>
          </a:xfrm>
        </p:spPr>
        <p:txBody>
          <a:bodyPr anchor="b">
            <a:normAutofit/>
          </a:bodyPr>
          <a:lstStyle/>
          <a:p>
            <a:pPr algn="l"/>
            <a:r>
              <a:rPr lang="en-US" sz="11500" dirty="0"/>
              <a:t>Help Desk Status Report</a:t>
            </a:r>
          </a:p>
        </p:txBody>
      </p:sp>
      <p:sp>
        <p:nvSpPr>
          <p:cNvPr id="3" name="Subtitle 2">
            <a:extLst>
              <a:ext uri="{FF2B5EF4-FFF2-40B4-BE49-F238E27FC236}">
                <a16:creationId xmlns:a16="http://schemas.microsoft.com/office/drawing/2014/main" id="{11DB8E48-9974-DE8B-B982-0248BC1CD37C}"/>
              </a:ext>
            </a:extLst>
          </p:cNvPr>
          <p:cNvSpPr>
            <a:spLocks noGrp="1"/>
          </p:cNvSpPr>
          <p:nvPr>
            <p:ph type="subTitle" idx="1"/>
          </p:nvPr>
        </p:nvSpPr>
        <p:spPr>
          <a:xfrm>
            <a:off x="1285241" y="4582814"/>
            <a:ext cx="7132335" cy="1312657"/>
          </a:xfrm>
        </p:spPr>
        <p:txBody>
          <a:bodyPr anchor="t">
            <a:normAutofit/>
          </a:bodyPr>
          <a:lstStyle/>
          <a:p>
            <a:pPr algn="l"/>
            <a:endParaRPr lang="en-US" dirty="0"/>
          </a:p>
          <a:p>
            <a:pPr algn="l"/>
            <a:r>
              <a:rPr lang="en-US" dirty="0"/>
              <a:t>November 1</a:t>
            </a:r>
            <a:r>
              <a:rPr lang="en-US" baseline="30000" dirty="0"/>
              <a:t>st</a:t>
            </a:r>
            <a:r>
              <a:rPr lang="en-US" dirty="0"/>
              <a:t> through November 30</a:t>
            </a:r>
            <a:r>
              <a:rPr lang="en-US" baseline="30000" dirty="0"/>
              <a:t>th</a:t>
            </a:r>
            <a:r>
              <a:rPr lang="en-US" dirty="0"/>
              <a:t> , 2025</a:t>
            </a:r>
          </a:p>
        </p:txBody>
      </p:sp>
      <p:pic>
        <p:nvPicPr>
          <p:cNvPr id="4" name="Picture 3" descr="Conduent, Inc.">
            <a:extLst>
              <a:ext uri="{FF2B5EF4-FFF2-40B4-BE49-F238E27FC236}">
                <a16:creationId xmlns:a16="http://schemas.microsoft.com/office/drawing/2014/main" id="{F1BDBE14-50E2-8399-F61B-070596AE0BD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783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AF62B01F-1891-0698-4580-6365AD4AE238}"/>
              </a:ext>
              <a:ext uri="{C183D7F6-B498-43B3-948B-1728B52AA6E4}">
                <adec:decorative xmlns:adec="http://schemas.microsoft.com/office/drawing/2017/decorative" val="1"/>
              </a:ext>
            </a:extLst>
          </p:cNvPr>
          <p:cNvSpPr>
            <a:spLocks noGrp="1"/>
          </p:cNvSpPr>
          <p:nvPr>
            <p:ph idx="1"/>
          </p:nvPr>
        </p:nvSpPr>
        <p:spPr/>
        <p:txBody>
          <a:bodyPr/>
          <a:lstStyle/>
          <a:p>
            <a:endParaRPr lang="en-US" dirty="0"/>
          </a:p>
        </p:txBody>
      </p:sp>
      <p:sp>
        <p:nvSpPr>
          <p:cNvPr id="7" name="Title 6">
            <a:extLst>
              <a:ext uri="{FF2B5EF4-FFF2-40B4-BE49-F238E27FC236}">
                <a16:creationId xmlns:a16="http://schemas.microsoft.com/office/drawing/2014/main" id="{897CB003-B22E-B678-FCCD-4B85B91EE265}"/>
              </a:ext>
              <a:ext uri="{C183D7F6-B498-43B3-948B-1728B52AA6E4}">
                <adec:decorative xmlns:adec="http://schemas.microsoft.com/office/drawing/2017/decorative" val="1"/>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Help Desk Status Report August 2025</a:t>
            </a:r>
          </a:p>
        </p:txBody>
      </p:sp>
      <p:pic>
        <p:nvPicPr>
          <p:cNvPr id="5" name="Picture 4" descr="Section of Conduent Help Desk Status Report for November 2025 showing Total Helpdesk Transaction Count as 7,915, Total Approved Claims at Help Desk as 7,905, and Total Claims Denied at Help Desk as 10.">
            <a:extLst>
              <a:ext uri="{FF2B5EF4-FFF2-40B4-BE49-F238E27FC236}">
                <a16:creationId xmlns:a16="http://schemas.microsoft.com/office/drawing/2014/main" id="{6190A0E8-13F8-476C-7FA4-665B756A22BB}"/>
              </a:ext>
            </a:extLst>
          </p:cNvPr>
          <p:cNvPicPr>
            <a:picLocks noChangeAspect="1"/>
          </p:cNvPicPr>
          <p:nvPr/>
        </p:nvPicPr>
        <p:blipFill>
          <a:blip r:embed="rId3"/>
          <a:stretch>
            <a:fillRect/>
          </a:stretch>
        </p:blipFill>
        <p:spPr>
          <a:xfrm>
            <a:off x="0" y="506611"/>
            <a:ext cx="12142971" cy="5876935"/>
          </a:xfrm>
          <a:prstGeom prst="rect">
            <a:avLst/>
          </a:prstGeom>
        </p:spPr>
      </p:pic>
    </p:spTree>
    <p:extLst>
      <p:ext uri="{BB962C8B-B14F-4D97-AF65-F5344CB8AC3E}">
        <p14:creationId xmlns:p14="http://schemas.microsoft.com/office/powerpoint/2010/main" val="924314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ED522-F786-45CC-2DA2-9BEDB56BE26D}"/>
              </a:ext>
            </a:extLst>
          </p:cNvPr>
          <p:cNvSpPr>
            <a:spLocks noGrp="1"/>
          </p:cNvSpPr>
          <p:nvPr>
            <p:ph type="title"/>
          </p:nvPr>
        </p:nvSpPr>
        <p:spPr/>
        <p:txBody>
          <a:bodyPr/>
          <a:lstStyle/>
          <a:p>
            <a:r>
              <a:rPr lang="en-US" dirty="0">
                <a:cs typeface="Times New Roman" panose="02020603050405020304" pitchFamily="18" charset="0"/>
              </a:rPr>
              <a:t>Highlights of the Helpdesk Status Report</a:t>
            </a:r>
            <a:endParaRPr lang="en-US" dirty="0"/>
          </a:p>
        </p:txBody>
      </p:sp>
      <p:pic>
        <p:nvPicPr>
          <p:cNvPr id="5" name="Picture 4" descr="Conduent, Inc.">
            <a:extLst>
              <a:ext uri="{FF2B5EF4-FFF2-40B4-BE49-F238E27FC236}">
                <a16:creationId xmlns:a16="http://schemas.microsoft.com/office/drawing/2014/main" id="{DD12B83B-C693-43BB-B2EE-E387BC82F1B4}"/>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E2C19C1B-1041-48D7-5967-BFACF07F4EAC}"/>
              </a:ext>
            </a:extLst>
          </p:cNvPr>
          <p:cNvSpPr>
            <a:spLocks noGrp="1"/>
          </p:cNvSpPr>
          <p:nvPr>
            <p:ph idx="1"/>
          </p:nvPr>
        </p:nvSpPr>
        <p:spPr/>
        <p:txBody>
          <a:bodyPr>
            <a:normAutofit/>
          </a:bodyPr>
          <a:lstStyle/>
          <a:p>
            <a:r>
              <a:rPr lang="en-US" dirty="0">
                <a:cs typeface="Times New Roman" panose="02020603050405020304" pitchFamily="18" charset="0"/>
              </a:rPr>
              <a:t>Transactions per month</a:t>
            </a:r>
          </a:p>
          <a:p>
            <a:pPr lvl="1"/>
            <a:r>
              <a:rPr lang="en-US" dirty="0">
                <a:cs typeface="Times New Roman" panose="02020603050405020304" pitchFamily="18" charset="0"/>
              </a:rPr>
              <a:t>Decreased by  1,281 compared with August 2025 Report</a:t>
            </a:r>
          </a:p>
          <a:p>
            <a:pPr lvl="2"/>
            <a:r>
              <a:rPr lang="en-US" i="1" dirty="0">
                <a:cs typeface="Times New Roman" panose="02020603050405020304" pitchFamily="18" charset="0"/>
              </a:rPr>
              <a:t>GLP-1s for Obesity PDL Edit</a:t>
            </a:r>
          </a:p>
          <a:p>
            <a:pPr lvl="3"/>
            <a:r>
              <a:rPr lang="en-US" i="1" dirty="0">
                <a:cs typeface="Times New Roman" panose="02020603050405020304" pitchFamily="18" charset="0"/>
              </a:rPr>
              <a:t>3,022 total transactions in May</a:t>
            </a:r>
          </a:p>
          <a:p>
            <a:pPr lvl="3"/>
            <a:r>
              <a:rPr lang="en-US" i="1" dirty="0">
                <a:cs typeface="Times New Roman" panose="02020603050405020304" pitchFamily="18" charset="0"/>
              </a:rPr>
              <a:t>1,400 total transactions in August</a:t>
            </a:r>
          </a:p>
          <a:p>
            <a:pPr lvl="3"/>
            <a:r>
              <a:rPr lang="en-US" i="1" dirty="0">
                <a:cs typeface="Times New Roman" panose="02020603050405020304" pitchFamily="18" charset="0"/>
              </a:rPr>
              <a:t>784 total transactions in November</a:t>
            </a:r>
          </a:p>
        </p:txBody>
      </p:sp>
    </p:spTree>
    <p:extLst>
      <p:ext uri="{BB962C8B-B14F-4D97-AF65-F5344CB8AC3E}">
        <p14:creationId xmlns:p14="http://schemas.microsoft.com/office/powerpoint/2010/main" val="1141600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E0BD2-5F11-4A21-944F-EF321A0F66E0}"/>
              </a:ext>
            </a:extLst>
          </p:cNvPr>
          <p:cNvSpPr>
            <a:spLocks noGrp="1"/>
          </p:cNvSpPr>
          <p:nvPr>
            <p:ph type="title"/>
          </p:nvPr>
        </p:nvSpPr>
        <p:spPr/>
        <p:txBody>
          <a:bodyPr/>
          <a:lstStyle/>
          <a:p>
            <a:r>
              <a:rPr lang="en-US" dirty="0">
                <a:cs typeface="Times New Roman" panose="02020603050405020304" pitchFamily="18" charset="0"/>
              </a:rPr>
              <a:t>Top 10: Total Transactions</a:t>
            </a:r>
          </a:p>
        </p:txBody>
      </p:sp>
      <p:graphicFrame>
        <p:nvGraphicFramePr>
          <p:cNvPr id="4" name="Content Placeholder 3">
            <a:extLst>
              <a:ext uri="{FF2B5EF4-FFF2-40B4-BE49-F238E27FC236}">
                <a16:creationId xmlns:a16="http://schemas.microsoft.com/office/drawing/2014/main" id="{CC235027-4977-CC75-EFA2-BAE13D9854BA}"/>
              </a:ext>
            </a:extLst>
          </p:cNvPr>
          <p:cNvGraphicFramePr>
            <a:graphicFrameLocks noGrp="1"/>
          </p:cNvGraphicFramePr>
          <p:nvPr>
            <p:ph idx="1"/>
            <p:extLst>
              <p:ext uri="{D42A27DB-BD31-4B8C-83A1-F6EECF244321}">
                <p14:modId xmlns:p14="http://schemas.microsoft.com/office/powerpoint/2010/main" val="1080276258"/>
              </p:ext>
            </p:extLst>
          </p:nvPr>
        </p:nvGraphicFramePr>
        <p:xfrm>
          <a:off x="838199" y="1659117"/>
          <a:ext cx="9720533" cy="4503398"/>
        </p:xfrm>
        <a:graphic>
          <a:graphicData uri="http://schemas.openxmlformats.org/drawingml/2006/table">
            <a:tbl>
              <a:tblPr firstRow="1"/>
              <a:tblGrid>
                <a:gridCol w="3939541">
                  <a:extLst>
                    <a:ext uri="{9D8B030D-6E8A-4147-A177-3AD203B41FA5}">
                      <a16:colId xmlns:a16="http://schemas.microsoft.com/office/drawing/2014/main" val="2364219457"/>
                    </a:ext>
                  </a:extLst>
                </a:gridCol>
                <a:gridCol w="1348740">
                  <a:extLst>
                    <a:ext uri="{9D8B030D-6E8A-4147-A177-3AD203B41FA5}">
                      <a16:colId xmlns:a16="http://schemas.microsoft.com/office/drawing/2014/main" val="2028910407"/>
                    </a:ext>
                  </a:extLst>
                </a:gridCol>
                <a:gridCol w="1657350">
                  <a:extLst>
                    <a:ext uri="{9D8B030D-6E8A-4147-A177-3AD203B41FA5}">
                      <a16:colId xmlns:a16="http://schemas.microsoft.com/office/drawing/2014/main" val="2860640295"/>
                    </a:ext>
                  </a:extLst>
                </a:gridCol>
                <a:gridCol w="1360170">
                  <a:extLst>
                    <a:ext uri="{9D8B030D-6E8A-4147-A177-3AD203B41FA5}">
                      <a16:colId xmlns:a16="http://schemas.microsoft.com/office/drawing/2014/main" val="1562921115"/>
                    </a:ext>
                  </a:extLst>
                </a:gridCol>
                <a:gridCol w="1414732">
                  <a:extLst>
                    <a:ext uri="{9D8B030D-6E8A-4147-A177-3AD203B41FA5}">
                      <a16:colId xmlns:a16="http://schemas.microsoft.com/office/drawing/2014/main" val="2036212223"/>
                    </a:ext>
                  </a:extLst>
                </a:gridCol>
              </a:tblGrid>
              <a:tr h="746458">
                <a:tc>
                  <a:txBody>
                    <a:bodyPr/>
                    <a:lstStyle/>
                    <a:p>
                      <a:pPr algn="l" rtl="0" fontAlgn="t"/>
                      <a:r>
                        <a:rPr lang="en-US" sz="2000" b="1" i="0" u="none" strike="noStrike" kern="1200" dirty="0">
                          <a:solidFill>
                            <a:srgbClr val="000000"/>
                          </a:solidFill>
                          <a:effectLst/>
                          <a:latin typeface="Aptos" panose="020B0004020202020204" pitchFamily="34" charset="0"/>
                          <a:ea typeface="+mn-ea"/>
                          <a:cs typeface="+mn-cs"/>
                        </a:rPr>
                        <a:t>Drug Class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algn="ctr" rtl="0" fontAlgn="t"/>
                      <a:r>
                        <a:rPr lang="en-US" sz="2000" b="1" i="0" u="none" strike="noStrike" kern="1200" dirty="0">
                          <a:solidFill>
                            <a:srgbClr val="000000"/>
                          </a:solidFill>
                          <a:effectLst/>
                          <a:latin typeface="Aptos" panose="020B0004020202020204" pitchFamily="34" charset="0"/>
                          <a:ea typeface="+mn-ea"/>
                          <a:cs typeface="+mn-cs"/>
                        </a:rPr>
                        <a:t>Helpdesk Approved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algn="ctr" rtl="0" fontAlgn="t"/>
                      <a:r>
                        <a:rPr lang="en-US" sz="2000" b="1" i="0" u="none" strike="noStrike" kern="1200" dirty="0">
                          <a:solidFill>
                            <a:srgbClr val="000000"/>
                          </a:solidFill>
                          <a:effectLst/>
                          <a:latin typeface="Aptos" panose="020B0004020202020204" pitchFamily="34" charset="0"/>
                          <a:ea typeface="+mn-ea"/>
                          <a:cs typeface="+mn-cs"/>
                        </a:rPr>
                        <a:t>Helpdesk Pending</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algn="ctr" rtl="0" fontAlgn="t"/>
                      <a:r>
                        <a:rPr lang="en-US" sz="2000" b="1" i="0" u="none" strike="noStrike" kern="1200" dirty="0">
                          <a:solidFill>
                            <a:srgbClr val="000000"/>
                          </a:solidFill>
                          <a:effectLst/>
                          <a:latin typeface="Aptos" panose="020B0004020202020204" pitchFamily="34" charset="0"/>
                          <a:ea typeface="+mn-ea"/>
                          <a:cs typeface="+mn-cs"/>
                        </a:rPr>
                        <a:t>Helpdesk Denied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algn="ctr" rtl="0" fontAlgn="t"/>
                      <a:r>
                        <a:rPr lang="en-US" sz="2000" b="1" i="0" u="none" strike="noStrike" kern="1200" dirty="0">
                          <a:solidFill>
                            <a:srgbClr val="000000"/>
                          </a:solidFill>
                          <a:effectLst/>
                          <a:latin typeface="Aptos" panose="020B0004020202020204" pitchFamily="34" charset="0"/>
                          <a:ea typeface="+mn-ea"/>
                          <a:cs typeface="+mn-cs"/>
                        </a:rPr>
                        <a:t>Helpdesk 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3176709092"/>
                  </a:ext>
                </a:extLst>
              </a:tr>
              <a:tr h="375694">
                <a:tc>
                  <a:txBody>
                    <a:bodyPr/>
                    <a:lstStyle/>
                    <a:p>
                      <a:pPr algn="l" fontAlgn="b">
                        <a:buNone/>
                      </a:pPr>
                      <a:r>
                        <a:rPr lang="en-US" sz="2000" b="1" i="0" u="none" strike="noStrike" dirty="0">
                          <a:effectLst/>
                          <a:latin typeface="+mn-lt"/>
                        </a:rPr>
                        <a:t>ANTIPSY 2ND GEN ORAL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1185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2336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8279476"/>
                  </a:ext>
                </a:extLst>
              </a:tr>
              <a:tr h="375694">
                <a:tc>
                  <a:txBody>
                    <a:bodyPr/>
                    <a:lstStyle/>
                    <a:p>
                      <a:pPr algn="l" fontAlgn="b">
                        <a:buNone/>
                      </a:pPr>
                      <a:r>
                        <a:rPr lang="en-US" sz="2000" b="1" i="0" u="none" strike="noStrike" cap="all" baseline="0" dirty="0">
                          <a:effectLst/>
                          <a:latin typeface="+mn-lt"/>
                        </a:rPr>
                        <a:t>Benzodiazepines Select Oral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1108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1752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1460359"/>
                  </a:ext>
                </a:extLst>
              </a:tr>
              <a:tr h="375694">
                <a:tc>
                  <a:txBody>
                    <a:bodyPr/>
                    <a:lstStyle/>
                    <a:p>
                      <a:pPr algn="l" fontAlgn="b">
                        <a:buNone/>
                      </a:pPr>
                      <a:r>
                        <a:rPr lang="en-US" sz="2000" b="1" i="0" u="none" strike="noStrike" cap="all" baseline="0" dirty="0">
                          <a:effectLst/>
                          <a:latin typeface="+mn-lt"/>
                        </a:rPr>
                        <a:t>Opioids Short Acting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850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1079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8710878"/>
                  </a:ext>
                </a:extLst>
              </a:tr>
              <a:tr h="375694">
                <a:tc>
                  <a:txBody>
                    <a:bodyPr/>
                    <a:lstStyle/>
                    <a:p>
                      <a:pPr algn="l" fontAlgn="b">
                        <a:buNone/>
                      </a:pPr>
                      <a:r>
                        <a:rPr lang="en-US" sz="2000" b="1" i="0" u="none" strike="noStrike" dirty="0">
                          <a:effectLst/>
                          <a:latin typeface="+mn-lt"/>
                        </a:rPr>
                        <a:t>GLP-1 OBESITY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784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7699343"/>
                  </a:ext>
                </a:extLst>
              </a:tr>
              <a:tr h="375694">
                <a:tc>
                  <a:txBody>
                    <a:bodyPr/>
                    <a:lstStyle/>
                    <a:p>
                      <a:pPr algn="l" fontAlgn="b">
                        <a:buNone/>
                      </a:pPr>
                      <a:r>
                        <a:rPr lang="en-US" sz="2000" b="1" i="0" u="none" strike="noStrike" dirty="0">
                          <a:effectLst/>
                          <a:latin typeface="+mn-lt"/>
                        </a:rPr>
                        <a:t>SSRI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516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783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0303411"/>
                  </a:ext>
                </a:extLst>
              </a:tr>
              <a:tr h="375694">
                <a:tc>
                  <a:txBody>
                    <a:bodyPr/>
                    <a:lstStyle/>
                    <a:p>
                      <a:pPr algn="l" fontAlgn="b">
                        <a:buNone/>
                      </a:pPr>
                      <a:r>
                        <a:rPr lang="en-US" sz="2000" b="1" i="0" u="none" strike="noStrike" dirty="0">
                          <a:effectLst/>
                          <a:latin typeface="+mn-lt"/>
                        </a:rPr>
                        <a:t>ADHD NON STIM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364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647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8091854"/>
                  </a:ext>
                </a:extLst>
              </a:tr>
              <a:tr h="375694">
                <a:tc>
                  <a:txBody>
                    <a:bodyPr/>
                    <a:lstStyle/>
                    <a:p>
                      <a:pPr algn="l" fontAlgn="b">
                        <a:buNone/>
                      </a:pPr>
                      <a:r>
                        <a:rPr lang="en-US" sz="2000" b="1" i="0" u="none" strike="noStrike" dirty="0">
                          <a:effectLst/>
                          <a:latin typeface="+mn-lt"/>
                        </a:rPr>
                        <a:t>SEDATIVE HYPNOTICS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427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49793977"/>
                  </a:ext>
                </a:extLst>
              </a:tr>
              <a:tr h="375694">
                <a:tc>
                  <a:txBody>
                    <a:bodyPr/>
                    <a:lstStyle/>
                    <a:p>
                      <a:pPr algn="l" fontAlgn="b">
                        <a:buNone/>
                      </a:pPr>
                      <a:r>
                        <a:rPr lang="en-US" sz="2000" b="1" i="0" u="none" strike="noStrike" dirty="0">
                          <a:effectLst/>
                          <a:latin typeface="+mn-lt"/>
                        </a:rPr>
                        <a:t>BETA ADRENERGIC-SHOR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520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607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1106008"/>
                  </a:ext>
                </a:extLst>
              </a:tr>
              <a:tr h="375694">
                <a:tc>
                  <a:txBody>
                    <a:bodyPr/>
                    <a:lstStyle/>
                    <a:p>
                      <a:pPr algn="l" fontAlgn="b">
                        <a:buNone/>
                      </a:pPr>
                      <a:r>
                        <a:rPr lang="en-US" sz="2000" b="1" i="0" u="none" strike="noStrike" dirty="0">
                          <a:effectLst/>
                          <a:latin typeface="+mn-lt"/>
                        </a:rPr>
                        <a:t>ANTIMIGRAINE ALT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391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605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7786723"/>
                  </a:ext>
                </a:extLst>
              </a:tr>
              <a:tr h="375694">
                <a:tc>
                  <a:txBody>
                    <a:bodyPr/>
                    <a:lstStyle/>
                    <a:p>
                      <a:pPr algn="l" fontAlgn="b">
                        <a:buNone/>
                      </a:pPr>
                      <a:r>
                        <a:rPr lang="en-US" sz="2000" b="1" i="0" u="none" strike="noStrike" dirty="0">
                          <a:effectLst/>
                          <a:latin typeface="+mn-lt"/>
                        </a:rPr>
                        <a:t>GI MOTILITY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534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258494"/>
                  </a:ext>
                </a:extLst>
              </a:tr>
            </a:tbl>
          </a:graphicData>
        </a:graphic>
      </p:graphicFrame>
      <p:pic>
        <p:nvPicPr>
          <p:cNvPr id="5" name="Picture 4" descr="Conduent, Inc.">
            <a:extLst>
              <a:ext uri="{FF2B5EF4-FFF2-40B4-BE49-F238E27FC236}">
                <a16:creationId xmlns:a16="http://schemas.microsoft.com/office/drawing/2014/main" id="{DD12B83B-C693-43BB-B2EE-E387BC82F1B4}"/>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76738" y="216571"/>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3012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ED522-F786-45CC-2DA2-9BEDB56BE26D}"/>
              </a:ext>
            </a:extLst>
          </p:cNvPr>
          <p:cNvSpPr>
            <a:spLocks noGrp="1"/>
          </p:cNvSpPr>
          <p:nvPr>
            <p:ph type="title"/>
          </p:nvPr>
        </p:nvSpPr>
        <p:spPr/>
        <p:txBody>
          <a:bodyPr/>
          <a:lstStyle/>
          <a:p>
            <a:r>
              <a:rPr lang="en-US" dirty="0">
                <a:cs typeface="Times New Roman" panose="02020603050405020304" pitchFamily="18" charset="0"/>
              </a:rPr>
              <a:t>Top 10: Pending Transactions</a:t>
            </a:r>
            <a:endParaRPr lang="en-US" dirty="0"/>
          </a:p>
        </p:txBody>
      </p:sp>
      <p:graphicFrame>
        <p:nvGraphicFramePr>
          <p:cNvPr id="4" name="Content Placeholder 3">
            <a:extLst>
              <a:ext uri="{FF2B5EF4-FFF2-40B4-BE49-F238E27FC236}">
                <a16:creationId xmlns:a16="http://schemas.microsoft.com/office/drawing/2014/main" id="{D09C2BFD-0642-30B8-7CB9-F65CCF5FD49F}"/>
              </a:ext>
            </a:extLst>
          </p:cNvPr>
          <p:cNvGraphicFramePr>
            <a:graphicFrameLocks noGrp="1"/>
          </p:cNvGraphicFramePr>
          <p:nvPr>
            <p:ph idx="1"/>
            <p:extLst>
              <p:ext uri="{D42A27DB-BD31-4B8C-83A1-F6EECF244321}">
                <p14:modId xmlns:p14="http://schemas.microsoft.com/office/powerpoint/2010/main" val="1998708188"/>
              </p:ext>
            </p:extLst>
          </p:nvPr>
        </p:nvGraphicFramePr>
        <p:xfrm>
          <a:off x="838200" y="1648998"/>
          <a:ext cx="9505425" cy="4421106"/>
        </p:xfrm>
        <a:graphic>
          <a:graphicData uri="http://schemas.openxmlformats.org/drawingml/2006/table">
            <a:tbl>
              <a:tblPr firstRow="1"/>
              <a:tblGrid>
                <a:gridCol w="4088130">
                  <a:extLst>
                    <a:ext uri="{9D8B030D-6E8A-4147-A177-3AD203B41FA5}">
                      <a16:colId xmlns:a16="http://schemas.microsoft.com/office/drawing/2014/main" val="1967057681"/>
                    </a:ext>
                  </a:extLst>
                </a:gridCol>
                <a:gridCol w="1282005">
                  <a:extLst>
                    <a:ext uri="{9D8B030D-6E8A-4147-A177-3AD203B41FA5}">
                      <a16:colId xmlns:a16="http://schemas.microsoft.com/office/drawing/2014/main" val="1124816584"/>
                    </a:ext>
                  </a:extLst>
                </a:gridCol>
                <a:gridCol w="1378430">
                  <a:extLst>
                    <a:ext uri="{9D8B030D-6E8A-4147-A177-3AD203B41FA5}">
                      <a16:colId xmlns:a16="http://schemas.microsoft.com/office/drawing/2014/main" val="1697331454"/>
                    </a:ext>
                  </a:extLst>
                </a:gridCol>
                <a:gridCol w="1378430">
                  <a:extLst>
                    <a:ext uri="{9D8B030D-6E8A-4147-A177-3AD203B41FA5}">
                      <a16:colId xmlns:a16="http://schemas.microsoft.com/office/drawing/2014/main" val="2283979466"/>
                    </a:ext>
                  </a:extLst>
                </a:gridCol>
                <a:gridCol w="1378430">
                  <a:extLst>
                    <a:ext uri="{9D8B030D-6E8A-4147-A177-3AD203B41FA5}">
                      <a16:colId xmlns:a16="http://schemas.microsoft.com/office/drawing/2014/main" val="1090432249"/>
                    </a:ext>
                  </a:extLst>
                </a:gridCol>
              </a:tblGrid>
              <a:tr h="642646">
                <a:tc>
                  <a:txBody>
                    <a:bodyPr/>
                    <a:lstStyle/>
                    <a:p>
                      <a:pPr marL="0" algn="l" defTabSz="914400" rtl="0" eaLnBrk="1" fontAlgn="t" latinLnBrk="0" hangingPunct="1"/>
                      <a:r>
                        <a:rPr lang="en-US" sz="2000" b="1" i="0" u="none" strike="noStrike" kern="1200" dirty="0">
                          <a:solidFill>
                            <a:srgbClr val="000000"/>
                          </a:solidFill>
                          <a:effectLst/>
                          <a:latin typeface="Aptos" panose="020B0004020202020204" pitchFamily="34" charset="0"/>
                          <a:ea typeface="+mn-ea"/>
                          <a:cs typeface="+mn-cs"/>
                        </a:rPr>
                        <a:t>Drug Class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fontAlgn="t" latinLnBrk="0" hangingPunct="1"/>
                      <a:r>
                        <a:rPr lang="en-US" sz="2000" b="1" i="0" u="none" strike="noStrike" kern="1200" dirty="0">
                          <a:solidFill>
                            <a:srgbClr val="000000"/>
                          </a:solidFill>
                          <a:effectLst/>
                          <a:latin typeface="Aptos" panose="020B0004020202020204" pitchFamily="34" charset="0"/>
                          <a:ea typeface="+mn-ea"/>
                          <a:cs typeface="+mn-cs"/>
                        </a:rPr>
                        <a:t>Helpdesk Approved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fontAlgn="t" latinLnBrk="0" hangingPunct="1"/>
                      <a:r>
                        <a:rPr lang="en-US" sz="2000" b="1" i="0" u="none" strike="noStrike" kern="1200" dirty="0">
                          <a:solidFill>
                            <a:srgbClr val="000000"/>
                          </a:solidFill>
                          <a:effectLst/>
                          <a:latin typeface="Aptos" panose="020B0004020202020204" pitchFamily="34" charset="0"/>
                          <a:ea typeface="+mn-ea"/>
                          <a:cs typeface="+mn-cs"/>
                        </a:rPr>
                        <a:t>Helpdesk Pending</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fontAlgn="t" latinLnBrk="0" hangingPunct="1"/>
                      <a:r>
                        <a:rPr lang="en-US" sz="2000" b="1" i="0" u="none" strike="noStrike" kern="1200" dirty="0">
                          <a:solidFill>
                            <a:srgbClr val="000000"/>
                          </a:solidFill>
                          <a:effectLst/>
                          <a:latin typeface="Aptos" panose="020B0004020202020204" pitchFamily="34" charset="0"/>
                          <a:ea typeface="+mn-ea"/>
                          <a:cs typeface="+mn-cs"/>
                        </a:rPr>
                        <a:t>Helpdesk Denied</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tc>
                  <a:txBody>
                    <a:bodyPr/>
                    <a:lstStyle/>
                    <a:p>
                      <a:pPr marL="0" algn="ctr" defTabSz="914400" rtl="0" eaLnBrk="1" fontAlgn="t" latinLnBrk="0" hangingPunct="1"/>
                      <a:r>
                        <a:rPr lang="en-US" sz="2000" b="1" i="0" u="none" strike="noStrike" kern="1200" dirty="0">
                          <a:solidFill>
                            <a:srgbClr val="000000"/>
                          </a:solidFill>
                          <a:effectLst/>
                          <a:latin typeface="Aptos" panose="020B0004020202020204" pitchFamily="34" charset="0"/>
                          <a:ea typeface="+mn-ea"/>
                          <a:cs typeface="+mn-cs"/>
                        </a:rPr>
                        <a:t>Helpdesk 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3442879890"/>
                  </a:ext>
                </a:extLst>
              </a:tr>
              <a:tr h="377846">
                <a:tc>
                  <a:txBody>
                    <a:bodyPr/>
                    <a:lstStyle/>
                    <a:p>
                      <a:pPr algn="l" fontAlgn="b">
                        <a:buNone/>
                      </a:pPr>
                      <a:r>
                        <a:rPr lang="en-US" sz="2000" b="1" i="0" u="none" strike="noStrike" dirty="0">
                          <a:effectLst/>
                          <a:latin typeface="+mn-lt"/>
                        </a:rPr>
                        <a:t>ANTIPSY 2ND GEN ORAL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1185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1150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2336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487166"/>
                  </a:ext>
                </a:extLst>
              </a:tr>
              <a:tr h="377846">
                <a:tc>
                  <a:txBody>
                    <a:bodyPr/>
                    <a:lstStyle/>
                    <a:p>
                      <a:pPr algn="l" fontAlgn="b">
                        <a:buNone/>
                      </a:pPr>
                      <a:r>
                        <a:rPr lang="en-US" sz="2000" b="1" i="0" u="none" strike="noStrike" cap="all" baseline="0" dirty="0">
                          <a:effectLst/>
                          <a:latin typeface="+mn-lt"/>
                        </a:rPr>
                        <a:t>Benzodiazepines Select Oral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1108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1752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6145928"/>
                  </a:ext>
                </a:extLst>
              </a:tr>
              <a:tr h="377846">
                <a:tc>
                  <a:txBody>
                    <a:bodyPr/>
                    <a:lstStyle/>
                    <a:p>
                      <a:pPr algn="l" fontAlgn="b">
                        <a:buNone/>
                      </a:pPr>
                      <a:r>
                        <a:rPr lang="en-US" sz="2000" b="1" i="0" u="none" strike="noStrike" cap="all" baseline="0" dirty="0">
                          <a:effectLst/>
                          <a:latin typeface="+mn-lt"/>
                        </a:rPr>
                        <a:t>Opioids Short Acting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850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1079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2706242"/>
                  </a:ext>
                </a:extLst>
              </a:tr>
              <a:tr h="377846">
                <a:tc>
                  <a:txBody>
                    <a:bodyPr/>
                    <a:lstStyle/>
                    <a:p>
                      <a:pPr algn="l" fontAlgn="b">
                        <a:buNone/>
                      </a:pPr>
                      <a:r>
                        <a:rPr lang="en-US" sz="2000" b="1" i="0" u="none" strike="noStrike" dirty="0">
                          <a:effectLst/>
                          <a:latin typeface="+mn-lt"/>
                        </a:rPr>
                        <a:t>BETA ADRENERGIC-SHOR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520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607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5973723"/>
                  </a:ext>
                </a:extLst>
              </a:tr>
              <a:tr h="377846">
                <a:tc>
                  <a:txBody>
                    <a:bodyPr/>
                    <a:lstStyle/>
                    <a:p>
                      <a:pPr algn="l" fontAlgn="b">
                        <a:buNone/>
                      </a:pPr>
                      <a:r>
                        <a:rPr lang="en-US" sz="2000" b="1" i="0" u="none" strike="noStrike" dirty="0">
                          <a:effectLst/>
                          <a:latin typeface="+mn-lt"/>
                        </a:rPr>
                        <a:t>SEDATIVE HYPNOTICS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427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23162936"/>
                  </a:ext>
                </a:extLst>
              </a:tr>
              <a:tr h="377846">
                <a:tc>
                  <a:txBody>
                    <a:bodyPr/>
                    <a:lstStyle/>
                    <a:p>
                      <a:pPr algn="l" fontAlgn="b">
                        <a:buNone/>
                      </a:pPr>
                      <a:r>
                        <a:rPr lang="en-US" sz="2000" b="1" i="0" u="none" strike="noStrike" dirty="0">
                          <a:effectLst/>
                          <a:latin typeface="+mn-lt"/>
                        </a:rPr>
                        <a:t>ANTIMIGRAINE ALT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391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0979901"/>
                  </a:ext>
                </a:extLst>
              </a:tr>
              <a:tr h="377846">
                <a:tc>
                  <a:txBody>
                    <a:bodyPr/>
                    <a:lstStyle/>
                    <a:p>
                      <a:pPr algn="l" fontAlgn="b">
                        <a:buNone/>
                      </a:pPr>
                      <a:r>
                        <a:rPr lang="en-US" sz="2000" b="1" i="0" u="none" strike="noStrike" dirty="0">
                          <a:effectLst/>
                          <a:latin typeface="+mn-lt"/>
                        </a:rPr>
                        <a:t>ADHD NON STIM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283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364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647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7852760"/>
                  </a:ext>
                </a:extLst>
              </a:tr>
              <a:tr h="377846">
                <a:tc>
                  <a:txBody>
                    <a:bodyPr/>
                    <a:lstStyle/>
                    <a:p>
                      <a:pPr algn="l" fontAlgn="b">
                        <a:buNone/>
                      </a:pPr>
                      <a:r>
                        <a:rPr lang="en-US" sz="2000" b="1" i="0" u="none" strike="noStrike" dirty="0">
                          <a:effectLst/>
                          <a:latin typeface="+mn-lt"/>
                        </a:rPr>
                        <a:t>CGRP INHIBITORS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346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527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72557518"/>
                  </a:ext>
                </a:extLst>
              </a:tr>
              <a:tr h="377846">
                <a:tc>
                  <a:txBody>
                    <a:bodyPr/>
                    <a:lstStyle/>
                    <a:p>
                      <a:pPr algn="l" fontAlgn="b">
                        <a:buNone/>
                      </a:pPr>
                      <a:r>
                        <a:rPr lang="en-US" sz="2000" b="1" i="0" u="none" strike="noStrike" dirty="0">
                          <a:effectLst/>
                          <a:latin typeface="+mn-lt"/>
                        </a:rPr>
                        <a:t>ADHD METHYL LA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151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317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468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02874644"/>
                  </a:ext>
                </a:extLst>
              </a:tr>
              <a:tr h="377846">
                <a:tc>
                  <a:txBody>
                    <a:bodyPr/>
                    <a:lstStyle/>
                    <a:p>
                      <a:pPr algn="l" fontAlgn="b">
                        <a:buNone/>
                      </a:pPr>
                      <a:r>
                        <a:rPr lang="en-US" sz="2000" b="1" i="0" u="none" strike="noStrike" dirty="0">
                          <a:effectLst/>
                          <a:latin typeface="+mn-lt"/>
                        </a:rPr>
                        <a:t>LEUKOTRIENE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1" i="0" u="none" strike="noStrike" dirty="0">
                          <a:effectLst/>
                          <a:latin typeface="+mn-lt"/>
                        </a:rPr>
                        <a:t>304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US" sz="2000" b="0" i="0" u="none" strike="noStrike" dirty="0">
                          <a:effectLst/>
                          <a:latin typeface="+mn-lt"/>
                        </a:rPr>
                        <a:t>350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1274689"/>
                  </a:ext>
                </a:extLst>
              </a:tr>
            </a:tbl>
          </a:graphicData>
        </a:graphic>
      </p:graphicFrame>
      <p:pic>
        <p:nvPicPr>
          <p:cNvPr id="5" name="Picture 4" descr="Conduent, Inc.">
            <a:extLst>
              <a:ext uri="{FF2B5EF4-FFF2-40B4-BE49-F238E27FC236}">
                <a16:creationId xmlns:a16="http://schemas.microsoft.com/office/drawing/2014/main" id="{DD12B83B-C693-43BB-B2EE-E387BC82F1B4}"/>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65563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8FE5B-1230-856D-B8D0-B60E4DE7A605}"/>
              </a:ext>
            </a:extLst>
          </p:cNvPr>
          <p:cNvSpPr>
            <a:spLocks noGrp="1"/>
          </p:cNvSpPr>
          <p:nvPr>
            <p:ph type="ctrTitle"/>
          </p:nvPr>
        </p:nvSpPr>
        <p:spPr>
          <a:xfrm>
            <a:off x="1285241" y="1008993"/>
            <a:ext cx="9231410" cy="3542045"/>
          </a:xfrm>
        </p:spPr>
        <p:txBody>
          <a:bodyPr anchor="b">
            <a:normAutofit/>
          </a:bodyPr>
          <a:lstStyle/>
          <a:p>
            <a:pPr algn="l"/>
            <a:r>
              <a:rPr lang="en-US" sz="8100" dirty="0"/>
              <a:t>SmartPA POS Transparency Report</a:t>
            </a:r>
          </a:p>
        </p:txBody>
      </p:sp>
      <p:pic>
        <p:nvPicPr>
          <p:cNvPr id="4" name="Picture 3" descr="Conduent, Inc.">
            <a:extLst>
              <a:ext uri="{FF2B5EF4-FFF2-40B4-BE49-F238E27FC236}">
                <a16:creationId xmlns:a16="http://schemas.microsoft.com/office/drawing/2014/main" id="{F1BDBE14-50E2-8399-F61B-070596AE0BD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77343" y="112708"/>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0321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3" name="Slide Background">
            <a:extLst>
              <a:ext uri="{FF2B5EF4-FFF2-40B4-BE49-F238E27FC236}">
                <a16:creationId xmlns:a16="http://schemas.microsoft.com/office/drawing/2014/main" id="{5105D448-4A6C-48A3-8C3C-71AF58F3E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5" name="Rectangle 124">
            <a:extLst>
              <a:ext uri="{FF2B5EF4-FFF2-40B4-BE49-F238E27FC236}">
                <a16:creationId xmlns:a16="http://schemas.microsoft.com/office/drawing/2014/main" id="{4025579F-C5D8-43BE-AF84-3E66A482C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2544415"/>
          </a:xfrm>
          <a:prstGeom prst="rect">
            <a:avLst/>
          </a:prstGeom>
          <a:ln>
            <a:noFill/>
          </a:ln>
          <a:effectLst>
            <a:outerShdw blurRad="203200" dist="88900" dir="5460000" sx="95000" sy="95000" algn="t" rotWithShape="0">
              <a:srgbClr val="000000">
                <a:alpha val="2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EA9B25-A5F2-BCC0-9435-50F231863623}"/>
              </a:ext>
            </a:extLst>
          </p:cNvPr>
          <p:cNvSpPr>
            <a:spLocks noGrp="1"/>
          </p:cNvSpPr>
          <p:nvPr>
            <p:ph type="title"/>
          </p:nvPr>
        </p:nvSpPr>
        <p:spPr>
          <a:xfrm>
            <a:off x="761999" y="463941"/>
            <a:ext cx="9963509" cy="1616529"/>
          </a:xfrm>
        </p:spPr>
        <p:txBody>
          <a:bodyPr>
            <a:normAutofit/>
          </a:bodyPr>
          <a:lstStyle/>
          <a:p>
            <a:r>
              <a:rPr lang="en-US" sz="4000" dirty="0"/>
              <a:t>Conduent™ Missouri SmartPA POS Transparency Report</a:t>
            </a:r>
          </a:p>
        </p:txBody>
      </p:sp>
      <p:graphicFrame>
        <p:nvGraphicFramePr>
          <p:cNvPr id="118" name="Content Placeholder 117">
            <a:extLst>
              <a:ext uri="{FF2B5EF4-FFF2-40B4-BE49-F238E27FC236}">
                <a16:creationId xmlns:a16="http://schemas.microsoft.com/office/drawing/2014/main" id="{F889CDB4-8FD0-03E8-1730-5FC4D0CA4EA1}"/>
              </a:ext>
            </a:extLst>
          </p:cNvPr>
          <p:cNvGraphicFramePr>
            <a:graphicFrameLocks noGrp="1"/>
          </p:cNvGraphicFramePr>
          <p:nvPr>
            <p:ph idx="1"/>
            <p:extLst>
              <p:ext uri="{D42A27DB-BD31-4B8C-83A1-F6EECF244321}">
                <p14:modId xmlns:p14="http://schemas.microsoft.com/office/powerpoint/2010/main" val="1380943208"/>
              </p:ext>
            </p:extLst>
          </p:nvPr>
        </p:nvGraphicFramePr>
        <p:xfrm>
          <a:off x="905668" y="3256614"/>
          <a:ext cx="10383435" cy="2633330"/>
        </p:xfrm>
        <a:graphic>
          <a:graphicData uri="http://schemas.openxmlformats.org/drawingml/2006/table">
            <a:tbl>
              <a:tblPr firstRow="1"/>
              <a:tblGrid>
                <a:gridCol w="3091297">
                  <a:extLst>
                    <a:ext uri="{9D8B030D-6E8A-4147-A177-3AD203B41FA5}">
                      <a16:colId xmlns:a16="http://schemas.microsoft.com/office/drawing/2014/main" val="2482026609"/>
                    </a:ext>
                  </a:extLst>
                </a:gridCol>
                <a:gridCol w="1832885">
                  <a:extLst>
                    <a:ext uri="{9D8B030D-6E8A-4147-A177-3AD203B41FA5}">
                      <a16:colId xmlns:a16="http://schemas.microsoft.com/office/drawing/2014/main" val="1806591556"/>
                    </a:ext>
                  </a:extLst>
                </a:gridCol>
                <a:gridCol w="1819751">
                  <a:extLst>
                    <a:ext uri="{9D8B030D-6E8A-4147-A177-3AD203B41FA5}">
                      <a16:colId xmlns:a16="http://schemas.microsoft.com/office/drawing/2014/main" val="1460275232"/>
                    </a:ext>
                  </a:extLst>
                </a:gridCol>
                <a:gridCol w="1819751">
                  <a:extLst>
                    <a:ext uri="{9D8B030D-6E8A-4147-A177-3AD203B41FA5}">
                      <a16:colId xmlns:a16="http://schemas.microsoft.com/office/drawing/2014/main" val="238460815"/>
                    </a:ext>
                  </a:extLst>
                </a:gridCol>
                <a:gridCol w="1819751">
                  <a:extLst>
                    <a:ext uri="{9D8B030D-6E8A-4147-A177-3AD203B41FA5}">
                      <a16:colId xmlns:a16="http://schemas.microsoft.com/office/drawing/2014/main" val="2003842289"/>
                    </a:ext>
                  </a:extLst>
                </a:gridCol>
              </a:tblGrid>
              <a:tr h="530153">
                <a:tc>
                  <a:txBody>
                    <a:bodyPr/>
                    <a:lstStyle/>
                    <a:p>
                      <a:pPr algn="l" rtl="0" fontAlgn="t">
                        <a:spcBef>
                          <a:spcPts val="0"/>
                        </a:spcBef>
                        <a:spcAft>
                          <a:spcPts val="0"/>
                        </a:spcAft>
                      </a:pPr>
                      <a:r>
                        <a:rPr lang="en-US" sz="2400" b="1" i="0" u="none" strike="noStrike" dirty="0">
                          <a:solidFill>
                            <a:srgbClr val="000000"/>
                          </a:solidFill>
                          <a:effectLst/>
                          <a:highlight>
                            <a:srgbClr val="7DD7EA"/>
                          </a:highlight>
                          <a:latin typeface="+mn-lt"/>
                        </a:rPr>
                        <a:t>M-Y</a:t>
                      </a:r>
                      <a:endParaRPr lang="en-US" sz="2400" b="0" i="0" u="none" strike="noStrike" dirty="0">
                        <a:effectLst/>
                        <a:highlight>
                          <a:srgbClr val="7DD7EA"/>
                        </a:highlight>
                        <a:latin typeface="+mn-lt"/>
                      </a:endParaRPr>
                    </a:p>
                  </a:txBody>
                  <a:tcPr marL="25439" marR="25439" marT="25439" marB="0">
                    <a:lnL w="6350" cap="flat" cmpd="sng" algn="ctr">
                      <a:solidFill>
                        <a:srgbClr val="D3D3D3"/>
                      </a:solidFill>
                      <a:prstDash val="solid"/>
                      <a:round/>
                      <a:headEnd type="none" w="med" len="med"/>
                      <a:tailEnd type="none" w="med" len="med"/>
                    </a:lnL>
                    <a:lnR w="6350" cap="flat" cmpd="sng" algn="ctr">
                      <a:solidFill>
                        <a:srgbClr val="D3D3D3"/>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2400" b="1" i="0" u="none" strike="noStrike" dirty="0">
                          <a:solidFill>
                            <a:srgbClr val="000000"/>
                          </a:solidFill>
                          <a:effectLst/>
                          <a:highlight>
                            <a:srgbClr val="7DD7EA"/>
                          </a:highlight>
                          <a:latin typeface="+mn-lt"/>
                        </a:rPr>
                        <a:t>11-25</a:t>
                      </a:r>
                      <a:endParaRPr lang="en-US" sz="2400" b="0" i="0" u="none" strike="noStrike" dirty="0">
                        <a:effectLst/>
                        <a:highlight>
                          <a:srgbClr val="7DD7EA"/>
                        </a:highlight>
                        <a:latin typeface="+mn-lt"/>
                      </a:endParaRPr>
                    </a:p>
                  </a:txBody>
                  <a:tcPr marL="25439" marR="25439" marT="25439" marB="0">
                    <a:lnL w="6350" cap="flat" cmpd="sng" algn="ctr">
                      <a:solidFill>
                        <a:srgbClr val="D3D3D3"/>
                      </a:solidFill>
                      <a:prstDash val="solid"/>
                      <a:round/>
                      <a:headEnd type="none" w="med" len="med"/>
                      <a:tailEnd type="none" w="med" len="med"/>
                    </a:lnL>
                    <a:lnR w="6350" cap="flat" cmpd="sng" algn="ctr">
                      <a:solidFill>
                        <a:srgbClr val="D3D3D3"/>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2400" b="1" i="0" u="none" strike="noStrike" dirty="0">
                          <a:solidFill>
                            <a:srgbClr val="000000"/>
                          </a:solidFill>
                          <a:effectLst/>
                          <a:highlight>
                            <a:srgbClr val="7DD7EA"/>
                          </a:highlight>
                          <a:latin typeface="+mn-lt"/>
                        </a:rPr>
                        <a:t>10-25</a:t>
                      </a:r>
                      <a:endParaRPr lang="en-US" sz="2400" b="0" i="0" u="none" strike="noStrike" dirty="0">
                        <a:effectLst/>
                        <a:highlight>
                          <a:srgbClr val="7DD7EA"/>
                        </a:highlight>
                        <a:latin typeface="+mn-lt"/>
                      </a:endParaRPr>
                    </a:p>
                  </a:txBody>
                  <a:tcPr marL="25439" marR="25439" marT="25439" marB="0">
                    <a:lnL w="6350" cap="flat" cmpd="sng" algn="ctr">
                      <a:solidFill>
                        <a:srgbClr val="D3D3D3"/>
                      </a:solidFill>
                      <a:prstDash val="solid"/>
                      <a:round/>
                      <a:headEnd type="none" w="med" len="med"/>
                      <a:tailEnd type="none" w="med" len="med"/>
                    </a:lnL>
                    <a:lnR w="6350" cap="flat" cmpd="sng" algn="ctr">
                      <a:solidFill>
                        <a:srgbClr val="D3D3D3"/>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2400" b="1" i="0" u="none" strike="noStrike" dirty="0">
                          <a:solidFill>
                            <a:srgbClr val="000000"/>
                          </a:solidFill>
                          <a:effectLst/>
                          <a:highlight>
                            <a:srgbClr val="7DD7EA"/>
                          </a:highlight>
                          <a:latin typeface="+mn-lt"/>
                        </a:rPr>
                        <a:t>9-25</a:t>
                      </a:r>
                      <a:endParaRPr lang="en-US" sz="2400" b="0" i="0" u="none" strike="noStrike" dirty="0">
                        <a:effectLst/>
                        <a:highlight>
                          <a:srgbClr val="7DD7EA"/>
                        </a:highlight>
                        <a:latin typeface="+mn-lt"/>
                      </a:endParaRPr>
                    </a:p>
                  </a:txBody>
                  <a:tcPr marL="25439" marR="25439" marT="25439" marB="0">
                    <a:lnL w="6350" cap="flat" cmpd="sng" algn="ctr">
                      <a:solidFill>
                        <a:srgbClr val="D3D3D3"/>
                      </a:solidFill>
                      <a:prstDash val="solid"/>
                      <a:round/>
                      <a:headEnd type="none" w="med" len="med"/>
                      <a:tailEnd type="none" w="med" len="med"/>
                    </a:lnL>
                    <a:lnR w="6350" cap="flat" cmpd="sng" algn="ctr">
                      <a:solidFill>
                        <a:srgbClr val="D3D3D3"/>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2400" b="1" i="0" u="none" strike="noStrike" dirty="0">
                          <a:solidFill>
                            <a:srgbClr val="000000"/>
                          </a:solidFill>
                          <a:effectLst/>
                          <a:highlight>
                            <a:srgbClr val="7DD7EA"/>
                          </a:highlight>
                          <a:latin typeface="+mn-lt"/>
                        </a:rPr>
                        <a:t>8-25</a:t>
                      </a:r>
                      <a:endParaRPr lang="en-US" sz="2400" b="0" i="0" u="none" strike="noStrike" dirty="0">
                        <a:effectLst/>
                        <a:highlight>
                          <a:srgbClr val="7DD7EA"/>
                        </a:highlight>
                        <a:latin typeface="+mn-lt"/>
                      </a:endParaRPr>
                    </a:p>
                  </a:txBody>
                  <a:tcPr marL="25439" marR="25439" marT="25439" marB="0">
                    <a:lnL w="6350" cap="flat" cmpd="sng" algn="ctr">
                      <a:solidFill>
                        <a:srgbClr val="D3D3D3"/>
                      </a:solidFill>
                      <a:prstDash val="solid"/>
                      <a:round/>
                      <a:headEnd type="none" w="med" len="med"/>
                      <a:tailEnd type="none" w="med" len="med"/>
                    </a:lnL>
                    <a:lnR w="6350" cap="flat" cmpd="sng" algn="ctr">
                      <a:solidFill>
                        <a:srgbClr val="D3D3D3"/>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extLst>
                  <a:ext uri="{0D108BD9-81ED-4DB2-BD59-A6C34878D82A}">
                    <a16:rowId xmlns:a16="http://schemas.microsoft.com/office/drawing/2014/main" val="3357698355"/>
                  </a:ext>
                </a:extLst>
              </a:tr>
              <a:tr h="530153">
                <a:tc>
                  <a:txBody>
                    <a:bodyPr/>
                    <a:lstStyle/>
                    <a:p>
                      <a:pPr algn="l" rtl="0" fontAlgn="t">
                        <a:spcBef>
                          <a:spcPts val="0"/>
                        </a:spcBef>
                        <a:spcAft>
                          <a:spcPts val="0"/>
                        </a:spcAft>
                      </a:pPr>
                      <a:r>
                        <a:rPr lang="en-US" sz="2400" b="0" i="0" u="none" strike="noStrike" dirty="0">
                          <a:solidFill>
                            <a:srgbClr val="000000"/>
                          </a:solidFill>
                          <a:effectLst/>
                          <a:latin typeface="+mn-lt"/>
                        </a:rPr>
                        <a:t>Approval No Rule</a:t>
                      </a:r>
                      <a:endParaRPr lang="en-US" sz="2400" b="0" i="0" u="none" strike="noStrike" dirty="0">
                        <a:effectLst/>
                        <a:latin typeface="+mn-lt"/>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1,072,286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1,191,075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1,142,706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1,098,846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8421428"/>
                  </a:ext>
                </a:extLst>
              </a:tr>
              <a:tr h="530153">
                <a:tc>
                  <a:txBody>
                    <a:bodyPr/>
                    <a:lstStyle/>
                    <a:p>
                      <a:pPr algn="l" rtl="0" fontAlgn="t">
                        <a:spcBef>
                          <a:spcPts val="0"/>
                        </a:spcBef>
                        <a:spcAft>
                          <a:spcPts val="0"/>
                        </a:spcAft>
                      </a:pPr>
                      <a:r>
                        <a:rPr lang="en-US" sz="2400" b="0" i="0" u="none" strike="noStrike" dirty="0">
                          <a:solidFill>
                            <a:srgbClr val="000000"/>
                          </a:solidFill>
                          <a:effectLst/>
                          <a:latin typeface="+mn-lt"/>
                        </a:rPr>
                        <a:t>POS Approval</a:t>
                      </a:r>
                      <a:endParaRPr lang="en-US" sz="2400" b="0" i="0" u="none" strike="noStrike" dirty="0">
                        <a:effectLst/>
                        <a:latin typeface="+mn-lt"/>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966,473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1,080,667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1,048,377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1,012,240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2186370"/>
                  </a:ext>
                </a:extLst>
              </a:tr>
              <a:tr h="512718">
                <a:tc>
                  <a:txBody>
                    <a:bodyPr/>
                    <a:lstStyle/>
                    <a:p>
                      <a:pPr algn="l" rtl="0" fontAlgn="t">
                        <a:spcBef>
                          <a:spcPts val="0"/>
                        </a:spcBef>
                        <a:spcAft>
                          <a:spcPts val="0"/>
                        </a:spcAft>
                      </a:pPr>
                      <a:r>
                        <a:rPr lang="en-US" sz="2400" b="0" i="0" u="none" strike="noStrike" dirty="0">
                          <a:solidFill>
                            <a:srgbClr val="000000"/>
                          </a:solidFill>
                          <a:effectLst/>
                          <a:latin typeface="+mn-lt"/>
                        </a:rPr>
                        <a:t>POS Denial</a:t>
                      </a:r>
                      <a:endParaRPr lang="en-US" sz="2400" b="0" i="0" u="none" strike="noStrike" dirty="0">
                        <a:effectLst/>
                        <a:latin typeface="+mn-lt"/>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285,789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324,105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310,414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0" i="0" u="none" strike="noStrike" dirty="0">
                          <a:solidFill>
                            <a:srgbClr val="000000"/>
                          </a:solidFill>
                          <a:effectLst/>
                          <a:latin typeface="+mn-lt"/>
                        </a:rPr>
                        <a:t>311,051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46532434"/>
                  </a:ext>
                </a:extLst>
              </a:tr>
              <a:tr h="530153">
                <a:tc>
                  <a:txBody>
                    <a:bodyPr/>
                    <a:lstStyle/>
                    <a:p>
                      <a:pPr algn="l" rtl="0" fontAlgn="t">
                        <a:spcBef>
                          <a:spcPts val="0"/>
                        </a:spcBef>
                        <a:spcAft>
                          <a:spcPts val="0"/>
                        </a:spcAft>
                      </a:pPr>
                      <a:r>
                        <a:rPr lang="en-US" sz="2400" b="1" i="0" u="none" strike="noStrike" dirty="0">
                          <a:solidFill>
                            <a:srgbClr val="000000"/>
                          </a:solidFill>
                          <a:effectLst/>
                          <a:latin typeface="+mn-lt"/>
                        </a:rPr>
                        <a:t>Total Transactions</a:t>
                      </a:r>
                      <a:endParaRPr lang="en-US" sz="2400" b="1" i="0" u="none" strike="noStrike" dirty="0">
                        <a:effectLst/>
                        <a:latin typeface="+mn-lt"/>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1" i="0" u="none" strike="noStrike" dirty="0">
                          <a:solidFill>
                            <a:srgbClr val="000000"/>
                          </a:solidFill>
                          <a:effectLst/>
                          <a:latin typeface="+mn-lt"/>
                        </a:rPr>
                        <a:t>2,324,548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1" i="0" u="none" strike="noStrike" dirty="0">
                          <a:solidFill>
                            <a:srgbClr val="000000"/>
                          </a:solidFill>
                          <a:effectLst/>
                          <a:latin typeface="+mn-lt"/>
                        </a:rPr>
                        <a:t>2,595,847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1" i="0" u="none" strike="noStrike" dirty="0">
                          <a:solidFill>
                            <a:srgbClr val="000000"/>
                          </a:solidFill>
                          <a:effectLst/>
                          <a:latin typeface="+mn-lt"/>
                        </a:rPr>
                        <a:t>2,501,497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000" b="1" i="0" u="none" strike="noStrike" dirty="0">
                          <a:solidFill>
                            <a:srgbClr val="000000"/>
                          </a:solidFill>
                          <a:effectLst/>
                          <a:latin typeface="+mn-lt"/>
                        </a:rPr>
                        <a:t>2,422,137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9567265"/>
                  </a:ext>
                </a:extLst>
              </a:tr>
            </a:tbl>
          </a:graphicData>
        </a:graphic>
      </p:graphicFrame>
      <p:pic>
        <p:nvPicPr>
          <p:cNvPr id="119" name="Picture 118" descr="Conduent, Inc.">
            <a:extLst>
              <a:ext uri="{FF2B5EF4-FFF2-40B4-BE49-F238E27FC236}">
                <a16:creationId xmlns:a16="http://schemas.microsoft.com/office/drawing/2014/main" id="{DD12B83B-C693-43BB-B2EE-E387BC82F1B4}"/>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3675" y="0"/>
            <a:ext cx="1838325" cy="50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6711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F0445-9A6B-1655-C4C4-27665DFBF219}"/>
              </a:ext>
            </a:extLst>
          </p:cNvPr>
          <p:cNvSpPr>
            <a:spLocks noGrp="1"/>
          </p:cNvSpPr>
          <p:nvPr>
            <p:ph type="title"/>
          </p:nvPr>
        </p:nvSpPr>
        <p:spPr>
          <a:xfrm>
            <a:off x="1115568" y="347730"/>
            <a:ext cx="10168128" cy="2052034"/>
          </a:xfrm>
        </p:spPr>
        <p:txBody>
          <a:bodyPr>
            <a:normAutofit/>
          </a:bodyPr>
          <a:lstStyle/>
          <a:p>
            <a:r>
              <a:rPr lang="en-US" sz="4000" b="0" i="0" u="none" strike="noStrike" dirty="0">
                <a:solidFill>
                  <a:srgbClr val="000000"/>
                </a:solidFill>
                <a:effectLst/>
                <a:latin typeface="Aptos" panose="020B0004020202020204" pitchFamily="34" charset="0"/>
              </a:rPr>
              <a:t>Early Refill Denials at POS</a:t>
            </a:r>
            <a:endParaRPr lang="en-US" sz="4000" dirty="0">
              <a:latin typeface="Aptos" panose="020B0004020202020204" pitchFamily="34" charset="0"/>
            </a:endParaRPr>
          </a:p>
        </p:txBody>
      </p:sp>
      <p:pic>
        <p:nvPicPr>
          <p:cNvPr id="3" name="Picture 2" descr="Conduent, Inc.">
            <a:extLst>
              <a:ext uri="{FF2B5EF4-FFF2-40B4-BE49-F238E27FC236}">
                <a16:creationId xmlns:a16="http://schemas.microsoft.com/office/drawing/2014/main" id="{4B4637DD-F721-EB7A-280B-91EFBA6BD279}"/>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3675" y="63074"/>
            <a:ext cx="1838325" cy="50482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Content Placeholder 3">
            <a:extLst>
              <a:ext uri="{FF2B5EF4-FFF2-40B4-BE49-F238E27FC236}">
                <a16:creationId xmlns:a16="http://schemas.microsoft.com/office/drawing/2014/main" id="{12C4E05A-7A44-B8DD-A04A-D1E862D0230B}"/>
              </a:ext>
            </a:extLst>
          </p:cNvPr>
          <p:cNvGraphicFramePr>
            <a:graphicFrameLocks/>
          </p:cNvGraphicFramePr>
          <p:nvPr>
            <p:extLst>
              <p:ext uri="{D42A27DB-BD31-4B8C-83A1-F6EECF244321}">
                <p14:modId xmlns:p14="http://schemas.microsoft.com/office/powerpoint/2010/main" val="41670684"/>
              </p:ext>
            </p:extLst>
          </p:nvPr>
        </p:nvGraphicFramePr>
        <p:xfrm>
          <a:off x="838200" y="3060695"/>
          <a:ext cx="10612019" cy="1633928"/>
        </p:xfrm>
        <a:graphic>
          <a:graphicData uri="http://schemas.openxmlformats.org/drawingml/2006/table">
            <a:tbl>
              <a:tblPr firstRow="1"/>
              <a:tblGrid>
                <a:gridCol w="4711335">
                  <a:extLst>
                    <a:ext uri="{9D8B030D-6E8A-4147-A177-3AD203B41FA5}">
                      <a16:colId xmlns:a16="http://schemas.microsoft.com/office/drawing/2014/main" val="2554107618"/>
                    </a:ext>
                  </a:extLst>
                </a:gridCol>
                <a:gridCol w="1262423">
                  <a:extLst>
                    <a:ext uri="{9D8B030D-6E8A-4147-A177-3AD203B41FA5}">
                      <a16:colId xmlns:a16="http://schemas.microsoft.com/office/drawing/2014/main" val="2985255875"/>
                    </a:ext>
                  </a:extLst>
                </a:gridCol>
                <a:gridCol w="1391478">
                  <a:extLst>
                    <a:ext uri="{9D8B030D-6E8A-4147-A177-3AD203B41FA5}">
                      <a16:colId xmlns:a16="http://schemas.microsoft.com/office/drawing/2014/main" val="1841768910"/>
                    </a:ext>
                  </a:extLst>
                </a:gridCol>
                <a:gridCol w="1537252">
                  <a:extLst>
                    <a:ext uri="{9D8B030D-6E8A-4147-A177-3AD203B41FA5}">
                      <a16:colId xmlns:a16="http://schemas.microsoft.com/office/drawing/2014/main" val="2986586575"/>
                    </a:ext>
                  </a:extLst>
                </a:gridCol>
                <a:gridCol w="1709531">
                  <a:extLst>
                    <a:ext uri="{9D8B030D-6E8A-4147-A177-3AD203B41FA5}">
                      <a16:colId xmlns:a16="http://schemas.microsoft.com/office/drawing/2014/main" val="1575226694"/>
                    </a:ext>
                  </a:extLst>
                </a:gridCol>
              </a:tblGrid>
              <a:tr h="541262">
                <a:tc>
                  <a:txBody>
                    <a:bodyPr/>
                    <a:lstStyle/>
                    <a:p>
                      <a:pPr algn="l" rtl="0" fontAlgn="t">
                        <a:spcBef>
                          <a:spcPts val="0"/>
                        </a:spcBef>
                        <a:spcAft>
                          <a:spcPts val="0"/>
                        </a:spcAft>
                      </a:pPr>
                      <a:endParaRPr lang="en-US" sz="2400" b="0" i="0" u="none" strike="noStrike" dirty="0">
                        <a:effectLst/>
                        <a:highlight>
                          <a:srgbClr val="7DD7EA"/>
                        </a:highlight>
                        <a:latin typeface="+mn-lt"/>
                      </a:endParaRPr>
                    </a:p>
                  </a:txBody>
                  <a:tcPr marL="25972" marR="25972" marT="2597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2400" b="1" i="0" u="none" strike="noStrike" kern="1200" dirty="0">
                          <a:solidFill>
                            <a:srgbClr val="000000"/>
                          </a:solidFill>
                          <a:effectLst/>
                          <a:highlight>
                            <a:srgbClr val="7DD7EA"/>
                          </a:highlight>
                          <a:latin typeface="+mn-lt"/>
                          <a:ea typeface="+mn-ea"/>
                          <a:cs typeface="+mn-cs"/>
                        </a:rPr>
                        <a:t>11-25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pPr>
                      <a:r>
                        <a:rPr lang="en-US" sz="2400" b="1" i="0" u="none" strike="noStrike" kern="1200" dirty="0">
                          <a:solidFill>
                            <a:srgbClr val="000000"/>
                          </a:solidFill>
                          <a:effectLst/>
                          <a:highlight>
                            <a:srgbClr val="7DD7EA"/>
                          </a:highlight>
                          <a:latin typeface="+mn-lt"/>
                          <a:ea typeface="+mn-ea"/>
                          <a:cs typeface="+mn-cs"/>
                        </a:rPr>
                        <a:t>10-25</a:t>
                      </a: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marL="0" algn="ctr" defTabSz="914400" rtl="0" eaLnBrk="1" fontAlgn="t" latinLnBrk="0" hangingPunct="1">
                        <a:spcBef>
                          <a:spcPts val="0"/>
                        </a:spcBef>
                        <a:spcAft>
                          <a:spcPts val="0"/>
                        </a:spcAft>
                        <a:buNone/>
                      </a:pPr>
                      <a:r>
                        <a:rPr lang="en-US" sz="2400" b="1" i="0" u="none" strike="noStrike" kern="1200" dirty="0">
                          <a:solidFill>
                            <a:srgbClr val="000000"/>
                          </a:solidFill>
                          <a:effectLst/>
                          <a:highlight>
                            <a:srgbClr val="7DD7EA"/>
                          </a:highlight>
                          <a:latin typeface="+mn-lt"/>
                          <a:ea typeface="+mn-ea"/>
                          <a:cs typeface="+mn-cs"/>
                        </a:rPr>
                        <a:t>9-25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tc>
                  <a:txBody>
                    <a:bodyPr/>
                    <a:lstStyle/>
                    <a:p>
                      <a:pPr algn="ctr" rtl="0" fontAlgn="t">
                        <a:spcBef>
                          <a:spcPts val="0"/>
                        </a:spcBef>
                        <a:spcAft>
                          <a:spcPts val="0"/>
                        </a:spcAft>
                      </a:pPr>
                      <a:r>
                        <a:rPr lang="en-US" sz="2400" b="1" i="0" u="none" strike="noStrike" dirty="0">
                          <a:solidFill>
                            <a:srgbClr val="000000"/>
                          </a:solidFill>
                          <a:effectLst/>
                          <a:highlight>
                            <a:srgbClr val="7DD7EA"/>
                          </a:highlight>
                          <a:latin typeface="+mn-lt"/>
                        </a:rPr>
                        <a:t>8-25</a:t>
                      </a:r>
                      <a:endParaRPr lang="en-US" sz="2400" b="0" i="0" u="none" strike="noStrike" dirty="0">
                        <a:effectLst/>
                        <a:highlight>
                          <a:srgbClr val="7DD7EA"/>
                        </a:highlight>
                        <a:latin typeface="+mn-lt"/>
                      </a:endParaRPr>
                    </a:p>
                  </a:txBody>
                  <a:tcPr marL="25439" marR="25439" marT="25439"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DD7EA"/>
                    </a:solidFill>
                  </a:tcPr>
                </a:tc>
                <a:extLst>
                  <a:ext uri="{0D108BD9-81ED-4DB2-BD59-A6C34878D82A}">
                    <a16:rowId xmlns:a16="http://schemas.microsoft.com/office/drawing/2014/main" val="3279149698"/>
                  </a:ext>
                </a:extLst>
              </a:tr>
              <a:tr h="551404">
                <a:tc>
                  <a:txBody>
                    <a:bodyPr/>
                    <a:lstStyle/>
                    <a:p>
                      <a:pPr algn="l" rtl="0" fontAlgn="t"/>
                      <a:r>
                        <a:rPr lang="en-US" sz="2400" b="1" i="0" u="none" strike="noStrike" dirty="0">
                          <a:solidFill>
                            <a:srgbClr val="000000"/>
                          </a:solidFill>
                          <a:effectLst/>
                          <a:latin typeface="+mn-lt"/>
                        </a:rPr>
                        <a:t>Early Refill 0693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spcBef>
                          <a:spcPts val="0"/>
                        </a:spcBef>
                        <a:spcAft>
                          <a:spcPts val="0"/>
                        </a:spcAft>
                        <a:buNone/>
                      </a:pPr>
                      <a:r>
                        <a:rPr lang="en-US" sz="2400" b="0" i="0" u="none" strike="noStrike" kern="1200" dirty="0">
                          <a:solidFill>
                            <a:srgbClr val="000000"/>
                          </a:solidFill>
                          <a:effectLst/>
                          <a:latin typeface="+mn-lt"/>
                          <a:ea typeface="+mn-ea"/>
                          <a:cs typeface="+mn-cs"/>
                        </a:rPr>
                        <a:t>138,036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spcBef>
                          <a:spcPts val="0"/>
                        </a:spcBef>
                        <a:spcAft>
                          <a:spcPts val="0"/>
                        </a:spcAft>
                        <a:buNone/>
                      </a:pPr>
                      <a:r>
                        <a:rPr lang="en-US" sz="2400" b="0" i="0" u="none" strike="noStrike" kern="1200" dirty="0">
                          <a:solidFill>
                            <a:srgbClr val="000000"/>
                          </a:solidFill>
                          <a:effectLst/>
                          <a:latin typeface="+mn-lt"/>
                          <a:ea typeface="+mn-ea"/>
                          <a:cs typeface="+mn-cs"/>
                        </a:rPr>
                        <a:t>154,323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marL="0" algn="ctr" defTabSz="914400" rtl="0" eaLnBrk="1" fontAlgn="t" latinLnBrk="0" hangingPunct="1">
                        <a:spcBef>
                          <a:spcPts val="0"/>
                        </a:spcBef>
                        <a:spcAft>
                          <a:spcPts val="0"/>
                        </a:spcAft>
                        <a:buNone/>
                      </a:pPr>
                      <a:r>
                        <a:rPr lang="en-US" sz="2400" b="0" i="0" u="none" strike="noStrike" kern="1200" dirty="0">
                          <a:solidFill>
                            <a:srgbClr val="000000"/>
                          </a:solidFill>
                          <a:effectLst/>
                          <a:latin typeface="+mn-lt"/>
                          <a:ea typeface="+mn-ea"/>
                          <a:cs typeface="+mn-cs"/>
                        </a:rPr>
                        <a:t>144,012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tc>
                  <a:txBody>
                    <a:bodyPr/>
                    <a:lstStyle/>
                    <a:p>
                      <a:pPr algn="ctr" rtl="0" fontAlgn="t">
                        <a:buNone/>
                      </a:pPr>
                      <a:r>
                        <a:rPr lang="en-US" sz="2400" b="0" i="0" u="none" strike="noStrike" kern="1200" dirty="0">
                          <a:solidFill>
                            <a:srgbClr val="000000"/>
                          </a:solidFill>
                          <a:effectLst/>
                          <a:latin typeface="+mn-lt"/>
                          <a:ea typeface="+mn-ea"/>
                          <a:cs typeface="+mn-cs"/>
                        </a:rPr>
                        <a:t>144,811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D3D3D3"/>
                      </a:solidFill>
                      <a:prstDash val="solid"/>
                      <a:round/>
                      <a:headEnd type="none" w="med" len="med"/>
                      <a:tailEnd type="none" w="med" len="med"/>
                    </a:lnB>
                    <a:noFill/>
                  </a:tcPr>
                </a:tc>
                <a:extLst>
                  <a:ext uri="{0D108BD9-81ED-4DB2-BD59-A6C34878D82A}">
                    <a16:rowId xmlns:a16="http://schemas.microsoft.com/office/drawing/2014/main" val="699252575"/>
                  </a:ext>
                </a:extLst>
              </a:tr>
              <a:tr h="541262">
                <a:tc>
                  <a:txBody>
                    <a:bodyPr/>
                    <a:lstStyle/>
                    <a:p>
                      <a:pPr algn="l" rtl="0" fontAlgn="t"/>
                      <a:r>
                        <a:rPr lang="en-US" sz="2400" b="1" i="0" u="none" strike="noStrike" dirty="0">
                          <a:solidFill>
                            <a:srgbClr val="000000"/>
                          </a:solidFill>
                          <a:effectLst/>
                          <a:latin typeface="+mn-lt"/>
                        </a:rPr>
                        <a:t>% POS Denials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spcBef>
                          <a:spcPts val="0"/>
                        </a:spcBef>
                        <a:spcAft>
                          <a:spcPts val="0"/>
                        </a:spcAft>
                        <a:buNone/>
                      </a:pPr>
                      <a:r>
                        <a:rPr lang="en-US" sz="2400" b="0" i="0" u="none" strike="noStrike" kern="1200" dirty="0">
                          <a:solidFill>
                            <a:srgbClr val="000000"/>
                          </a:solidFill>
                          <a:effectLst/>
                          <a:latin typeface="+mn-lt"/>
                          <a:ea typeface="+mn-ea"/>
                          <a:cs typeface="+mn-cs"/>
                        </a:rPr>
                        <a:t>48.30%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spcBef>
                          <a:spcPts val="0"/>
                        </a:spcBef>
                        <a:spcAft>
                          <a:spcPts val="0"/>
                        </a:spcAft>
                        <a:buNone/>
                      </a:pPr>
                      <a:r>
                        <a:rPr lang="en-US" sz="2400" b="0" i="0" u="none" strike="noStrike" kern="1200" dirty="0">
                          <a:solidFill>
                            <a:srgbClr val="000000"/>
                          </a:solidFill>
                          <a:effectLst/>
                          <a:latin typeface="+mn-lt"/>
                          <a:ea typeface="+mn-ea"/>
                          <a:cs typeface="+mn-cs"/>
                        </a:rPr>
                        <a:t>47.62%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914400" rtl="0" eaLnBrk="1" fontAlgn="t" latinLnBrk="0" hangingPunct="1">
                        <a:spcBef>
                          <a:spcPts val="0"/>
                        </a:spcBef>
                        <a:spcAft>
                          <a:spcPts val="0"/>
                        </a:spcAft>
                        <a:buNone/>
                      </a:pPr>
                      <a:r>
                        <a:rPr lang="en-US" sz="2400" b="0" i="0" u="none" strike="noStrike" kern="1200" dirty="0">
                          <a:solidFill>
                            <a:srgbClr val="000000"/>
                          </a:solidFill>
                          <a:effectLst/>
                          <a:latin typeface="+mn-lt"/>
                          <a:ea typeface="+mn-ea"/>
                          <a:cs typeface="+mn-cs"/>
                        </a:rPr>
                        <a:t>46.39%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t">
                        <a:buNone/>
                      </a:pPr>
                      <a:r>
                        <a:rPr lang="en-US" sz="2400" b="0" i="0" u="none" strike="noStrike" kern="1200" dirty="0">
                          <a:solidFill>
                            <a:srgbClr val="000000"/>
                          </a:solidFill>
                          <a:effectLst/>
                          <a:latin typeface="+mn-lt"/>
                          <a:ea typeface="+mn-ea"/>
                          <a:cs typeface="+mn-cs"/>
                        </a:rPr>
                        <a:t>46.56%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D3D3D3"/>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7507705"/>
                  </a:ext>
                </a:extLst>
              </a:tr>
            </a:tbl>
          </a:graphicData>
        </a:graphic>
      </p:graphicFrame>
    </p:spTree>
    <p:extLst>
      <p:ext uri="{BB962C8B-B14F-4D97-AF65-F5344CB8AC3E}">
        <p14:creationId xmlns:p14="http://schemas.microsoft.com/office/powerpoint/2010/main" val="2404843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f5eefb00-5952-4f7e-8cf8-96f81cfadd01" xsi:nil="true"/>
    <lcf76f155ced4ddcb4097134ff3c332f xmlns="aba01ddc-ae9a-4c9e-819c-7140b4239cd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C0DC7DF98B8BA4EA314349B5720FCC5" ma:contentTypeVersion="14" ma:contentTypeDescription="Create a new document." ma:contentTypeScope="" ma:versionID="c626da6d0afa7058de7cd05ed520ec03">
  <xsd:schema xmlns:xsd="http://www.w3.org/2001/XMLSchema" xmlns:xs="http://www.w3.org/2001/XMLSchema" xmlns:p="http://schemas.microsoft.com/office/2006/metadata/properties" xmlns:ns1="http://schemas.microsoft.com/sharepoint/v3" xmlns:ns2="aba01ddc-ae9a-4c9e-819c-7140b4239cde" xmlns:ns3="f5eefb00-5952-4f7e-8cf8-96f81cfadd01" targetNamespace="http://schemas.microsoft.com/office/2006/metadata/properties" ma:root="true" ma:fieldsID="81c9995cbbe671f8198193bc0cf7741c" ns1:_="" ns2:_="" ns3:_="">
    <xsd:import namespace="http://schemas.microsoft.com/sharepoint/v3"/>
    <xsd:import namespace="aba01ddc-ae9a-4c9e-819c-7140b4239cde"/>
    <xsd:import namespace="f5eefb00-5952-4f7e-8cf8-96f81cfadd0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ba01ddc-ae9a-4c9e-819c-7140b4239c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4b9d60a-532b-456f-bc59-f515255dcd7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eefb00-5952-4f7e-8cf8-96f81cfadd01"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66737BE-2F73-408C-A12D-12E22498BD92}" ma:internalName="TaxCatchAll" ma:showField="CatchAllData" ma:web="{a1603744-bc25-4bc5-9997-e689a712d7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210AA2-B5FE-4F30-8C5D-690A60F14956}">
  <ds:schemaRefs>
    <ds:schemaRef ds:uri="http://schemas.microsoft.com/sharepoint/v3"/>
    <ds:schemaRef ds:uri="http://schemas.microsoft.com/office/2006/metadata/properties"/>
    <ds:schemaRef ds:uri="http://www.w3.org/XML/1998/namespace"/>
    <ds:schemaRef ds:uri="http://schemas.microsoft.com/office/2006/documentManagement/types"/>
    <ds:schemaRef ds:uri="f5eefb00-5952-4f7e-8cf8-96f81cfadd01"/>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aba01ddc-ae9a-4c9e-819c-7140b4239cde"/>
  </ds:schemaRefs>
</ds:datastoreItem>
</file>

<file path=customXml/itemProps2.xml><?xml version="1.0" encoding="utf-8"?>
<ds:datastoreItem xmlns:ds="http://schemas.openxmlformats.org/officeDocument/2006/customXml" ds:itemID="{0BC15D79-F243-46ED-882C-EB3CC1EE62AC}">
  <ds:schemaRefs>
    <ds:schemaRef ds:uri="http://schemas.microsoft.com/sharepoint/v3/contenttype/forms"/>
  </ds:schemaRefs>
</ds:datastoreItem>
</file>

<file path=customXml/itemProps3.xml><?xml version="1.0" encoding="utf-8"?>
<ds:datastoreItem xmlns:ds="http://schemas.openxmlformats.org/officeDocument/2006/customXml" ds:itemID="{6BFA0C20-7B55-4785-8A09-E299C0C6A1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ba01ddc-ae9a-4c9e-819c-7140b4239cde"/>
    <ds:schemaRef ds:uri="f5eefb00-5952-4f7e-8cf8-96f81cfadd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aed4588-b8ce-43a8-a775-989538fd30d8}" enabled="0" method="" siteId="{1aed4588-b8ce-43a8-a775-989538fd30d8}" removed="1"/>
</clbl:labelList>
</file>

<file path=docProps/app.xml><?xml version="1.0" encoding="utf-8"?>
<Properties xmlns="http://schemas.openxmlformats.org/officeDocument/2006/extended-properties" xmlns:vt="http://schemas.openxmlformats.org/officeDocument/2006/docPropsVTypes">
  <TotalTime>5219</TotalTime>
  <Words>679</Words>
  <Application>Microsoft Office PowerPoint</Application>
  <PresentationFormat>Widescreen</PresentationFormat>
  <Paragraphs>361</Paragraphs>
  <Slides>16</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Aptos</vt:lpstr>
      <vt:lpstr>Aptos Display</vt:lpstr>
      <vt:lpstr>Arial</vt:lpstr>
      <vt:lpstr>Times New Roman</vt:lpstr>
      <vt:lpstr>Office Theme</vt:lpstr>
      <vt:lpstr>Worksheet</vt:lpstr>
      <vt:lpstr>Conduent Reports</vt:lpstr>
      <vt:lpstr>Help Desk Status Report</vt:lpstr>
      <vt:lpstr>Help Desk Status Report August 2025</vt:lpstr>
      <vt:lpstr>Highlights of the Helpdesk Status Report</vt:lpstr>
      <vt:lpstr>Top 10: Total Transactions</vt:lpstr>
      <vt:lpstr>Top 10: Pending Transactions</vt:lpstr>
      <vt:lpstr>SmartPA POS Transparency Report</vt:lpstr>
      <vt:lpstr>Conduent™ Missouri SmartPA POS Transparency Report</vt:lpstr>
      <vt:lpstr>Early Refill Denials at POS</vt:lpstr>
      <vt:lpstr>Diagnosis Code Required POS Denials</vt:lpstr>
      <vt:lpstr>Clinical Denials at POS</vt:lpstr>
      <vt:lpstr>Fiscal Denials at POS</vt:lpstr>
      <vt:lpstr>Top 25 Products Ranked By Paid Amount of FFS Claims</vt:lpstr>
      <vt:lpstr>Top 25 by Paid</vt:lpstr>
      <vt:lpstr>Top 25 Products Ranked By Paid Number of FFS Claims</vt:lpstr>
      <vt:lpstr>Top 25 by Claim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Conduent_Reports January 2026_FINAL</dc:title>
  <dc:creator>Crowley, John</dc:creator>
  <cp:lastModifiedBy>Colozza, Jennifer</cp:lastModifiedBy>
  <cp:revision>20</cp:revision>
  <cp:lastPrinted>2024-04-15T11:37:23Z</cp:lastPrinted>
  <dcterms:created xsi:type="dcterms:W3CDTF">2024-03-19T14:18:00Z</dcterms:created>
  <dcterms:modified xsi:type="dcterms:W3CDTF">2025-12-31T15:02:34Z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0x010100DC0DC7DF98B8BA4EA314349B5720FCC5</vt:lpwstr>
  </property>
  <property fmtid="{D5CDD505-2E9C-101B-9397-08002B2CF9AE}" pid="3" name="MediaServiceImageTags">
    <vt:lpwstr/>
  </property>
</Properties>
</file>