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39" r:id="rId2"/>
    <p:sldMasterId id="2147483851" r:id="rId3"/>
    <p:sldMasterId id="2147483863" r:id="rId4"/>
  </p:sldMasterIdLst>
  <p:notesMasterIdLst>
    <p:notesMasterId r:id="rId77"/>
  </p:notesMasterIdLst>
  <p:handoutMasterIdLst>
    <p:handoutMasterId r:id="rId78"/>
  </p:handoutMasterIdLst>
  <p:sldIdLst>
    <p:sldId id="489" r:id="rId5"/>
    <p:sldId id="425" r:id="rId6"/>
    <p:sldId id="490" r:id="rId7"/>
    <p:sldId id="622" r:id="rId8"/>
    <p:sldId id="627" r:id="rId9"/>
    <p:sldId id="628" r:id="rId10"/>
    <p:sldId id="629" r:id="rId11"/>
    <p:sldId id="630" r:id="rId12"/>
    <p:sldId id="631" r:id="rId13"/>
    <p:sldId id="632" r:id="rId14"/>
    <p:sldId id="633" r:id="rId15"/>
    <p:sldId id="634" r:id="rId16"/>
    <p:sldId id="635" r:id="rId17"/>
    <p:sldId id="636" r:id="rId18"/>
    <p:sldId id="637" r:id="rId19"/>
    <p:sldId id="638" r:id="rId20"/>
    <p:sldId id="639" r:id="rId21"/>
    <p:sldId id="642" r:id="rId22"/>
    <p:sldId id="641" r:id="rId23"/>
    <p:sldId id="671" r:id="rId24"/>
    <p:sldId id="649" r:id="rId25"/>
    <p:sldId id="650" r:id="rId26"/>
    <p:sldId id="651" r:id="rId27"/>
    <p:sldId id="652" r:id="rId28"/>
    <p:sldId id="653" r:id="rId29"/>
    <p:sldId id="654" r:id="rId30"/>
    <p:sldId id="655" r:id="rId31"/>
    <p:sldId id="656" r:id="rId32"/>
    <p:sldId id="657" r:id="rId33"/>
    <p:sldId id="658" r:id="rId34"/>
    <p:sldId id="659" r:id="rId35"/>
    <p:sldId id="660" r:id="rId36"/>
    <p:sldId id="661" r:id="rId37"/>
    <p:sldId id="662" r:id="rId38"/>
    <p:sldId id="663" r:id="rId39"/>
    <p:sldId id="664" r:id="rId40"/>
    <p:sldId id="665" r:id="rId41"/>
    <p:sldId id="666" r:id="rId42"/>
    <p:sldId id="667" r:id="rId43"/>
    <p:sldId id="668" r:id="rId44"/>
    <p:sldId id="669" r:id="rId45"/>
    <p:sldId id="670" r:id="rId46"/>
    <p:sldId id="597" r:id="rId47"/>
    <p:sldId id="677" r:id="rId48"/>
    <p:sldId id="598" r:id="rId49"/>
    <p:sldId id="599" r:id="rId50"/>
    <p:sldId id="600" r:id="rId51"/>
    <p:sldId id="601" r:id="rId52"/>
    <p:sldId id="602" r:id="rId53"/>
    <p:sldId id="672" r:id="rId54"/>
    <p:sldId id="674" r:id="rId55"/>
    <p:sldId id="675" r:id="rId56"/>
    <p:sldId id="676" r:id="rId57"/>
    <p:sldId id="608" r:id="rId58"/>
    <p:sldId id="609" r:id="rId59"/>
    <p:sldId id="610" r:id="rId60"/>
    <p:sldId id="611" r:id="rId61"/>
    <p:sldId id="612" r:id="rId62"/>
    <p:sldId id="613" r:id="rId63"/>
    <p:sldId id="624" r:id="rId64"/>
    <p:sldId id="625" r:id="rId65"/>
    <p:sldId id="626" r:id="rId66"/>
    <p:sldId id="615" r:id="rId67"/>
    <p:sldId id="616" r:id="rId68"/>
    <p:sldId id="617" r:id="rId69"/>
    <p:sldId id="618" r:id="rId70"/>
    <p:sldId id="619" r:id="rId71"/>
    <p:sldId id="620" r:id="rId72"/>
    <p:sldId id="621" r:id="rId73"/>
    <p:sldId id="491" r:id="rId74"/>
    <p:sldId id="375" r:id="rId75"/>
    <p:sldId id="376"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Ludlam"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535" autoAdjust="0"/>
  </p:normalViewPr>
  <p:slideViewPr>
    <p:cSldViewPr>
      <p:cViewPr varScale="1">
        <p:scale>
          <a:sx n="70" d="100"/>
          <a:sy n="70" d="100"/>
        </p:scale>
        <p:origin x="1602" y="66"/>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https://accesshub-my.sharepoint.com/personal/sekart_guidehouse_com/Documents/Desktop/VBP%20Q1-Q3%20EOY%20Numbers_7.31.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ccesshub-my.sharepoint.com/personal/sekart_guidehouse_com/Documents/Desktop/VBP%20Q1-Q3%20EOY%20Numbers_7.31.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solidFill>
                  <a:schemeClr val="tx1"/>
                </a:solidFill>
              </a:rPr>
              <a:t>Participating VBP Providers by Incentive Type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364246135899681E-2"/>
          <c:y val="0.1485573357623565"/>
          <c:w val="0.51976426557791389"/>
          <c:h val="0.71640008226760243"/>
        </c:manualLayout>
      </c:layout>
      <c:doughnutChart>
        <c:varyColors val="1"/>
        <c:ser>
          <c:idx val="0"/>
          <c:order val="0"/>
          <c:tx>
            <c:strRef>
              <c:f>Sheet2!$C$33</c:f>
              <c:strCache>
                <c:ptCount val="1"/>
                <c:pt idx="0">
                  <c:v>Participating Providers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97-4D6E-9A76-D00E897E7D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97-4D6E-9A76-D00E897E7D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97-4D6E-9A76-D00E897E7D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97-4D6E-9A76-D00E897E7D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97-4D6E-9A76-D00E897E7D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E97-4D6E-9A76-D00E897E7D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E97-4D6E-9A76-D00E897E7D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E97-4D6E-9A76-D00E897E7D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E97-4D6E-9A76-D00E897E7DC3}"/>
              </c:ext>
            </c:extLst>
          </c:dPt>
          <c:dLbls>
            <c:dLbl>
              <c:idx val="6"/>
              <c:layout>
                <c:manualLayout>
                  <c:x val="3.7269977111245157E-3"/>
                  <c:y val="2.6981453119086858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3.7968715815984329E-2"/>
                      <c:h val="4.2981454818706945E-2"/>
                    </c:manualLayout>
                  </c15:layout>
                </c:ext>
                <c:ext xmlns:c16="http://schemas.microsoft.com/office/drawing/2014/chart" uri="{C3380CC4-5D6E-409C-BE32-E72D297353CC}">
                  <c16:uniqueId val="{0000000D-EE97-4D6E-9A76-D00E897E7DC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Sheet2!$B$34:$B$42</c:f>
              <c:strCache>
                <c:ptCount val="9"/>
                <c:pt idx="0">
                  <c:v>Tiered Supports - Pay for Reporting</c:v>
                </c:pt>
                <c:pt idx="1">
                  <c:v>Tiered Supports - Level of Implementation</c:v>
                </c:pt>
                <c:pt idx="2">
                  <c:v>Employment Pay for Reporting </c:v>
                </c:pt>
                <c:pt idx="3">
                  <c:v>Remote Supports</c:v>
                </c:pt>
                <c:pt idx="4">
                  <c:v>Direct Support Professional Training Levels</c:v>
                </c:pt>
                <c:pt idx="5">
                  <c:v>Electronic Visit Verification</c:v>
                </c:pt>
                <c:pt idx="6">
                  <c:v>Registered Apprenticeship</c:v>
                </c:pt>
                <c:pt idx="7">
                  <c:v>Health Risk Screening Tool</c:v>
                </c:pt>
                <c:pt idx="8">
                  <c:v>National Core Indicators Staff Stability Survey</c:v>
                </c:pt>
              </c:strCache>
            </c:strRef>
          </c:cat>
          <c:val>
            <c:numRef>
              <c:f>Sheet2!$C$34:$C$42</c:f>
              <c:numCache>
                <c:formatCode>General</c:formatCode>
                <c:ptCount val="9"/>
                <c:pt idx="0">
                  <c:v>42</c:v>
                </c:pt>
                <c:pt idx="1">
                  <c:v>42</c:v>
                </c:pt>
                <c:pt idx="2">
                  <c:v>29</c:v>
                </c:pt>
                <c:pt idx="3">
                  <c:v>12</c:v>
                </c:pt>
                <c:pt idx="4">
                  <c:v>23</c:v>
                </c:pt>
                <c:pt idx="5">
                  <c:v>34</c:v>
                </c:pt>
                <c:pt idx="6">
                  <c:v>4</c:v>
                </c:pt>
                <c:pt idx="7">
                  <c:v>40</c:v>
                </c:pt>
                <c:pt idx="8">
                  <c:v>103</c:v>
                </c:pt>
              </c:numCache>
            </c:numRef>
          </c:val>
          <c:extLst>
            <c:ext xmlns:c16="http://schemas.microsoft.com/office/drawing/2014/chart" uri="{C3380CC4-5D6E-409C-BE32-E72D297353CC}">
              <c16:uniqueId val="{00000012-EE97-4D6E-9A76-D00E897E7DC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7928658113060105"/>
          <c:y val="0.14988409660040067"/>
          <c:w val="0.42071341886939889"/>
          <c:h val="0.786329623702208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tx1"/>
                </a:solidFill>
                <a:latin typeface="+mn-lt"/>
                <a:ea typeface="+mn-ea"/>
                <a:cs typeface="+mn-cs"/>
              </a:defRPr>
            </a:pPr>
            <a:r>
              <a:rPr lang="en-US" b="1" dirty="0">
                <a:solidFill>
                  <a:schemeClr val="tx1"/>
                </a:solidFill>
              </a:rPr>
              <a:t>Breakdown of Payments Made To Date by Incentive Type</a:t>
            </a:r>
          </a:p>
        </c:rich>
      </c:tx>
      <c:layout>
        <c:manualLayout>
          <c:xMode val="edge"/>
          <c:yMode val="edge"/>
          <c:x val="0.15378327832646374"/>
          <c:y val="1.713040447623336E-2"/>
        </c:manualLayout>
      </c:layout>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solidFill>
              <a:latin typeface="+mn-lt"/>
              <a:ea typeface="+mn-ea"/>
              <a:cs typeface="+mn-cs"/>
            </a:defRPr>
          </a:pPr>
          <a:endParaRPr lang="en-US"/>
        </a:p>
      </c:txPr>
    </c:title>
    <c:autoTitleDeleted val="0"/>
    <c:plotArea>
      <c:layout>
        <c:manualLayout>
          <c:layoutTarget val="inner"/>
          <c:xMode val="edge"/>
          <c:yMode val="edge"/>
          <c:x val="0.29371247326822258"/>
          <c:y val="0.10390409176463368"/>
          <c:w val="0.40108079928961887"/>
          <c:h val="0.74523302924779078"/>
        </c:manualLayout>
      </c:layout>
      <c:pieChart>
        <c:varyColors val="1"/>
        <c:ser>
          <c:idx val="0"/>
          <c:order val="0"/>
          <c:tx>
            <c:strRef>
              <c:f>Sheet2!$C$18</c:f>
              <c:strCache>
                <c:ptCount val="1"/>
                <c:pt idx="0">
                  <c:v>Number of Payments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88AA-436F-8684-4EC1E5BC4114}"/>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88AA-436F-8684-4EC1E5BC4114}"/>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88AA-436F-8684-4EC1E5BC4114}"/>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88AA-436F-8684-4EC1E5BC4114}"/>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88AA-436F-8684-4EC1E5BC4114}"/>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88AA-436F-8684-4EC1E5BC4114}"/>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88AA-436F-8684-4EC1E5BC4114}"/>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F-88AA-436F-8684-4EC1E5BC4114}"/>
              </c:ext>
            </c:extLst>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1-88AA-436F-8684-4EC1E5BC4114}"/>
              </c:ext>
            </c:extLst>
          </c:dPt>
          <c:dLbls>
            <c:dLbl>
              <c:idx val="1"/>
              <c:layout>
                <c:manualLayout>
                  <c:x val="-1.5686953193350832E-2"/>
                  <c:y val="8.840746067500758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AA-436F-8684-4EC1E5BC4114}"/>
                </c:ext>
              </c:extLst>
            </c:dLbl>
            <c:dLbl>
              <c:idx val="3"/>
              <c:layout>
                <c:manualLayout>
                  <c:x val="3.0404855643044518E-2"/>
                  <c:y val="-2.113310924383572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8AA-436F-8684-4EC1E5BC4114}"/>
                </c:ext>
              </c:extLst>
            </c:dLbl>
            <c:dLbl>
              <c:idx val="4"/>
              <c:layout>
                <c:manualLayout>
                  <c:x val="0.17724037620297453"/>
                  <c:y val="9.7307430199603613E-4"/>
                </c:manualLayout>
              </c:layout>
              <c:showLegendKey val="0"/>
              <c:showVal val="0"/>
              <c:showCatName val="1"/>
              <c:showSerName val="0"/>
              <c:showPercent val="1"/>
              <c:showBubbleSize val="0"/>
              <c:extLst>
                <c:ext xmlns:c15="http://schemas.microsoft.com/office/drawing/2012/chart" uri="{CE6537A1-D6FC-4f65-9D91-7224C49458BB}">
                  <c15:layout>
                    <c:manualLayout>
                      <c:w val="0.17836111111111111"/>
                      <c:h val="0.15157668059925913"/>
                    </c:manualLayout>
                  </c15:layout>
                </c:ext>
                <c:ext xmlns:c16="http://schemas.microsoft.com/office/drawing/2014/chart" uri="{C3380CC4-5D6E-409C-BE32-E72D297353CC}">
                  <c16:uniqueId val="{00000009-88AA-436F-8684-4EC1E5BC4114}"/>
                </c:ext>
              </c:extLst>
            </c:dLbl>
            <c:dLbl>
              <c:idx val="5"/>
              <c:layout>
                <c:manualLayout>
                  <c:x val="8.9334755030621077E-2"/>
                  <c:y val="3.86190405882205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8AA-436F-8684-4EC1E5BC4114}"/>
                </c:ext>
              </c:extLst>
            </c:dLbl>
            <c:dLbl>
              <c:idx val="6"/>
              <c:layout>
                <c:manualLayout>
                  <c:x val="-5.290201224846889E-2"/>
                  <c:y val="1.5206445157227997E-2"/>
                </c:manualLayout>
              </c:layout>
              <c:showLegendKey val="0"/>
              <c:showVal val="0"/>
              <c:showCatName val="1"/>
              <c:showSerName val="0"/>
              <c:showPercent val="1"/>
              <c:showBubbleSize val="0"/>
              <c:extLst>
                <c:ext xmlns:c15="http://schemas.microsoft.com/office/drawing/2012/chart" uri="{CE6537A1-D6FC-4f65-9D91-7224C49458BB}">
                  <c15:layout>
                    <c:manualLayout>
                      <c:w val="0.16273611111111111"/>
                      <c:h val="0.1156412029106684"/>
                    </c:manualLayout>
                  </c15:layout>
                </c:ext>
                <c:ext xmlns:c16="http://schemas.microsoft.com/office/drawing/2014/chart" uri="{C3380CC4-5D6E-409C-BE32-E72D297353CC}">
                  <c16:uniqueId val="{0000000D-88AA-436F-8684-4EC1E5BC4114}"/>
                </c:ext>
              </c:extLst>
            </c:dLbl>
            <c:dLbl>
              <c:idx val="7"/>
              <c:layout>
                <c:manualLayout>
                  <c:x val="-0.11443307086614174"/>
                  <c:y val="-9.1977319061027577E-3"/>
                </c:manualLayout>
              </c:layout>
              <c:showLegendKey val="0"/>
              <c:showVal val="0"/>
              <c:showCatName val="1"/>
              <c:showSerName val="0"/>
              <c:showPercent val="1"/>
              <c:showBubbleSize val="0"/>
              <c:extLst>
                <c:ext xmlns:c15="http://schemas.microsoft.com/office/drawing/2012/chart" uri="{CE6537A1-D6FC-4f65-9D91-7224C49458BB}">
                  <c15:layout>
                    <c:manualLayout>
                      <c:w val="0.13806944444444444"/>
                      <c:h val="0.1156412029106684"/>
                    </c:manualLayout>
                  </c15:layout>
                </c:ext>
                <c:ext xmlns:c16="http://schemas.microsoft.com/office/drawing/2014/chart" uri="{C3380CC4-5D6E-409C-BE32-E72D297353CC}">
                  <c16:uniqueId val="{0000000F-88AA-436F-8684-4EC1E5BC41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Sheet2!$B$19:$B$27</c:f>
              <c:strCache>
                <c:ptCount val="9"/>
                <c:pt idx="0">
                  <c:v>Tiered Supports - Pay for Reporting</c:v>
                </c:pt>
                <c:pt idx="1">
                  <c:v>Tiered Supports - Level of Implementation</c:v>
                </c:pt>
                <c:pt idx="2">
                  <c:v>Employment Pay for Reporting</c:v>
                </c:pt>
                <c:pt idx="3">
                  <c:v>Remote Supports</c:v>
                </c:pt>
                <c:pt idx="4">
                  <c:v>Direct Support Professional Training Levels</c:v>
                </c:pt>
                <c:pt idx="5">
                  <c:v>Electronic Visit Verification</c:v>
                </c:pt>
                <c:pt idx="6">
                  <c:v>Registered Apprenticeship</c:v>
                </c:pt>
                <c:pt idx="7">
                  <c:v>Health Risk Screening Tool</c:v>
                </c:pt>
                <c:pt idx="8">
                  <c:v>National Core Indicators Staff Stability Survey</c:v>
                </c:pt>
              </c:strCache>
              <c:extLst/>
            </c:strRef>
          </c:cat>
          <c:val>
            <c:numRef>
              <c:f>Sheet2!$C$19:$C$27</c:f>
              <c:numCache>
                <c:formatCode>General</c:formatCode>
                <c:ptCount val="9"/>
                <c:pt idx="0">
                  <c:v>23</c:v>
                </c:pt>
                <c:pt idx="1">
                  <c:v>23</c:v>
                </c:pt>
                <c:pt idx="2">
                  <c:v>23</c:v>
                </c:pt>
                <c:pt idx="3">
                  <c:v>8</c:v>
                </c:pt>
                <c:pt idx="4">
                  <c:v>6</c:v>
                </c:pt>
                <c:pt idx="5">
                  <c:v>9</c:v>
                </c:pt>
                <c:pt idx="6">
                  <c:v>1</c:v>
                </c:pt>
                <c:pt idx="7">
                  <c:v>11</c:v>
                </c:pt>
                <c:pt idx="8">
                  <c:v>91</c:v>
                </c:pt>
              </c:numCache>
              <c:extLst/>
            </c:numRef>
          </c:val>
          <c:extLst>
            <c:ext xmlns:c16="http://schemas.microsoft.com/office/drawing/2014/chart" uri="{C3380CC4-5D6E-409C-BE32-E72D297353CC}">
              <c16:uniqueId val="{00000012-88AA-436F-8684-4EC1E5BC4114}"/>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Sheet2!$D$18</c15:sqref>
                        </c15:formulaRef>
                      </c:ext>
                    </c:extLst>
                    <c:strCache>
                      <c:ptCount val="1"/>
                      <c:pt idx="0">
                        <c:v>Total Amount Paid</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4-88AA-436F-8684-4EC1E5BC4114}"/>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6-88AA-436F-8684-4EC1E5BC4114}"/>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8-88AA-436F-8684-4EC1E5BC4114}"/>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A-88AA-436F-8684-4EC1E5BC4114}"/>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C-88AA-436F-8684-4EC1E5BC4114}"/>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E-88AA-436F-8684-4EC1E5BC4114}"/>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20-88AA-436F-8684-4EC1E5BC4114}"/>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22-88AA-436F-8684-4EC1E5BC4114}"/>
                    </c:ext>
                  </c:extLst>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24-88AA-436F-8684-4EC1E5BC411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uri="{CE6537A1-D6FC-4f65-9D91-7224C49458BB}"/>
                  </c:extLst>
                </c:dLbls>
                <c:cat>
                  <c:strRef>
                    <c:extLst>
                      <c:ext uri="{02D57815-91ED-43cb-92C2-25804820EDAC}">
                        <c15:formulaRef>
                          <c15:sqref>Sheet2!$B$19:$B$27</c15:sqref>
                        </c15:formulaRef>
                      </c:ext>
                    </c:extLst>
                    <c:strCache>
                      <c:ptCount val="9"/>
                      <c:pt idx="0">
                        <c:v>Tiered Supports - Pay for Reporting</c:v>
                      </c:pt>
                      <c:pt idx="1">
                        <c:v>Tiered Supports - Level of Implementation</c:v>
                      </c:pt>
                      <c:pt idx="2">
                        <c:v>Employment Pay for Reporting</c:v>
                      </c:pt>
                      <c:pt idx="3">
                        <c:v>Remote Supports</c:v>
                      </c:pt>
                      <c:pt idx="4">
                        <c:v>Direct Support Professional Training Levels</c:v>
                      </c:pt>
                      <c:pt idx="5">
                        <c:v>Electronic Visit Verification</c:v>
                      </c:pt>
                      <c:pt idx="6">
                        <c:v>Registered Apprenticeship</c:v>
                      </c:pt>
                      <c:pt idx="7">
                        <c:v>Health Risk Screening Tool</c:v>
                      </c:pt>
                      <c:pt idx="8">
                        <c:v>National Core Indicators Staff Stability Survey</c:v>
                      </c:pt>
                    </c:strCache>
                  </c:strRef>
                </c:cat>
                <c:val>
                  <c:numRef>
                    <c:extLst>
                      <c:ext uri="{02D57815-91ED-43cb-92C2-25804820EDAC}">
                        <c15:formulaRef>
                          <c15:sqref>Sheet2!$D$19:$D$27</c15:sqref>
                        </c15:formulaRef>
                      </c:ext>
                    </c:extLst>
                    <c:numCache>
                      <c:formatCode>_("$"* #,##0.00_);_("$"* \(#,##0.00\);_("$"* "-"??_);_(@_)</c:formatCode>
                      <c:ptCount val="9"/>
                      <c:pt idx="0">
                        <c:v>32364</c:v>
                      </c:pt>
                      <c:pt idx="1">
                        <c:v>421500</c:v>
                      </c:pt>
                      <c:pt idx="2">
                        <c:v>60830</c:v>
                      </c:pt>
                      <c:pt idx="3">
                        <c:v>199507</c:v>
                      </c:pt>
                      <c:pt idx="4">
                        <c:v>109205</c:v>
                      </c:pt>
                      <c:pt idx="5">
                        <c:v>20764</c:v>
                      </c:pt>
                      <c:pt idx="6">
                        <c:v>1560</c:v>
                      </c:pt>
                      <c:pt idx="7">
                        <c:v>13459.2</c:v>
                      </c:pt>
                      <c:pt idx="8">
                        <c:v>182000</c:v>
                      </c:pt>
                    </c:numCache>
                  </c:numRef>
                </c:val>
                <c:extLst>
                  <c:ext xmlns:c16="http://schemas.microsoft.com/office/drawing/2014/chart" uri="{C3380CC4-5D6E-409C-BE32-E72D297353CC}">
                    <c16:uniqueId val="{00000025-88AA-436F-8684-4EC1E5BC4114}"/>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E9361-A42B-4444-B54B-09748223A612}" type="doc">
      <dgm:prSet loTypeId="urn:microsoft.com/office/officeart/2005/8/layout/cycle8" loCatId="cycle" qsTypeId="urn:microsoft.com/office/officeart/2005/8/quickstyle/simple5" qsCatId="simple" csTypeId="urn:microsoft.com/office/officeart/2005/8/colors/accent1_2" csCatId="accent1" phldr="1"/>
      <dgm:spPr/>
    </dgm:pt>
    <dgm:pt modelId="{38D4B0D7-618E-4D75-AED8-C920F124AD6E}">
      <dgm:prSet phldrT="[Text]" custT="1"/>
      <dgm:spPr>
        <a:xfrm>
          <a:off x="1881902" y="352213"/>
          <a:ext cx="4551680" cy="4551680"/>
        </a:xfrm>
        <a:prstGeom prst="pie">
          <a:avLst>
            <a:gd name="adj1" fmla="val 16200000"/>
            <a:gd name="adj2" fmla="val 180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en-US" sz="2000" dirty="0">
              <a:solidFill>
                <a:sysClr val="window" lastClr="FFFFFF"/>
              </a:solidFill>
              <a:latin typeface="Georgia" panose="02040502050405020303" pitchFamily="18" charset="0"/>
              <a:ea typeface="+mn-ea"/>
              <a:cs typeface="+mn-cs"/>
            </a:rPr>
            <a:t>Reward Those Who Facilitate Quality Outcomes</a:t>
          </a:r>
        </a:p>
      </dgm:t>
    </dgm:pt>
    <dgm:pt modelId="{7459E9A1-969D-463C-A4F3-7D5F83E7A4AF}" type="parTrans" cxnId="{1F4E0030-8A78-496A-95B8-E05B73C5EF4F}">
      <dgm:prSet/>
      <dgm:spPr/>
      <dgm:t>
        <a:bodyPr/>
        <a:lstStyle/>
        <a:p>
          <a:endParaRPr lang="en-US"/>
        </a:p>
      </dgm:t>
    </dgm:pt>
    <dgm:pt modelId="{30FE6B90-68E0-4860-9D5D-1E4FDF0921DE}" type="sibTrans" cxnId="{1F4E0030-8A78-496A-95B8-E05B73C5EF4F}">
      <dgm:prSet/>
      <dgm:spPr/>
      <dgm:t>
        <a:bodyPr/>
        <a:lstStyle/>
        <a:p>
          <a:endParaRPr lang="en-US"/>
        </a:p>
      </dgm:t>
    </dgm:pt>
    <dgm:pt modelId="{F5BE4D4B-39DE-4459-AFB9-25FB13C0B337}">
      <dgm:prSet phldrT="[Text]" custT="1"/>
      <dgm:spPr>
        <a:xfrm>
          <a:off x="1788159" y="514773"/>
          <a:ext cx="4551680" cy="4551680"/>
        </a:xfrm>
        <a:prstGeom prst="pie">
          <a:avLst>
            <a:gd name="adj1" fmla="val 1800000"/>
            <a:gd name="adj2" fmla="val 900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en-US" sz="2000" dirty="0">
              <a:solidFill>
                <a:sysClr val="window" lastClr="FFFFFF"/>
              </a:solidFill>
              <a:latin typeface="Georgia" panose="02040502050405020303" pitchFamily="18" charset="0"/>
              <a:ea typeface="+mn-ea"/>
              <a:cs typeface="+mn-cs"/>
            </a:rPr>
            <a:t>Great Public Stewards</a:t>
          </a:r>
        </a:p>
      </dgm:t>
    </dgm:pt>
    <dgm:pt modelId="{9D354E0A-C4EF-4E2C-80B4-C9186FAAA8A2}" type="parTrans" cxnId="{49928CD1-3D18-42BE-851A-AD7312DD4E63}">
      <dgm:prSet/>
      <dgm:spPr/>
      <dgm:t>
        <a:bodyPr/>
        <a:lstStyle/>
        <a:p>
          <a:endParaRPr lang="en-US"/>
        </a:p>
      </dgm:t>
    </dgm:pt>
    <dgm:pt modelId="{0BA450B8-7183-4E65-84F8-59D74A29536C}" type="sibTrans" cxnId="{49928CD1-3D18-42BE-851A-AD7312DD4E63}">
      <dgm:prSet/>
      <dgm:spPr/>
      <dgm:t>
        <a:bodyPr/>
        <a:lstStyle/>
        <a:p>
          <a:endParaRPr lang="en-US"/>
        </a:p>
      </dgm:t>
    </dgm:pt>
    <dgm:pt modelId="{24DF0433-DD59-4B84-B13D-1A092B3DD51C}">
      <dgm:prSet phldrT="[Text]" custT="1"/>
      <dgm:spPr>
        <a:xfrm>
          <a:off x="1694416" y="352213"/>
          <a:ext cx="4551680" cy="4551680"/>
        </a:xfrm>
        <a:prstGeom prst="pie">
          <a:avLst>
            <a:gd name="adj1" fmla="val 9000000"/>
            <a:gd name="adj2" fmla="val 1620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en-US" sz="2000" dirty="0">
              <a:solidFill>
                <a:sysClr val="window" lastClr="FFFFFF"/>
              </a:solidFill>
              <a:latin typeface="Georgia" panose="02040502050405020303" pitchFamily="18" charset="0"/>
              <a:ea typeface="+mn-ea"/>
              <a:cs typeface="+mn-cs"/>
            </a:rPr>
            <a:t>Improve Individual Outcomes</a:t>
          </a:r>
        </a:p>
      </dgm:t>
    </dgm:pt>
    <dgm:pt modelId="{52F1D5CB-8655-4F5E-B6CF-45F55069EB06}" type="parTrans" cxnId="{B4FCDB92-89BB-4BF1-889B-FBE8C69233D0}">
      <dgm:prSet/>
      <dgm:spPr/>
      <dgm:t>
        <a:bodyPr/>
        <a:lstStyle/>
        <a:p>
          <a:endParaRPr lang="en-US"/>
        </a:p>
      </dgm:t>
    </dgm:pt>
    <dgm:pt modelId="{84F6BC65-F0E5-46E5-A5BE-9A2521AC0A68}" type="sibTrans" cxnId="{B4FCDB92-89BB-4BF1-889B-FBE8C69233D0}">
      <dgm:prSet/>
      <dgm:spPr/>
      <dgm:t>
        <a:bodyPr/>
        <a:lstStyle/>
        <a:p>
          <a:endParaRPr lang="en-US"/>
        </a:p>
      </dgm:t>
    </dgm:pt>
    <dgm:pt modelId="{7FEB4B28-E030-4C4C-BA93-0224F362977B}" type="pres">
      <dgm:prSet presAssocID="{ACFE9361-A42B-4444-B54B-09748223A612}" presName="compositeShape" presStyleCnt="0">
        <dgm:presLayoutVars>
          <dgm:chMax val="7"/>
          <dgm:dir/>
          <dgm:resizeHandles val="exact"/>
        </dgm:presLayoutVars>
      </dgm:prSet>
      <dgm:spPr/>
    </dgm:pt>
    <dgm:pt modelId="{0F5A6026-7C4C-4050-B756-C444429D2AE3}" type="pres">
      <dgm:prSet presAssocID="{ACFE9361-A42B-4444-B54B-09748223A612}" presName="wedge1" presStyleLbl="node1" presStyleIdx="0" presStyleCnt="3" custScaleX="105957"/>
      <dgm:spPr/>
    </dgm:pt>
    <dgm:pt modelId="{40049EDD-D8B0-48E3-9292-F971B44208D0}" type="pres">
      <dgm:prSet presAssocID="{ACFE9361-A42B-4444-B54B-09748223A612}" presName="dummy1a" presStyleCnt="0"/>
      <dgm:spPr/>
    </dgm:pt>
    <dgm:pt modelId="{AA4A1ADA-6224-452A-8EA9-8FFAA858D92A}" type="pres">
      <dgm:prSet presAssocID="{ACFE9361-A42B-4444-B54B-09748223A612}" presName="dummy1b" presStyleCnt="0"/>
      <dgm:spPr/>
    </dgm:pt>
    <dgm:pt modelId="{F155FFAE-F43B-4143-90BB-4ACEFD736C93}" type="pres">
      <dgm:prSet presAssocID="{ACFE9361-A42B-4444-B54B-09748223A612}" presName="wedge1Tx" presStyleLbl="node1" presStyleIdx="0" presStyleCnt="3">
        <dgm:presLayoutVars>
          <dgm:chMax val="0"/>
          <dgm:chPref val="0"/>
          <dgm:bulletEnabled val="1"/>
        </dgm:presLayoutVars>
      </dgm:prSet>
      <dgm:spPr/>
    </dgm:pt>
    <dgm:pt modelId="{5948C2E7-871B-48DB-9AE9-5525E3B92822}" type="pres">
      <dgm:prSet presAssocID="{ACFE9361-A42B-4444-B54B-09748223A612}" presName="wedge2" presStyleLbl="node1" presStyleIdx="1" presStyleCnt="3" custScaleX="105957"/>
      <dgm:spPr/>
    </dgm:pt>
    <dgm:pt modelId="{A6BBACD2-6637-42D6-B027-FC345B2983AE}" type="pres">
      <dgm:prSet presAssocID="{ACFE9361-A42B-4444-B54B-09748223A612}" presName="dummy2a" presStyleCnt="0"/>
      <dgm:spPr/>
    </dgm:pt>
    <dgm:pt modelId="{C7AB8E3D-CF39-4F8B-AD92-149C1F373659}" type="pres">
      <dgm:prSet presAssocID="{ACFE9361-A42B-4444-B54B-09748223A612}" presName="dummy2b" presStyleCnt="0"/>
      <dgm:spPr/>
    </dgm:pt>
    <dgm:pt modelId="{79FAC652-B832-4069-B3A1-CE569B7D6719}" type="pres">
      <dgm:prSet presAssocID="{ACFE9361-A42B-4444-B54B-09748223A612}" presName="wedge2Tx" presStyleLbl="node1" presStyleIdx="1" presStyleCnt="3">
        <dgm:presLayoutVars>
          <dgm:chMax val="0"/>
          <dgm:chPref val="0"/>
          <dgm:bulletEnabled val="1"/>
        </dgm:presLayoutVars>
      </dgm:prSet>
      <dgm:spPr/>
    </dgm:pt>
    <dgm:pt modelId="{4513DBA3-DCF0-4A1F-9858-A7D2401049C6}" type="pres">
      <dgm:prSet presAssocID="{ACFE9361-A42B-4444-B54B-09748223A612}" presName="wedge3" presStyleLbl="node1" presStyleIdx="2" presStyleCnt="3" custScaleX="105957"/>
      <dgm:spPr/>
    </dgm:pt>
    <dgm:pt modelId="{81A5E9CE-7E81-40AA-850B-049A91EFF2C9}" type="pres">
      <dgm:prSet presAssocID="{ACFE9361-A42B-4444-B54B-09748223A612}" presName="dummy3a" presStyleCnt="0"/>
      <dgm:spPr/>
    </dgm:pt>
    <dgm:pt modelId="{2A9465AC-557A-4DD3-ADCB-402E2F6CF138}" type="pres">
      <dgm:prSet presAssocID="{ACFE9361-A42B-4444-B54B-09748223A612}" presName="dummy3b" presStyleCnt="0"/>
      <dgm:spPr/>
    </dgm:pt>
    <dgm:pt modelId="{6FE38AF4-79F8-4091-9FEB-993938E0E4A4}" type="pres">
      <dgm:prSet presAssocID="{ACFE9361-A42B-4444-B54B-09748223A612}" presName="wedge3Tx" presStyleLbl="node1" presStyleIdx="2" presStyleCnt="3">
        <dgm:presLayoutVars>
          <dgm:chMax val="0"/>
          <dgm:chPref val="0"/>
          <dgm:bulletEnabled val="1"/>
        </dgm:presLayoutVars>
      </dgm:prSet>
      <dgm:spPr/>
    </dgm:pt>
    <dgm:pt modelId="{1D30ECFA-9A84-4BDB-B944-741E53979D44}" type="pres">
      <dgm:prSet presAssocID="{30FE6B90-68E0-4860-9D5D-1E4FDF0921DE}" presName="arrowWedge1" presStyleLbl="fgSibTrans2D1" presStyleIdx="0" presStyleCnt="3"/>
      <dgm:spPr>
        <a:xfrm>
          <a:off x="1600507" y="70442"/>
          <a:ext cx="5115221" cy="5115221"/>
        </a:xfrm>
        <a:prstGeom prst="circularArrow">
          <a:avLst>
            <a:gd name="adj1" fmla="val 5085"/>
            <a:gd name="adj2" fmla="val 327528"/>
            <a:gd name="adj3" fmla="val 1472472"/>
            <a:gd name="adj4" fmla="val 16199432"/>
            <a:gd name="adj5" fmla="val 5932"/>
          </a:avLst>
        </a:prstGeom>
        <a:gradFill rotWithShape="0">
          <a:gsLst>
            <a:gs pos="0">
              <a:srgbClr val="5B9BD5">
                <a:tint val="60000"/>
                <a:hueOff val="0"/>
                <a:satOff val="0"/>
                <a:lumOff val="0"/>
                <a:alphaOff val="0"/>
                <a:satMod val="103000"/>
                <a:lumMod val="102000"/>
                <a:tint val="94000"/>
              </a:srgbClr>
            </a:gs>
            <a:gs pos="50000">
              <a:srgbClr val="5B9BD5">
                <a:tint val="60000"/>
                <a:hueOff val="0"/>
                <a:satOff val="0"/>
                <a:lumOff val="0"/>
                <a:alphaOff val="0"/>
                <a:satMod val="110000"/>
                <a:lumMod val="100000"/>
                <a:shade val="100000"/>
              </a:srgbClr>
            </a:gs>
            <a:gs pos="100000">
              <a:srgbClr val="5B9BD5">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3DF6A4F9-7251-4987-A5D4-463BBCD026F3}" type="pres">
      <dgm:prSet presAssocID="{0BA450B8-7183-4E65-84F8-59D74A29536C}" presName="arrowWedge2" presStyleLbl="fgSibTrans2D1" presStyleIdx="1" presStyleCnt="3"/>
      <dgm:spPr>
        <a:xfrm>
          <a:off x="1506389" y="232714"/>
          <a:ext cx="5115221" cy="5115221"/>
        </a:xfrm>
        <a:prstGeom prst="circularArrow">
          <a:avLst>
            <a:gd name="adj1" fmla="val 5085"/>
            <a:gd name="adj2" fmla="val 327528"/>
            <a:gd name="adj3" fmla="val 8671970"/>
            <a:gd name="adj4" fmla="val 1800502"/>
            <a:gd name="adj5" fmla="val 5932"/>
          </a:avLst>
        </a:prstGeom>
        <a:gradFill rotWithShape="0">
          <a:gsLst>
            <a:gs pos="0">
              <a:srgbClr val="5B9BD5">
                <a:tint val="60000"/>
                <a:hueOff val="0"/>
                <a:satOff val="0"/>
                <a:lumOff val="0"/>
                <a:alphaOff val="0"/>
                <a:satMod val="103000"/>
                <a:lumMod val="102000"/>
                <a:tint val="94000"/>
              </a:srgbClr>
            </a:gs>
            <a:gs pos="50000">
              <a:srgbClr val="5B9BD5">
                <a:tint val="60000"/>
                <a:hueOff val="0"/>
                <a:satOff val="0"/>
                <a:lumOff val="0"/>
                <a:alphaOff val="0"/>
                <a:satMod val="110000"/>
                <a:lumMod val="100000"/>
                <a:shade val="100000"/>
              </a:srgbClr>
            </a:gs>
            <a:gs pos="100000">
              <a:srgbClr val="5B9BD5">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 modelId="{DC43944E-0C63-43AD-BA0E-8B2A1C60DF58}" type="pres">
      <dgm:prSet presAssocID="{84F6BC65-F0E5-46E5-A5BE-9A2521AC0A68}" presName="arrowWedge3" presStyleLbl="fgSibTrans2D1" presStyleIdx="2" presStyleCnt="3"/>
      <dgm:spPr>
        <a:xfrm>
          <a:off x="1412270" y="70442"/>
          <a:ext cx="5115221" cy="5115221"/>
        </a:xfrm>
        <a:prstGeom prst="circularArrow">
          <a:avLst>
            <a:gd name="adj1" fmla="val 5085"/>
            <a:gd name="adj2" fmla="val 327528"/>
            <a:gd name="adj3" fmla="val 15873039"/>
            <a:gd name="adj4" fmla="val 9000000"/>
            <a:gd name="adj5" fmla="val 5932"/>
          </a:avLst>
        </a:prstGeom>
        <a:gradFill rotWithShape="0">
          <a:gsLst>
            <a:gs pos="0">
              <a:srgbClr val="5B9BD5">
                <a:tint val="60000"/>
                <a:hueOff val="0"/>
                <a:satOff val="0"/>
                <a:lumOff val="0"/>
                <a:alphaOff val="0"/>
                <a:satMod val="103000"/>
                <a:lumMod val="102000"/>
                <a:tint val="94000"/>
              </a:srgbClr>
            </a:gs>
            <a:gs pos="50000">
              <a:srgbClr val="5B9BD5">
                <a:tint val="60000"/>
                <a:hueOff val="0"/>
                <a:satOff val="0"/>
                <a:lumOff val="0"/>
                <a:alphaOff val="0"/>
                <a:satMod val="110000"/>
                <a:lumMod val="100000"/>
                <a:shade val="100000"/>
              </a:srgbClr>
            </a:gs>
            <a:gs pos="100000">
              <a:srgbClr val="5B9BD5">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pt>
  </dgm:ptLst>
  <dgm:cxnLst>
    <dgm:cxn modelId="{62D8A224-05BB-4E73-8312-A4D689DA8B39}" type="presOf" srcId="{38D4B0D7-618E-4D75-AED8-C920F124AD6E}" destId="{F155FFAE-F43B-4143-90BB-4ACEFD736C93}" srcOrd="1" destOrd="0" presId="urn:microsoft.com/office/officeart/2005/8/layout/cycle8"/>
    <dgm:cxn modelId="{1F4E0030-8A78-496A-95B8-E05B73C5EF4F}" srcId="{ACFE9361-A42B-4444-B54B-09748223A612}" destId="{38D4B0D7-618E-4D75-AED8-C920F124AD6E}" srcOrd="0" destOrd="0" parTransId="{7459E9A1-969D-463C-A4F3-7D5F83E7A4AF}" sibTransId="{30FE6B90-68E0-4860-9D5D-1E4FDF0921DE}"/>
    <dgm:cxn modelId="{B10C595D-7FF8-40CD-8CC0-E1FE94AAE94E}" type="presOf" srcId="{38D4B0D7-618E-4D75-AED8-C920F124AD6E}" destId="{0F5A6026-7C4C-4050-B756-C444429D2AE3}" srcOrd="0" destOrd="0" presId="urn:microsoft.com/office/officeart/2005/8/layout/cycle8"/>
    <dgm:cxn modelId="{2F990866-8283-4F57-B839-F6C05E735962}" type="presOf" srcId="{F5BE4D4B-39DE-4459-AFB9-25FB13C0B337}" destId="{79FAC652-B832-4069-B3A1-CE569B7D6719}" srcOrd="1" destOrd="0" presId="urn:microsoft.com/office/officeart/2005/8/layout/cycle8"/>
    <dgm:cxn modelId="{3595137A-10FE-4462-B7AD-C8B9EEA07395}" type="presOf" srcId="{24DF0433-DD59-4B84-B13D-1A092B3DD51C}" destId="{6FE38AF4-79F8-4091-9FEB-993938E0E4A4}" srcOrd="1" destOrd="0" presId="urn:microsoft.com/office/officeart/2005/8/layout/cycle8"/>
    <dgm:cxn modelId="{9350258C-B76E-4A2B-A3BA-87AEA173FD37}" type="presOf" srcId="{ACFE9361-A42B-4444-B54B-09748223A612}" destId="{7FEB4B28-E030-4C4C-BA93-0224F362977B}" srcOrd="0" destOrd="0" presId="urn:microsoft.com/office/officeart/2005/8/layout/cycle8"/>
    <dgm:cxn modelId="{B4FCDB92-89BB-4BF1-889B-FBE8C69233D0}" srcId="{ACFE9361-A42B-4444-B54B-09748223A612}" destId="{24DF0433-DD59-4B84-B13D-1A092B3DD51C}" srcOrd="2" destOrd="0" parTransId="{52F1D5CB-8655-4F5E-B6CF-45F55069EB06}" sibTransId="{84F6BC65-F0E5-46E5-A5BE-9A2521AC0A68}"/>
    <dgm:cxn modelId="{3A9004B3-476F-41AC-809B-300B1B18455E}" type="presOf" srcId="{F5BE4D4B-39DE-4459-AFB9-25FB13C0B337}" destId="{5948C2E7-871B-48DB-9AE9-5525E3B92822}" srcOrd="0" destOrd="0" presId="urn:microsoft.com/office/officeart/2005/8/layout/cycle8"/>
    <dgm:cxn modelId="{49928CD1-3D18-42BE-851A-AD7312DD4E63}" srcId="{ACFE9361-A42B-4444-B54B-09748223A612}" destId="{F5BE4D4B-39DE-4459-AFB9-25FB13C0B337}" srcOrd="1" destOrd="0" parTransId="{9D354E0A-C4EF-4E2C-80B4-C9186FAAA8A2}" sibTransId="{0BA450B8-7183-4E65-84F8-59D74A29536C}"/>
    <dgm:cxn modelId="{4F01C5E9-8016-44ED-84D2-B2506B742D7B}" type="presOf" srcId="{24DF0433-DD59-4B84-B13D-1A092B3DD51C}" destId="{4513DBA3-DCF0-4A1F-9858-A7D2401049C6}" srcOrd="0" destOrd="0" presId="urn:microsoft.com/office/officeart/2005/8/layout/cycle8"/>
    <dgm:cxn modelId="{CDF03806-B6B7-476E-AB36-85F4EA8894A3}" type="presParOf" srcId="{7FEB4B28-E030-4C4C-BA93-0224F362977B}" destId="{0F5A6026-7C4C-4050-B756-C444429D2AE3}" srcOrd="0" destOrd="0" presId="urn:microsoft.com/office/officeart/2005/8/layout/cycle8"/>
    <dgm:cxn modelId="{DFB4B1B9-44FA-4F52-B7C8-35DA902EDE00}" type="presParOf" srcId="{7FEB4B28-E030-4C4C-BA93-0224F362977B}" destId="{40049EDD-D8B0-48E3-9292-F971B44208D0}" srcOrd="1" destOrd="0" presId="urn:microsoft.com/office/officeart/2005/8/layout/cycle8"/>
    <dgm:cxn modelId="{842638DA-B735-4ECD-B3F8-46AAC5274BBA}" type="presParOf" srcId="{7FEB4B28-E030-4C4C-BA93-0224F362977B}" destId="{AA4A1ADA-6224-452A-8EA9-8FFAA858D92A}" srcOrd="2" destOrd="0" presId="urn:microsoft.com/office/officeart/2005/8/layout/cycle8"/>
    <dgm:cxn modelId="{EB62E9DB-2075-4203-8695-867F4FE75175}" type="presParOf" srcId="{7FEB4B28-E030-4C4C-BA93-0224F362977B}" destId="{F155FFAE-F43B-4143-90BB-4ACEFD736C93}" srcOrd="3" destOrd="0" presId="urn:microsoft.com/office/officeart/2005/8/layout/cycle8"/>
    <dgm:cxn modelId="{91CFBA2F-C126-4605-B52C-B1CD61BB0036}" type="presParOf" srcId="{7FEB4B28-E030-4C4C-BA93-0224F362977B}" destId="{5948C2E7-871B-48DB-9AE9-5525E3B92822}" srcOrd="4" destOrd="0" presId="urn:microsoft.com/office/officeart/2005/8/layout/cycle8"/>
    <dgm:cxn modelId="{6857B804-F995-4B02-91CF-8E3EC0018511}" type="presParOf" srcId="{7FEB4B28-E030-4C4C-BA93-0224F362977B}" destId="{A6BBACD2-6637-42D6-B027-FC345B2983AE}" srcOrd="5" destOrd="0" presId="urn:microsoft.com/office/officeart/2005/8/layout/cycle8"/>
    <dgm:cxn modelId="{07891D5E-AF99-41D6-ADED-3114DF11AB3C}" type="presParOf" srcId="{7FEB4B28-E030-4C4C-BA93-0224F362977B}" destId="{C7AB8E3D-CF39-4F8B-AD92-149C1F373659}" srcOrd="6" destOrd="0" presId="urn:microsoft.com/office/officeart/2005/8/layout/cycle8"/>
    <dgm:cxn modelId="{EE735487-2CA6-4154-ACDF-67B0B030F61B}" type="presParOf" srcId="{7FEB4B28-E030-4C4C-BA93-0224F362977B}" destId="{79FAC652-B832-4069-B3A1-CE569B7D6719}" srcOrd="7" destOrd="0" presId="urn:microsoft.com/office/officeart/2005/8/layout/cycle8"/>
    <dgm:cxn modelId="{AB6F4E65-6941-4917-ADEC-F100AEE90487}" type="presParOf" srcId="{7FEB4B28-E030-4C4C-BA93-0224F362977B}" destId="{4513DBA3-DCF0-4A1F-9858-A7D2401049C6}" srcOrd="8" destOrd="0" presId="urn:microsoft.com/office/officeart/2005/8/layout/cycle8"/>
    <dgm:cxn modelId="{8CA4A83B-9E6D-4CFE-B72E-2B8AA72A9285}" type="presParOf" srcId="{7FEB4B28-E030-4C4C-BA93-0224F362977B}" destId="{81A5E9CE-7E81-40AA-850B-049A91EFF2C9}" srcOrd="9" destOrd="0" presId="urn:microsoft.com/office/officeart/2005/8/layout/cycle8"/>
    <dgm:cxn modelId="{FC9CDF01-3A2B-4A31-BAF1-E7D9AD765620}" type="presParOf" srcId="{7FEB4B28-E030-4C4C-BA93-0224F362977B}" destId="{2A9465AC-557A-4DD3-ADCB-402E2F6CF138}" srcOrd="10" destOrd="0" presId="urn:microsoft.com/office/officeart/2005/8/layout/cycle8"/>
    <dgm:cxn modelId="{77871DC0-E962-4549-9445-463CA36D4D39}" type="presParOf" srcId="{7FEB4B28-E030-4C4C-BA93-0224F362977B}" destId="{6FE38AF4-79F8-4091-9FEB-993938E0E4A4}" srcOrd="11" destOrd="0" presId="urn:microsoft.com/office/officeart/2005/8/layout/cycle8"/>
    <dgm:cxn modelId="{CADE48DB-2D95-4660-8315-34F28B74D76D}" type="presParOf" srcId="{7FEB4B28-E030-4C4C-BA93-0224F362977B}" destId="{1D30ECFA-9A84-4BDB-B944-741E53979D44}" srcOrd="12" destOrd="0" presId="urn:microsoft.com/office/officeart/2005/8/layout/cycle8"/>
    <dgm:cxn modelId="{B2E274FE-930C-424B-865E-27537A5875E9}" type="presParOf" srcId="{7FEB4B28-E030-4C4C-BA93-0224F362977B}" destId="{3DF6A4F9-7251-4987-A5D4-463BBCD026F3}" srcOrd="13" destOrd="0" presId="urn:microsoft.com/office/officeart/2005/8/layout/cycle8"/>
    <dgm:cxn modelId="{8B7DB139-C408-4728-8354-8900C2773A40}" type="presParOf" srcId="{7FEB4B28-E030-4C4C-BA93-0224F362977B}" destId="{DC43944E-0C63-43AD-BA0E-8B2A1C60DF5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9FA0F-F7A0-4DC3-91D9-B23098F2ED21}"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n-US"/>
        </a:p>
      </dgm:t>
    </dgm:pt>
    <dgm:pt modelId="{80C61891-E81D-4021-A5DE-89D9FD095D48}">
      <dgm:prSet phldrT="[Text]"/>
      <dgm:spPr/>
      <dgm:t>
        <a:bodyPr/>
        <a:lstStyle/>
        <a:p>
          <a:pPr algn="ctr"/>
          <a:r>
            <a:rPr lang="en-US" dirty="0">
              <a:latin typeface="Georgia" panose="02040502050405020303" pitchFamily="18" charset="0"/>
            </a:rPr>
            <a:t>Improved Individual Outcomes</a:t>
          </a:r>
        </a:p>
      </dgm:t>
    </dgm:pt>
    <dgm:pt modelId="{D678E838-E1E3-4D24-B164-EFDE531BE8F4}" type="parTrans" cxnId="{CF5EB425-AA35-414B-9FC7-51B13C9CECE1}">
      <dgm:prSet/>
      <dgm:spPr/>
      <dgm:t>
        <a:bodyPr/>
        <a:lstStyle/>
        <a:p>
          <a:endParaRPr lang="en-US"/>
        </a:p>
      </dgm:t>
    </dgm:pt>
    <dgm:pt modelId="{094F668E-742B-477E-BAB2-4A324AF9F830}" type="sibTrans" cxnId="{CF5EB425-AA35-414B-9FC7-51B13C9CECE1}">
      <dgm:prSet/>
      <dgm:spPr/>
      <dgm:t>
        <a:bodyPr/>
        <a:lstStyle/>
        <a:p>
          <a:endParaRPr lang="en-US"/>
        </a:p>
      </dgm:t>
    </dgm:pt>
    <dgm:pt modelId="{2911C717-ED9A-4089-883C-4980E17CFDB7}">
      <dgm:prSet phldrT="[Text]" custT="1"/>
      <dgm:spPr/>
      <dgm:t>
        <a:bodyPr/>
        <a:lstStyle/>
        <a:p>
          <a:r>
            <a:rPr lang="en-US" sz="900" b="1" dirty="0">
              <a:latin typeface="Georgia" panose="02040502050405020303" pitchFamily="18" charset="0"/>
            </a:rPr>
            <a:t>Healthcare Access – Quality and Intervention</a:t>
          </a:r>
        </a:p>
      </dgm:t>
    </dgm:pt>
    <dgm:pt modelId="{98AB6B44-49F8-44EC-B344-8818F60340DC}" type="parTrans" cxnId="{9BC5CD93-4C7A-45B5-8F62-454142103F42}">
      <dgm:prSet/>
      <dgm:spPr/>
      <dgm:t>
        <a:bodyPr/>
        <a:lstStyle/>
        <a:p>
          <a:endParaRPr lang="en-US"/>
        </a:p>
      </dgm:t>
    </dgm:pt>
    <dgm:pt modelId="{9B3A87BC-01EF-4893-92B7-B05F63405A39}" type="sibTrans" cxnId="{9BC5CD93-4C7A-45B5-8F62-454142103F42}">
      <dgm:prSet/>
      <dgm:spPr/>
      <dgm:t>
        <a:bodyPr/>
        <a:lstStyle/>
        <a:p>
          <a:endParaRPr lang="en-US"/>
        </a:p>
      </dgm:t>
    </dgm:pt>
    <dgm:pt modelId="{440F1A92-1BC9-4407-B81F-D6D6AB415AB3}">
      <dgm:prSet phldrT="[Text]" custT="1"/>
      <dgm:spPr/>
      <dgm:t>
        <a:bodyPr/>
        <a:lstStyle/>
        <a:p>
          <a:r>
            <a:rPr lang="en-US" sz="900" b="1" dirty="0">
              <a:latin typeface="Georgia" panose="02040502050405020303" pitchFamily="18" charset="0"/>
            </a:rPr>
            <a:t>Social and Community Inclusion</a:t>
          </a:r>
        </a:p>
      </dgm:t>
    </dgm:pt>
    <dgm:pt modelId="{CAAB1EDB-606D-4EBB-AD08-B7D64A4E5E93}" type="parTrans" cxnId="{A58D4F9F-3E6B-4483-B11D-D933262CBD3F}">
      <dgm:prSet/>
      <dgm:spPr/>
      <dgm:t>
        <a:bodyPr/>
        <a:lstStyle/>
        <a:p>
          <a:endParaRPr lang="en-US"/>
        </a:p>
      </dgm:t>
    </dgm:pt>
    <dgm:pt modelId="{C71489CD-AC2C-4396-A1FE-40686C206540}" type="sibTrans" cxnId="{A58D4F9F-3E6B-4483-B11D-D933262CBD3F}">
      <dgm:prSet/>
      <dgm:spPr/>
      <dgm:t>
        <a:bodyPr/>
        <a:lstStyle/>
        <a:p>
          <a:endParaRPr lang="en-US"/>
        </a:p>
      </dgm:t>
    </dgm:pt>
    <dgm:pt modelId="{7888267D-3B0F-4C53-A74A-0F284AE57F46}">
      <dgm:prSet phldrT="[Text]" custT="1"/>
      <dgm:spPr/>
      <dgm:t>
        <a:bodyPr/>
        <a:lstStyle/>
        <a:p>
          <a:r>
            <a:rPr lang="en-US" sz="900" b="1" dirty="0">
              <a:solidFill>
                <a:schemeClr val="tx1"/>
              </a:solidFill>
              <a:latin typeface="Georgia" panose="02040502050405020303" pitchFamily="18" charset="0"/>
            </a:rPr>
            <a:t>Skilled Workforce</a:t>
          </a:r>
        </a:p>
      </dgm:t>
    </dgm:pt>
    <dgm:pt modelId="{AFD9DA21-97E9-4EEA-BB21-ADE10FD3AA47}" type="parTrans" cxnId="{00BAA176-564A-44EF-8B30-A258C37CBF53}">
      <dgm:prSet/>
      <dgm:spPr/>
      <dgm:t>
        <a:bodyPr/>
        <a:lstStyle/>
        <a:p>
          <a:endParaRPr lang="en-US"/>
        </a:p>
      </dgm:t>
    </dgm:pt>
    <dgm:pt modelId="{87B48ABD-4238-407E-9710-A236FC2E62BE}" type="sibTrans" cxnId="{00BAA176-564A-44EF-8B30-A258C37CBF53}">
      <dgm:prSet/>
      <dgm:spPr/>
      <dgm:t>
        <a:bodyPr/>
        <a:lstStyle/>
        <a:p>
          <a:endParaRPr lang="en-US"/>
        </a:p>
      </dgm:t>
    </dgm:pt>
    <dgm:pt modelId="{1FDB31A5-0BA6-4252-B24F-E371EB3DC88D}">
      <dgm:prSet phldrT="[Text]" custT="1"/>
      <dgm:spPr/>
      <dgm:t>
        <a:bodyPr/>
        <a:lstStyle/>
        <a:p>
          <a:r>
            <a:rPr lang="en-US" sz="900" b="1" dirty="0">
              <a:solidFill>
                <a:schemeClr val="tx1"/>
              </a:solidFill>
              <a:latin typeface="Georgia" panose="02040502050405020303" pitchFamily="18" charset="0"/>
            </a:rPr>
            <a:t>Cash Flow</a:t>
          </a:r>
        </a:p>
      </dgm:t>
    </dgm:pt>
    <dgm:pt modelId="{F91BF34F-9FCD-49C3-80EF-3180D3E99014}" type="parTrans" cxnId="{C76669D1-DD74-40C5-BC85-C272FB30F746}">
      <dgm:prSet/>
      <dgm:spPr/>
      <dgm:t>
        <a:bodyPr/>
        <a:lstStyle/>
        <a:p>
          <a:endParaRPr lang="en-US"/>
        </a:p>
      </dgm:t>
    </dgm:pt>
    <dgm:pt modelId="{F0AE09C4-AAF2-4C66-8580-BDE826B063C4}" type="sibTrans" cxnId="{C76669D1-DD74-40C5-BC85-C272FB30F746}">
      <dgm:prSet/>
      <dgm:spPr/>
      <dgm:t>
        <a:bodyPr/>
        <a:lstStyle/>
        <a:p>
          <a:endParaRPr lang="en-US"/>
        </a:p>
      </dgm:t>
    </dgm:pt>
    <dgm:pt modelId="{1428CAF9-F469-4D8A-B011-CD77C203DADF}">
      <dgm:prSet phldrT="[Text]"/>
      <dgm:spPr/>
      <dgm:t>
        <a:bodyPr/>
        <a:lstStyle/>
        <a:p>
          <a:pPr algn="ctr"/>
          <a:r>
            <a:rPr lang="en-US" dirty="0">
              <a:latin typeface="Georgia" panose="02040502050405020303" pitchFamily="18" charset="0"/>
            </a:rPr>
            <a:t>Great Public Stewards</a:t>
          </a:r>
        </a:p>
      </dgm:t>
    </dgm:pt>
    <dgm:pt modelId="{526EFAA3-19B4-49FE-8BC2-27BC9DD2782F}" type="parTrans" cxnId="{A8B2FA90-18DB-4AC0-BA35-708DA0C62BC5}">
      <dgm:prSet/>
      <dgm:spPr/>
      <dgm:t>
        <a:bodyPr/>
        <a:lstStyle/>
        <a:p>
          <a:endParaRPr lang="en-US"/>
        </a:p>
      </dgm:t>
    </dgm:pt>
    <dgm:pt modelId="{D245DF08-42BA-4AED-867B-1E62CBCA480A}" type="sibTrans" cxnId="{A8B2FA90-18DB-4AC0-BA35-708DA0C62BC5}">
      <dgm:prSet/>
      <dgm:spPr/>
      <dgm:t>
        <a:bodyPr/>
        <a:lstStyle/>
        <a:p>
          <a:endParaRPr lang="en-US"/>
        </a:p>
      </dgm:t>
    </dgm:pt>
    <dgm:pt modelId="{17653D3C-5309-489F-9596-95DEF7AC25BF}">
      <dgm:prSet phldrT="[Text]" custT="1"/>
      <dgm:spPr/>
      <dgm:t>
        <a:bodyPr/>
        <a:lstStyle/>
        <a:p>
          <a:r>
            <a:rPr lang="en-US" sz="900" b="1" dirty="0">
              <a:solidFill>
                <a:schemeClr val="tx1"/>
              </a:solidFill>
              <a:latin typeface="Georgia" panose="02040502050405020303" pitchFamily="18" charset="0"/>
            </a:rPr>
            <a:t>Accountability</a:t>
          </a:r>
        </a:p>
      </dgm:t>
    </dgm:pt>
    <dgm:pt modelId="{1469C63B-E8B9-4A31-AC0E-C54FCCDE637C}" type="parTrans" cxnId="{4B5CA829-9960-4AAE-B4C2-5FDAE760E3FD}">
      <dgm:prSet/>
      <dgm:spPr/>
      <dgm:t>
        <a:bodyPr/>
        <a:lstStyle/>
        <a:p>
          <a:endParaRPr lang="en-US"/>
        </a:p>
      </dgm:t>
    </dgm:pt>
    <dgm:pt modelId="{CEFB9034-2B32-49A9-A049-8D54EFE328DE}" type="sibTrans" cxnId="{4B5CA829-9960-4AAE-B4C2-5FDAE760E3FD}">
      <dgm:prSet/>
      <dgm:spPr/>
      <dgm:t>
        <a:bodyPr/>
        <a:lstStyle/>
        <a:p>
          <a:endParaRPr lang="en-US"/>
        </a:p>
      </dgm:t>
    </dgm:pt>
    <dgm:pt modelId="{8FDDE9A7-1EB2-4818-9B3A-4A8C83ED0599}">
      <dgm:prSet phldrT="[Text]" custT="1"/>
      <dgm:spPr/>
      <dgm:t>
        <a:bodyPr/>
        <a:lstStyle/>
        <a:p>
          <a:r>
            <a:rPr lang="en-US" sz="900" b="1" dirty="0">
              <a:solidFill>
                <a:schemeClr val="tx1"/>
              </a:solidFill>
              <a:latin typeface="Georgia" panose="02040502050405020303" pitchFamily="18" charset="0"/>
            </a:rPr>
            <a:t>Efficiency</a:t>
          </a:r>
        </a:p>
      </dgm:t>
    </dgm:pt>
    <dgm:pt modelId="{4CD68855-16A4-4CDE-A0D5-45AB62663CA0}" type="parTrans" cxnId="{674D5A55-9836-49AA-9C3D-B786B321CDC5}">
      <dgm:prSet/>
      <dgm:spPr/>
      <dgm:t>
        <a:bodyPr/>
        <a:lstStyle/>
        <a:p>
          <a:endParaRPr lang="en-US"/>
        </a:p>
      </dgm:t>
    </dgm:pt>
    <dgm:pt modelId="{22CE66BE-EEC1-428A-938A-9DD0BB1A428A}" type="sibTrans" cxnId="{674D5A55-9836-49AA-9C3D-B786B321CDC5}">
      <dgm:prSet/>
      <dgm:spPr/>
      <dgm:t>
        <a:bodyPr/>
        <a:lstStyle/>
        <a:p>
          <a:endParaRPr lang="en-US"/>
        </a:p>
      </dgm:t>
    </dgm:pt>
    <dgm:pt modelId="{8D9FD2EF-27F8-43E4-AF19-F21661946275}">
      <dgm:prSet phldrT="[Text]" custT="1"/>
      <dgm:spPr/>
      <dgm:t>
        <a:bodyPr/>
        <a:lstStyle/>
        <a:p>
          <a:r>
            <a:rPr lang="en-US" sz="900" dirty="0">
              <a:latin typeface="Georgia" panose="02040502050405020303" pitchFamily="18" charset="0"/>
            </a:rPr>
            <a:t>HRST</a:t>
          </a:r>
        </a:p>
      </dgm:t>
    </dgm:pt>
    <dgm:pt modelId="{5777DC35-11D7-47E9-BEB2-75369F404C9A}" type="parTrans" cxnId="{93160871-42C2-483A-A4DF-3371AB40DAE7}">
      <dgm:prSet/>
      <dgm:spPr/>
      <dgm:t>
        <a:bodyPr/>
        <a:lstStyle/>
        <a:p>
          <a:endParaRPr lang="en-US"/>
        </a:p>
      </dgm:t>
    </dgm:pt>
    <dgm:pt modelId="{1DEA8A0B-989E-4597-ABE2-0E4A7AE3B87D}" type="sibTrans" cxnId="{93160871-42C2-483A-A4DF-3371AB40DAE7}">
      <dgm:prSet/>
      <dgm:spPr/>
      <dgm:t>
        <a:bodyPr/>
        <a:lstStyle/>
        <a:p>
          <a:endParaRPr lang="en-US"/>
        </a:p>
      </dgm:t>
    </dgm:pt>
    <dgm:pt modelId="{95B655EE-879E-4169-B97C-0B13CA4F531F}">
      <dgm:prSet phldrT="[Text]" custT="1"/>
      <dgm:spPr/>
      <dgm:t>
        <a:bodyPr/>
        <a:lstStyle/>
        <a:p>
          <a:r>
            <a:rPr lang="en-US" sz="900" dirty="0">
              <a:latin typeface="Georgia" panose="02040502050405020303" pitchFamily="18" charset="0"/>
            </a:rPr>
            <a:t>Tiered Supports</a:t>
          </a:r>
        </a:p>
      </dgm:t>
    </dgm:pt>
    <dgm:pt modelId="{01E12944-4574-44F8-9F23-97EEE5658F2E}" type="parTrans" cxnId="{68F6E726-C6A7-4772-AE80-26B37AF8DFD3}">
      <dgm:prSet/>
      <dgm:spPr/>
      <dgm:t>
        <a:bodyPr/>
        <a:lstStyle/>
        <a:p>
          <a:endParaRPr lang="en-US"/>
        </a:p>
      </dgm:t>
    </dgm:pt>
    <dgm:pt modelId="{73058814-E94D-413F-A825-84982D5FD872}" type="sibTrans" cxnId="{68F6E726-C6A7-4772-AE80-26B37AF8DFD3}">
      <dgm:prSet/>
      <dgm:spPr/>
      <dgm:t>
        <a:bodyPr/>
        <a:lstStyle/>
        <a:p>
          <a:endParaRPr lang="en-US"/>
        </a:p>
      </dgm:t>
    </dgm:pt>
    <dgm:pt modelId="{B2C0F28F-261F-4961-9A89-4DBC6BE7EE2E}">
      <dgm:prSet phldrT="[Text]" custT="1"/>
      <dgm:spPr/>
      <dgm:t>
        <a:bodyPr/>
        <a:lstStyle/>
        <a:p>
          <a:r>
            <a:rPr lang="en-US" sz="900" dirty="0">
              <a:latin typeface="Georgia" panose="02040502050405020303" pitchFamily="18" charset="0"/>
            </a:rPr>
            <a:t>Electronic Health Records</a:t>
          </a:r>
        </a:p>
      </dgm:t>
    </dgm:pt>
    <dgm:pt modelId="{767C4D52-763B-47A4-A000-8F4292293F25}" type="parTrans" cxnId="{2C6A23FB-BF27-4F07-AF50-92F17492C1BA}">
      <dgm:prSet/>
      <dgm:spPr/>
      <dgm:t>
        <a:bodyPr/>
        <a:lstStyle/>
        <a:p>
          <a:endParaRPr lang="en-US"/>
        </a:p>
      </dgm:t>
    </dgm:pt>
    <dgm:pt modelId="{62CE3043-DB19-4E87-A27B-268C77353EAB}" type="sibTrans" cxnId="{2C6A23FB-BF27-4F07-AF50-92F17492C1BA}">
      <dgm:prSet/>
      <dgm:spPr/>
      <dgm:t>
        <a:bodyPr/>
        <a:lstStyle/>
        <a:p>
          <a:endParaRPr lang="en-US"/>
        </a:p>
      </dgm:t>
    </dgm:pt>
    <dgm:pt modelId="{C2690127-68EE-4BEB-9F15-E69D188C8CA4}">
      <dgm:prSet phldrT="[Text]" custT="1"/>
      <dgm:spPr/>
      <dgm:t>
        <a:bodyPr/>
        <a:lstStyle/>
        <a:p>
          <a:r>
            <a:rPr lang="en-US" sz="900" dirty="0">
              <a:latin typeface="Georgia" panose="02040502050405020303" pitchFamily="18" charset="0"/>
            </a:rPr>
            <a:t>Service Definitions</a:t>
          </a:r>
        </a:p>
      </dgm:t>
    </dgm:pt>
    <dgm:pt modelId="{06CA21E7-6F96-4047-AAEC-0DBE6514007D}" type="parTrans" cxnId="{2FCB2D76-AC43-48D5-B049-A78DA56FBFBD}">
      <dgm:prSet/>
      <dgm:spPr/>
      <dgm:t>
        <a:bodyPr/>
        <a:lstStyle/>
        <a:p>
          <a:endParaRPr lang="en-US"/>
        </a:p>
      </dgm:t>
    </dgm:pt>
    <dgm:pt modelId="{12AEC566-7B6E-4D7B-949B-C9C6E1319D71}" type="sibTrans" cxnId="{2FCB2D76-AC43-48D5-B049-A78DA56FBFBD}">
      <dgm:prSet/>
      <dgm:spPr/>
      <dgm:t>
        <a:bodyPr/>
        <a:lstStyle/>
        <a:p>
          <a:endParaRPr lang="en-US"/>
        </a:p>
      </dgm:t>
    </dgm:pt>
    <dgm:pt modelId="{E55D7AAD-4F31-4732-9C19-F63A794B58FD}">
      <dgm:prSet phldrT="[Text]" custT="1"/>
      <dgm:spPr/>
      <dgm:t>
        <a:bodyPr/>
        <a:lstStyle/>
        <a:p>
          <a:r>
            <a:rPr lang="en-US" sz="900" dirty="0">
              <a:latin typeface="Georgia" panose="02040502050405020303" pitchFamily="18" charset="0"/>
            </a:rPr>
            <a:t>Remote Supports</a:t>
          </a:r>
        </a:p>
      </dgm:t>
    </dgm:pt>
    <dgm:pt modelId="{29EB91F0-A17F-40D8-8AA7-587455525790}" type="parTrans" cxnId="{5B4F27B1-1264-4B06-BB2C-1DBC2673BAF6}">
      <dgm:prSet/>
      <dgm:spPr/>
      <dgm:t>
        <a:bodyPr/>
        <a:lstStyle/>
        <a:p>
          <a:endParaRPr lang="en-US"/>
        </a:p>
      </dgm:t>
    </dgm:pt>
    <dgm:pt modelId="{AE1D345F-AC3F-4231-842C-F77F2D28AE53}" type="sibTrans" cxnId="{5B4F27B1-1264-4B06-BB2C-1DBC2673BAF6}">
      <dgm:prSet/>
      <dgm:spPr/>
      <dgm:t>
        <a:bodyPr/>
        <a:lstStyle/>
        <a:p>
          <a:endParaRPr lang="en-US"/>
        </a:p>
      </dgm:t>
    </dgm:pt>
    <dgm:pt modelId="{4B100E8C-AA3F-4093-8C2D-4E7221987B36}">
      <dgm:prSet phldrT="[Text]" custT="1"/>
      <dgm:spPr/>
      <dgm:t>
        <a:bodyPr/>
        <a:lstStyle/>
        <a:p>
          <a:r>
            <a:rPr lang="en-US" sz="900" dirty="0">
              <a:latin typeface="Georgia" panose="02040502050405020303" pitchFamily="18" charset="0"/>
            </a:rPr>
            <a:t>Employment First</a:t>
          </a:r>
        </a:p>
      </dgm:t>
    </dgm:pt>
    <dgm:pt modelId="{BC916E94-7A6C-4209-8B95-C11DE5FF2996}" type="parTrans" cxnId="{16F873F2-99EF-44E9-8884-9A8C096F0B62}">
      <dgm:prSet/>
      <dgm:spPr/>
      <dgm:t>
        <a:bodyPr/>
        <a:lstStyle/>
        <a:p>
          <a:endParaRPr lang="en-US"/>
        </a:p>
      </dgm:t>
    </dgm:pt>
    <dgm:pt modelId="{412E859B-D726-4268-AEC5-BB0EEBDFD130}" type="sibTrans" cxnId="{16F873F2-99EF-44E9-8884-9A8C096F0B62}">
      <dgm:prSet/>
      <dgm:spPr/>
      <dgm:t>
        <a:bodyPr/>
        <a:lstStyle/>
        <a:p>
          <a:endParaRPr lang="en-US"/>
        </a:p>
      </dgm:t>
    </dgm:pt>
    <dgm:pt modelId="{7ED375AC-FFAC-4027-A7C5-C0EE439D523B}">
      <dgm:prSet phldrT="[Text]" custT="1"/>
      <dgm:spPr/>
      <dgm:t>
        <a:bodyPr/>
        <a:lstStyle/>
        <a:p>
          <a:r>
            <a:rPr lang="en-US" sz="900" b="1" dirty="0">
              <a:latin typeface="Georgia" panose="02040502050405020303" pitchFamily="18" charset="0"/>
            </a:rPr>
            <a:t>Economic Stability</a:t>
          </a:r>
        </a:p>
      </dgm:t>
    </dgm:pt>
    <dgm:pt modelId="{E148F816-270E-4F0C-A547-76029D6853E2}" type="parTrans" cxnId="{7E8F798F-AD3C-4BF2-8EEE-8250B21FF5A5}">
      <dgm:prSet/>
      <dgm:spPr/>
      <dgm:t>
        <a:bodyPr/>
        <a:lstStyle/>
        <a:p>
          <a:endParaRPr lang="en-US"/>
        </a:p>
      </dgm:t>
    </dgm:pt>
    <dgm:pt modelId="{A87619A8-88C7-4973-9CC8-997135B30D1E}" type="sibTrans" cxnId="{7E8F798F-AD3C-4BF2-8EEE-8250B21FF5A5}">
      <dgm:prSet/>
      <dgm:spPr/>
      <dgm:t>
        <a:bodyPr/>
        <a:lstStyle/>
        <a:p>
          <a:endParaRPr lang="en-US"/>
        </a:p>
      </dgm:t>
    </dgm:pt>
    <dgm:pt modelId="{C494E281-9452-4164-B1D6-1C193D0BAF82}">
      <dgm:prSet phldrT="[Text]" custT="1"/>
      <dgm:spPr/>
      <dgm:t>
        <a:bodyPr/>
        <a:lstStyle/>
        <a:p>
          <a:r>
            <a:rPr lang="en-US" sz="900" b="1" dirty="0">
              <a:latin typeface="Georgia" panose="02040502050405020303" pitchFamily="18" charset="0"/>
            </a:rPr>
            <a:t>Environmental Accessibility</a:t>
          </a:r>
        </a:p>
      </dgm:t>
    </dgm:pt>
    <dgm:pt modelId="{1F7E0015-A98B-40CB-8D55-BACA89F1A0E5}" type="parTrans" cxnId="{5C3FCB20-BB44-4E19-B402-E3F95CADEE40}">
      <dgm:prSet/>
      <dgm:spPr/>
      <dgm:t>
        <a:bodyPr/>
        <a:lstStyle/>
        <a:p>
          <a:endParaRPr lang="en-US"/>
        </a:p>
      </dgm:t>
    </dgm:pt>
    <dgm:pt modelId="{C12DD32A-9CEA-41D7-86EB-D7AEF9FA38F7}" type="sibTrans" cxnId="{5C3FCB20-BB44-4E19-B402-E3F95CADEE40}">
      <dgm:prSet/>
      <dgm:spPr/>
      <dgm:t>
        <a:bodyPr/>
        <a:lstStyle/>
        <a:p>
          <a:endParaRPr lang="en-US"/>
        </a:p>
      </dgm:t>
    </dgm:pt>
    <dgm:pt modelId="{A96B1AC2-562D-4CF0-9914-3E148427944D}">
      <dgm:prSet phldrT="[Text]" custT="1"/>
      <dgm:spPr/>
      <dgm:t>
        <a:bodyPr/>
        <a:lstStyle/>
        <a:p>
          <a:r>
            <a:rPr lang="en-US" sz="900" dirty="0">
              <a:latin typeface="Georgia" panose="02040502050405020303" pitchFamily="18" charset="0"/>
            </a:rPr>
            <a:t>Technology First</a:t>
          </a:r>
        </a:p>
      </dgm:t>
    </dgm:pt>
    <dgm:pt modelId="{DB38F526-C43B-401B-93F1-3813789A5589}" type="parTrans" cxnId="{19290B8E-506E-49AA-B933-582F92752193}">
      <dgm:prSet/>
      <dgm:spPr/>
      <dgm:t>
        <a:bodyPr/>
        <a:lstStyle/>
        <a:p>
          <a:endParaRPr lang="en-US"/>
        </a:p>
      </dgm:t>
    </dgm:pt>
    <dgm:pt modelId="{20464BA5-7EC0-4A3A-BFD9-CAFD59D5BD36}" type="sibTrans" cxnId="{19290B8E-506E-49AA-B933-582F92752193}">
      <dgm:prSet/>
      <dgm:spPr/>
      <dgm:t>
        <a:bodyPr/>
        <a:lstStyle/>
        <a:p>
          <a:endParaRPr lang="en-US"/>
        </a:p>
      </dgm:t>
    </dgm:pt>
    <dgm:pt modelId="{F30BB9F5-96C2-439C-9468-D96C953A6483}">
      <dgm:prSet phldrT="[Text]" custT="1"/>
      <dgm:spPr/>
      <dgm:t>
        <a:bodyPr/>
        <a:lstStyle/>
        <a:p>
          <a:r>
            <a:rPr lang="en-US" sz="900" dirty="0">
              <a:solidFill>
                <a:schemeClr val="tx1"/>
              </a:solidFill>
              <a:latin typeface="Georgia" panose="02040502050405020303" pitchFamily="18" charset="0"/>
            </a:rPr>
            <a:t>DSP Training Levels</a:t>
          </a:r>
        </a:p>
      </dgm:t>
    </dgm:pt>
    <dgm:pt modelId="{01022B29-AC21-45D5-A557-4D713A06189C}" type="parTrans" cxnId="{904B7BF3-8530-4C90-8F2A-B373E5B270E1}">
      <dgm:prSet/>
      <dgm:spPr/>
      <dgm:t>
        <a:bodyPr/>
        <a:lstStyle/>
        <a:p>
          <a:endParaRPr lang="en-US"/>
        </a:p>
      </dgm:t>
    </dgm:pt>
    <dgm:pt modelId="{E0C1DA08-140C-4694-930F-11ECB4545CB3}" type="sibTrans" cxnId="{904B7BF3-8530-4C90-8F2A-B373E5B270E1}">
      <dgm:prSet/>
      <dgm:spPr/>
      <dgm:t>
        <a:bodyPr/>
        <a:lstStyle/>
        <a:p>
          <a:endParaRPr lang="en-US"/>
        </a:p>
      </dgm:t>
    </dgm:pt>
    <dgm:pt modelId="{3F2CB37D-575A-4FDD-A306-57CC56D12B63}">
      <dgm:prSet phldrT="[Text]" custT="1"/>
      <dgm:spPr/>
      <dgm:t>
        <a:bodyPr/>
        <a:lstStyle/>
        <a:p>
          <a:r>
            <a:rPr lang="en-US" sz="900" dirty="0">
              <a:solidFill>
                <a:schemeClr val="tx1"/>
              </a:solidFill>
              <a:latin typeface="Georgia" panose="02040502050405020303" pitchFamily="18" charset="0"/>
            </a:rPr>
            <a:t>Registered Apprenticeship</a:t>
          </a:r>
        </a:p>
      </dgm:t>
    </dgm:pt>
    <dgm:pt modelId="{DC635B25-DD39-4BC0-A7B0-54B5BB8F4242}" type="parTrans" cxnId="{46D8D187-9CF0-456E-98E5-9CF1635C3313}">
      <dgm:prSet/>
      <dgm:spPr/>
      <dgm:t>
        <a:bodyPr/>
        <a:lstStyle/>
        <a:p>
          <a:endParaRPr lang="en-US"/>
        </a:p>
      </dgm:t>
    </dgm:pt>
    <dgm:pt modelId="{53F366E3-0794-481B-B27B-BBE7BC7B9A93}" type="sibTrans" cxnId="{46D8D187-9CF0-456E-98E5-9CF1635C3313}">
      <dgm:prSet/>
      <dgm:spPr/>
      <dgm:t>
        <a:bodyPr/>
        <a:lstStyle/>
        <a:p>
          <a:endParaRPr lang="en-US"/>
        </a:p>
      </dgm:t>
    </dgm:pt>
    <dgm:pt modelId="{B3EF178B-AFC4-479A-AB7F-BF2B00105EEF}">
      <dgm:prSet phldrT="[Text]" custT="1"/>
      <dgm:spPr/>
      <dgm:t>
        <a:bodyPr/>
        <a:lstStyle/>
        <a:p>
          <a:r>
            <a:rPr lang="en-US" sz="900" dirty="0">
              <a:solidFill>
                <a:schemeClr val="tx1"/>
              </a:solidFill>
              <a:latin typeface="Georgia" panose="02040502050405020303" pitchFamily="18" charset="0"/>
            </a:rPr>
            <a:t>Relias Learning </a:t>
          </a:r>
          <a:r>
            <a:rPr lang="en-US" sz="900" dirty="0" err="1">
              <a:solidFill>
                <a:schemeClr val="tx1"/>
              </a:solidFill>
              <a:latin typeface="Georgia" panose="02040502050405020303" pitchFamily="18" charset="0"/>
            </a:rPr>
            <a:t>Mgmt</a:t>
          </a:r>
          <a:r>
            <a:rPr lang="en-US" sz="900" dirty="0">
              <a:solidFill>
                <a:schemeClr val="tx1"/>
              </a:solidFill>
              <a:latin typeface="Georgia" panose="02040502050405020303" pitchFamily="18" charset="0"/>
            </a:rPr>
            <a:t> System</a:t>
          </a:r>
        </a:p>
      </dgm:t>
    </dgm:pt>
    <dgm:pt modelId="{B6717CCB-5D37-43AA-A129-10D5AB39D754}" type="parTrans" cxnId="{28B63956-6455-452A-AD80-5F02EB12B2E8}">
      <dgm:prSet/>
      <dgm:spPr/>
      <dgm:t>
        <a:bodyPr/>
        <a:lstStyle/>
        <a:p>
          <a:endParaRPr lang="en-US"/>
        </a:p>
      </dgm:t>
    </dgm:pt>
    <dgm:pt modelId="{554D8230-99E2-4BF5-940C-D4FD3449EA4C}" type="sibTrans" cxnId="{28B63956-6455-452A-AD80-5F02EB12B2E8}">
      <dgm:prSet/>
      <dgm:spPr/>
      <dgm:t>
        <a:bodyPr/>
        <a:lstStyle/>
        <a:p>
          <a:endParaRPr lang="en-US"/>
        </a:p>
      </dgm:t>
    </dgm:pt>
    <dgm:pt modelId="{82490F1F-68EC-4F7C-8BD1-171925087EAF}">
      <dgm:prSet phldrT="[Text]" custT="1"/>
      <dgm:spPr/>
      <dgm:t>
        <a:bodyPr/>
        <a:lstStyle/>
        <a:p>
          <a:r>
            <a:rPr lang="en-US" sz="900" b="1" dirty="0">
              <a:solidFill>
                <a:schemeClr val="tx1"/>
              </a:solidFill>
              <a:latin typeface="Georgia" panose="02040502050405020303" pitchFamily="18" charset="0"/>
            </a:rPr>
            <a:t>Stable &amp; Accessible Workforce</a:t>
          </a:r>
        </a:p>
      </dgm:t>
    </dgm:pt>
    <dgm:pt modelId="{F3D66C28-DC55-4FAD-BDC9-A0B7493D1241}" type="parTrans" cxnId="{2B8CB2DE-2EE5-4720-B8C3-F1FCDEC3F384}">
      <dgm:prSet/>
      <dgm:spPr/>
      <dgm:t>
        <a:bodyPr/>
        <a:lstStyle/>
        <a:p>
          <a:endParaRPr lang="en-US"/>
        </a:p>
      </dgm:t>
    </dgm:pt>
    <dgm:pt modelId="{0501C15F-082B-48E0-AFD6-50EB520D1317}" type="sibTrans" cxnId="{2B8CB2DE-2EE5-4720-B8C3-F1FCDEC3F384}">
      <dgm:prSet/>
      <dgm:spPr/>
      <dgm:t>
        <a:bodyPr/>
        <a:lstStyle/>
        <a:p>
          <a:endParaRPr lang="en-US"/>
        </a:p>
      </dgm:t>
    </dgm:pt>
    <dgm:pt modelId="{38E97297-8964-4291-A16B-10A92255A42E}">
      <dgm:prSet phldrT="[Text]" custT="1"/>
      <dgm:spPr/>
      <dgm:t>
        <a:bodyPr/>
        <a:lstStyle/>
        <a:p>
          <a:r>
            <a:rPr lang="en-US" sz="900" dirty="0">
              <a:solidFill>
                <a:schemeClr val="tx1"/>
              </a:solidFill>
              <a:latin typeface="Georgia" panose="02040502050405020303" pitchFamily="18" charset="0"/>
            </a:rPr>
            <a:t>NCI State of the Workforce Survey</a:t>
          </a:r>
        </a:p>
      </dgm:t>
    </dgm:pt>
    <dgm:pt modelId="{71C97DF8-8286-4F91-9E96-CE482E96DB49}" type="parTrans" cxnId="{BADC8761-22F1-4ACD-B348-2A7DBF86D003}">
      <dgm:prSet/>
      <dgm:spPr/>
      <dgm:t>
        <a:bodyPr/>
        <a:lstStyle/>
        <a:p>
          <a:endParaRPr lang="en-US"/>
        </a:p>
      </dgm:t>
    </dgm:pt>
    <dgm:pt modelId="{6DEEC867-3509-4B8A-A3C1-286F3ED540C9}" type="sibTrans" cxnId="{BADC8761-22F1-4ACD-B348-2A7DBF86D003}">
      <dgm:prSet/>
      <dgm:spPr/>
      <dgm:t>
        <a:bodyPr/>
        <a:lstStyle/>
        <a:p>
          <a:endParaRPr lang="en-US"/>
        </a:p>
      </dgm:t>
    </dgm:pt>
    <dgm:pt modelId="{F92BB0A9-7DBF-41DC-8CF9-40D958AB87C1}">
      <dgm:prSet phldrT="[Text]" custT="1"/>
      <dgm:spPr/>
      <dgm:t>
        <a:bodyPr/>
        <a:lstStyle/>
        <a:p>
          <a:r>
            <a:rPr lang="en-US" sz="900" dirty="0">
              <a:solidFill>
                <a:schemeClr val="tx1"/>
              </a:solidFill>
              <a:latin typeface="Georgia" panose="02040502050405020303" pitchFamily="18" charset="0"/>
            </a:rPr>
            <a:t>Registered Apprenticeship</a:t>
          </a:r>
        </a:p>
      </dgm:t>
    </dgm:pt>
    <dgm:pt modelId="{67860647-6784-4689-8F0E-BA93F49D41E1}" type="parTrans" cxnId="{39FF3FD8-1F39-4ADE-A745-6864483A2CC4}">
      <dgm:prSet/>
      <dgm:spPr/>
      <dgm:t>
        <a:bodyPr/>
        <a:lstStyle/>
        <a:p>
          <a:endParaRPr lang="en-US"/>
        </a:p>
      </dgm:t>
    </dgm:pt>
    <dgm:pt modelId="{A63BDE29-2C50-4549-99A7-44A26CEB9AF2}" type="sibTrans" cxnId="{39FF3FD8-1F39-4ADE-A745-6864483A2CC4}">
      <dgm:prSet/>
      <dgm:spPr/>
      <dgm:t>
        <a:bodyPr/>
        <a:lstStyle/>
        <a:p>
          <a:endParaRPr lang="en-US"/>
        </a:p>
      </dgm:t>
    </dgm:pt>
    <dgm:pt modelId="{7529D978-40EF-495B-B839-835AF878F099}">
      <dgm:prSet phldrT="[Text]" custT="1"/>
      <dgm:spPr/>
      <dgm:t>
        <a:bodyPr/>
        <a:lstStyle/>
        <a:p>
          <a:r>
            <a:rPr lang="en-US" sz="900" dirty="0">
              <a:solidFill>
                <a:schemeClr val="tx1"/>
              </a:solidFill>
              <a:latin typeface="Georgia" panose="02040502050405020303" pitchFamily="18" charset="0"/>
            </a:rPr>
            <a:t>Workforce Barrier Scan</a:t>
          </a:r>
        </a:p>
      </dgm:t>
    </dgm:pt>
    <dgm:pt modelId="{6A4C6CA2-F6E0-44F6-A763-BB23B0F70AD2}" type="parTrans" cxnId="{D0C7973F-771D-4D7F-98B3-DBF035CE5EBC}">
      <dgm:prSet/>
      <dgm:spPr/>
      <dgm:t>
        <a:bodyPr/>
        <a:lstStyle/>
        <a:p>
          <a:endParaRPr lang="en-US"/>
        </a:p>
      </dgm:t>
    </dgm:pt>
    <dgm:pt modelId="{F0819E7D-99C0-4F6F-993F-6A690D1E0356}" type="sibTrans" cxnId="{D0C7973F-771D-4D7F-98B3-DBF035CE5EBC}">
      <dgm:prSet/>
      <dgm:spPr/>
      <dgm:t>
        <a:bodyPr/>
        <a:lstStyle/>
        <a:p>
          <a:endParaRPr lang="en-US"/>
        </a:p>
      </dgm:t>
    </dgm:pt>
    <dgm:pt modelId="{87C490D8-C6C4-459D-AC32-D497D924540A}">
      <dgm:prSet phldrT="[Text]" custT="1"/>
      <dgm:spPr/>
      <dgm:t>
        <a:bodyPr/>
        <a:lstStyle/>
        <a:p>
          <a:r>
            <a:rPr lang="en-US" sz="900" dirty="0">
              <a:solidFill>
                <a:schemeClr val="tx1"/>
              </a:solidFill>
              <a:latin typeface="Georgia" panose="02040502050405020303" pitchFamily="18" charset="0"/>
            </a:rPr>
            <a:t>Pay for Reporting</a:t>
          </a:r>
        </a:p>
      </dgm:t>
    </dgm:pt>
    <dgm:pt modelId="{39CF9F41-7DD3-496D-A781-71469CE3B3EC}" type="parTrans" cxnId="{E16938FC-3B8E-4DB0-9AF3-D9782922A1DE}">
      <dgm:prSet/>
      <dgm:spPr/>
      <dgm:t>
        <a:bodyPr/>
        <a:lstStyle/>
        <a:p>
          <a:endParaRPr lang="en-US"/>
        </a:p>
      </dgm:t>
    </dgm:pt>
    <dgm:pt modelId="{37BA66F4-D652-4F25-8922-2233AF66D962}" type="sibTrans" cxnId="{E16938FC-3B8E-4DB0-9AF3-D9782922A1DE}">
      <dgm:prSet/>
      <dgm:spPr/>
      <dgm:t>
        <a:bodyPr/>
        <a:lstStyle/>
        <a:p>
          <a:endParaRPr lang="en-US"/>
        </a:p>
      </dgm:t>
    </dgm:pt>
    <dgm:pt modelId="{6EEAD1A1-EAA9-431B-A8E8-BDE9335B058D}">
      <dgm:prSet phldrT="[Text]" custT="1"/>
      <dgm:spPr/>
      <dgm:t>
        <a:bodyPr/>
        <a:lstStyle/>
        <a:p>
          <a:r>
            <a:rPr lang="en-US" sz="900" dirty="0">
              <a:solidFill>
                <a:schemeClr val="tx1"/>
              </a:solidFill>
              <a:latin typeface="Georgia" panose="02040502050405020303" pitchFamily="18" charset="0"/>
            </a:rPr>
            <a:t>Rate Standardization</a:t>
          </a:r>
        </a:p>
      </dgm:t>
    </dgm:pt>
    <dgm:pt modelId="{A17FCE07-0F1B-4F72-A71B-5914BA90ACE7}" type="parTrans" cxnId="{D14A8480-84FC-401B-84C7-7BEA13804961}">
      <dgm:prSet/>
      <dgm:spPr/>
      <dgm:t>
        <a:bodyPr/>
        <a:lstStyle/>
        <a:p>
          <a:endParaRPr lang="en-US"/>
        </a:p>
      </dgm:t>
    </dgm:pt>
    <dgm:pt modelId="{91CF6A73-CA10-45AE-89B8-53AC011EA615}" type="sibTrans" cxnId="{D14A8480-84FC-401B-84C7-7BEA13804961}">
      <dgm:prSet/>
      <dgm:spPr/>
      <dgm:t>
        <a:bodyPr/>
        <a:lstStyle/>
        <a:p>
          <a:endParaRPr lang="en-US"/>
        </a:p>
      </dgm:t>
    </dgm:pt>
    <dgm:pt modelId="{9DC297D2-E524-4F6E-9FA1-541BFAA90FE5}">
      <dgm:prSet phldrT="[Text]" custT="1"/>
      <dgm:spPr/>
      <dgm:t>
        <a:bodyPr/>
        <a:lstStyle/>
        <a:p>
          <a:r>
            <a:rPr lang="en-US" sz="900" dirty="0">
              <a:solidFill>
                <a:schemeClr val="tx1"/>
              </a:solidFill>
              <a:latin typeface="Georgia" panose="02040502050405020303" pitchFamily="18" charset="0"/>
            </a:rPr>
            <a:t>Performance Payments (VBP</a:t>
          </a:r>
          <a:r>
            <a:rPr lang="en-US" sz="900" dirty="0">
              <a:latin typeface="Georgia" panose="02040502050405020303" pitchFamily="18" charset="0"/>
            </a:rPr>
            <a:t>)</a:t>
          </a:r>
        </a:p>
      </dgm:t>
    </dgm:pt>
    <dgm:pt modelId="{21A63F48-4260-48CC-96B5-3882C4F457B4}" type="parTrans" cxnId="{6025B785-B840-4697-B035-F1E38B255CB2}">
      <dgm:prSet/>
      <dgm:spPr/>
      <dgm:t>
        <a:bodyPr/>
        <a:lstStyle/>
        <a:p>
          <a:endParaRPr lang="en-US"/>
        </a:p>
      </dgm:t>
    </dgm:pt>
    <dgm:pt modelId="{D52E1998-E421-4185-A6BC-9E88DB7FF861}" type="sibTrans" cxnId="{6025B785-B840-4697-B035-F1E38B255CB2}">
      <dgm:prSet/>
      <dgm:spPr/>
      <dgm:t>
        <a:bodyPr/>
        <a:lstStyle/>
        <a:p>
          <a:endParaRPr lang="en-US"/>
        </a:p>
      </dgm:t>
    </dgm:pt>
    <dgm:pt modelId="{536EF369-6B3A-4BD1-9D06-1A6DB245A347}">
      <dgm:prSet phldrT="[Text]" custT="1"/>
      <dgm:spPr/>
      <dgm:t>
        <a:bodyPr/>
        <a:lstStyle/>
        <a:p>
          <a:r>
            <a:rPr lang="en-US" sz="900" dirty="0">
              <a:solidFill>
                <a:schemeClr val="tx1"/>
              </a:solidFill>
              <a:latin typeface="Georgia" panose="02040502050405020303" pitchFamily="18" charset="0"/>
            </a:rPr>
            <a:t>Organizational Efficiency</a:t>
          </a:r>
        </a:p>
      </dgm:t>
    </dgm:pt>
    <dgm:pt modelId="{4E9F20B7-27F5-451E-9B54-3CC39B300508}" type="parTrans" cxnId="{173F3766-F01D-44B6-944E-EAC3CF503F16}">
      <dgm:prSet/>
      <dgm:spPr/>
      <dgm:t>
        <a:bodyPr/>
        <a:lstStyle/>
        <a:p>
          <a:endParaRPr lang="en-US"/>
        </a:p>
      </dgm:t>
    </dgm:pt>
    <dgm:pt modelId="{B7F7B619-9035-4BA9-89E1-6D2289510E12}" type="sibTrans" cxnId="{173F3766-F01D-44B6-944E-EAC3CF503F16}">
      <dgm:prSet/>
      <dgm:spPr/>
      <dgm:t>
        <a:bodyPr/>
        <a:lstStyle/>
        <a:p>
          <a:endParaRPr lang="en-US"/>
        </a:p>
      </dgm:t>
    </dgm:pt>
    <dgm:pt modelId="{4C7A5B03-E8A0-4FE9-A77D-1F8B4DFEE803}">
      <dgm:prSet phldrT="[Text]" custT="1"/>
      <dgm:spPr/>
      <dgm:t>
        <a:bodyPr/>
        <a:lstStyle/>
        <a:p>
          <a:r>
            <a:rPr lang="en-US" sz="900" dirty="0">
              <a:solidFill>
                <a:schemeClr val="tx1"/>
              </a:solidFill>
              <a:latin typeface="Georgia" panose="02040502050405020303" pitchFamily="18" charset="0"/>
            </a:rPr>
            <a:t>Electronic Visit Verification (EVV)</a:t>
          </a:r>
        </a:p>
      </dgm:t>
    </dgm:pt>
    <dgm:pt modelId="{8C051E3D-3240-4112-ACD9-EFE6017A92CD}" type="parTrans" cxnId="{2969B085-7012-40A0-92C8-3F8B1B9C5FA3}">
      <dgm:prSet/>
      <dgm:spPr/>
      <dgm:t>
        <a:bodyPr/>
        <a:lstStyle/>
        <a:p>
          <a:endParaRPr lang="en-US"/>
        </a:p>
      </dgm:t>
    </dgm:pt>
    <dgm:pt modelId="{1D3E25FB-DA6E-4758-891E-75EDCC5BBE1E}" type="sibTrans" cxnId="{2969B085-7012-40A0-92C8-3F8B1B9C5FA3}">
      <dgm:prSet/>
      <dgm:spPr/>
      <dgm:t>
        <a:bodyPr/>
        <a:lstStyle/>
        <a:p>
          <a:endParaRPr lang="en-US"/>
        </a:p>
      </dgm:t>
    </dgm:pt>
    <dgm:pt modelId="{36F12EA9-6FE7-49F0-B22C-0753A7D9830B}">
      <dgm:prSet phldrT="[Text]" custT="1"/>
      <dgm:spPr/>
      <dgm:t>
        <a:bodyPr/>
        <a:lstStyle/>
        <a:p>
          <a:r>
            <a:rPr lang="en-US" sz="900" dirty="0">
              <a:solidFill>
                <a:schemeClr val="tx1"/>
              </a:solidFill>
              <a:latin typeface="Georgia" panose="02040502050405020303" pitchFamily="18" charset="0"/>
            </a:rPr>
            <a:t>Alternative Payment Methods</a:t>
          </a:r>
        </a:p>
      </dgm:t>
    </dgm:pt>
    <dgm:pt modelId="{B19220CB-5F94-4290-9982-41DCFFCC3A37}" type="parTrans" cxnId="{8DDA9015-705A-48F2-BDB1-A6A7584B7E0D}">
      <dgm:prSet/>
      <dgm:spPr/>
      <dgm:t>
        <a:bodyPr/>
        <a:lstStyle/>
        <a:p>
          <a:endParaRPr lang="en-US"/>
        </a:p>
      </dgm:t>
    </dgm:pt>
    <dgm:pt modelId="{C5456CC6-0FBE-4945-8578-9A3CCD88473B}" type="sibTrans" cxnId="{8DDA9015-705A-48F2-BDB1-A6A7584B7E0D}">
      <dgm:prSet/>
      <dgm:spPr/>
      <dgm:t>
        <a:bodyPr/>
        <a:lstStyle/>
        <a:p>
          <a:endParaRPr lang="en-US"/>
        </a:p>
      </dgm:t>
    </dgm:pt>
    <dgm:pt modelId="{01282074-4A6A-486E-853B-EE1C8AEAC166}">
      <dgm:prSet phldrT="[Text]" custT="1"/>
      <dgm:spPr/>
      <dgm:t>
        <a:bodyPr/>
        <a:lstStyle/>
        <a:p>
          <a:r>
            <a:rPr lang="en-US" sz="900" dirty="0">
              <a:solidFill>
                <a:schemeClr val="tx1"/>
              </a:solidFill>
              <a:latin typeface="Georgia" panose="02040502050405020303" pitchFamily="18" charset="0"/>
            </a:rPr>
            <a:t>ConneXion</a:t>
          </a:r>
        </a:p>
      </dgm:t>
    </dgm:pt>
    <dgm:pt modelId="{AF346021-3258-464F-BB0B-C611BE16E60F}" type="parTrans" cxnId="{D9A55877-64D0-470A-A4A7-21A15C9A4727}">
      <dgm:prSet/>
      <dgm:spPr/>
      <dgm:t>
        <a:bodyPr/>
        <a:lstStyle/>
        <a:p>
          <a:endParaRPr lang="en-US"/>
        </a:p>
      </dgm:t>
    </dgm:pt>
    <dgm:pt modelId="{5349479D-B1F9-4798-AD00-E72EA1D7236C}" type="sibTrans" cxnId="{D9A55877-64D0-470A-A4A7-21A15C9A4727}">
      <dgm:prSet/>
      <dgm:spPr/>
      <dgm:t>
        <a:bodyPr/>
        <a:lstStyle/>
        <a:p>
          <a:endParaRPr lang="en-US"/>
        </a:p>
      </dgm:t>
    </dgm:pt>
    <dgm:pt modelId="{05A0171C-114F-4029-8AB4-F57B6BED87B0}">
      <dgm:prSet phldrT="[Text]" custT="1"/>
      <dgm:spPr/>
      <dgm:t>
        <a:bodyPr/>
        <a:lstStyle/>
        <a:p>
          <a:r>
            <a:rPr lang="en-US" sz="900" dirty="0">
              <a:solidFill>
                <a:schemeClr val="tx1"/>
              </a:solidFill>
              <a:latin typeface="Georgia" panose="02040502050405020303" pitchFamily="18" charset="0"/>
            </a:rPr>
            <a:t>LEAP Grant</a:t>
          </a:r>
        </a:p>
      </dgm:t>
    </dgm:pt>
    <dgm:pt modelId="{C298F83B-CB71-4D40-A146-4273A688DC5F}" type="parTrans" cxnId="{E3879AA7-A3B0-4084-811D-D23FFCC50F60}">
      <dgm:prSet/>
      <dgm:spPr/>
      <dgm:t>
        <a:bodyPr/>
        <a:lstStyle/>
        <a:p>
          <a:endParaRPr lang="en-US"/>
        </a:p>
      </dgm:t>
    </dgm:pt>
    <dgm:pt modelId="{B13702C1-976B-461F-AA8D-DB0760EAB38D}" type="sibTrans" cxnId="{E3879AA7-A3B0-4084-811D-D23FFCC50F60}">
      <dgm:prSet/>
      <dgm:spPr/>
      <dgm:t>
        <a:bodyPr/>
        <a:lstStyle/>
        <a:p>
          <a:endParaRPr lang="en-US"/>
        </a:p>
      </dgm:t>
    </dgm:pt>
    <dgm:pt modelId="{A627E1B0-0C7C-47F7-918E-45EC1605BFD5}">
      <dgm:prSet phldrT="[Text]" custT="1"/>
      <dgm:spPr/>
      <dgm:t>
        <a:bodyPr/>
        <a:lstStyle/>
        <a:p>
          <a:r>
            <a:rPr lang="en-US" sz="900" dirty="0">
              <a:solidFill>
                <a:schemeClr val="tx1"/>
              </a:solidFill>
              <a:latin typeface="Georgia" panose="02040502050405020303" pitchFamily="18" charset="0"/>
            </a:rPr>
            <a:t>Health IT</a:t>
          </a:r>
        </a:p>
      </dgm:t>
    </dgm:pt>
    <dgm:pt modelId="{1C04BF27-F27E-40B5-BBC7-DD18E4BD3309}" type="parTrans" cxnId="{78B76628-6C76-4ACF-9225-733F0D671906}">
      <dgm:prSet/>
      <dgm:spPr/>
      <dgm:t>
        <a:bodyPr/>
        <a:lstStyle/>
        <a:p>
          <a:endParaRPr lang="en-US"/>
        </a:p>
      </dgm:t>
    </dgm:pt>
    <dgm:pt modelId="{21C8C461-6447-4DA1-9E2F-907A46AD1BF8}" type="sibTrans" cxnId="{78B76628-6C76-4ACF-9225-733F0D671906}">
      <dgm:prSet/>
      <dgm:spPr/>
      <dgm:t>
        <a:bodyPr/>
        <a:lstStyle/>
        <a:p>
          <a:endParaRPr lang="en-US"/>
        </a:p>
      </dgm:t>
    </dgm:pt>
    <dgm:pt modelId="{F7AD2AAA-43EF-4F67-BBF1-F70FB05C0D5F}">
      <dgm:prSet phldrT="[Text]" custT="1"/>
      <dgm:spPr/>
      <dgm:t>
        <a:bodyPr/>
        <a:lstStyle/>
        <a:p>
          <a:r>
            <a:rPr lang="en-US" sz="900" dirty="0">
              <a:solidFill>
                <a:schemeClr val="tx1"/>
              </a:solidFill>
              <a:latin typeface="Georgia" panose="02040502050405020303" pitchFamily="18" charset="0"/>
            </a:rPr>
            <a:t>Division Dashboards</a:t>
          </a:r>
        </a:p>
      </dgm:t>
    </dgm:pt>
    <dgm:pt modelId="{8B0D29E1-1314-48C3-9FCE-A3D1C80762C1}" type="parTrans" cxnId="{75DB4A9E-D94C-44D6-B474-61E75E449E2E}">
      <dgm:prSet/>
      <dgm:spPr/>
      <dgm:t>
        <a:bodyPr/>
        <a:lstStyle/>
        <a:p>
          <a:endParaRPr lang="en-US"/>
        </a:p>
      </dgm:t>
    </dgm:pt>
    <dgm:pt modelId="{5DCF1B31-8F00-4D25-9F50-A0F20BAADDCE}" type="sibTrans" cxnId="{75DB4A9E-D94C-44D6-B474-61E75E449E2E}">
      <dgm:prSet/>
      <dgm:spPr/>
      <dgm:t>
        <a:bodyPr/>
        <a:lstStyle/>
        <a:p>
          <a:endParaRPr lang="en-US"/>
        </a:p>
      </dgm:t>
    </dgm:pt>
    <dgm:pt modelId="{54E79DF2-37D6-460C-A8BD-345BCFA92FD1}">
      <dgm:prSet phldrT="[Text]" custT="1"/>
      <dgm:spPr/>
      <dgm:t>
        <a:bodyPr/>
        <a:lstStyle/>
        <a:p>
          <a:r>
            <a:rPr lang="en-US" sz="900" b="1" dirty="0">
              <a:solidFill>
                <a:schemeClr val="tx1"/>
              </a:solidFill>
              <a:latin typeface="Georgia" panose="02040502050405020303" pitchFamily="18" charset="0"/>
            </a:rPr>
            <a:t>Transparency</a:t>
          </a:r>
        </a:p>
      </dgm:t>
    </dgm:pt>
    <dgm:pt modelId="{D7AA0CC0-A126-4C24-A103-0B438C41C8E0}" type="parTrans" cxnId="{467058A6-9905-4559-BA71-AE96BEB0B789}">
      <dgm:prSet/>
      <dgm:spPr/>
      <dgm:t>
        <a:bodyPr/>
        <a:lstStyle/>
        <a:p>
          <a:endParaRPr lang="en-US"/>
        </a:p>
      </dgm:t>
    </dgm:pt>
    <dgm:pt modelId="{FFB437DB-AA17-4250-9808-909FEA508C90}" type="sibTrans" cxnId="{467058A6-9905-4559-BA71-AE96BEB0B789}">
      <dgm:prSet/>
      <dgm:spPr/>
      <dgm:t>
        <a:bodyPr/>
        <a:lstStyle/>
        <a:p>
          <a:endParaRPr lang="en-US"/>
        </a:p>
      </dgm:t>
    </dgm:pt>
    <dgm:pt modelId="{DDACBF8F-71C8-4571-B65B-003886287B0E}">
      <dgm:prSet phldrT="[Text]" custT="1"/>
      <dgm:spPr/>
      <dgm:t>
        <a:bodyPr/>
        <a:lstStyle/>
        <a:p>
          <a:r>
            <a:rPr lang="en-US" sz="900" dirty="0">
              <a:solidFill>
                <a:schemeClr val="tx1"/>
              </a:solidFill>
              <a:latin typeface="Georgia" panose="02040502050405020303" pitchFamily="18" charset="0"/>
            </a:rPr>
            <a:t>Provider Scorecard</a:t>
          </a:r>
        </a:p>
      </dgm:t>
    </dgm:pt>
    <dgm:pt modelId="{16CEC05F-0078-4108-9787-39E563CB1EFC}" type="parTrans" cxnId="{EB015FCE-2DAF-4BF6-8823-856F6DB5C145}">
      <dgm:prSet/>
      <dgm:spPr/>
      <dgm:t>
        <a:bodyPr/>
        <a:lstStyle/>
        <a:p>
          <a:endParaRPr lang="en-US"/>
        </a:p>
      </dgm:t>
    </dgm:pt>
    <dgm:pt modelId="{970CCD47-31A1-49B1-AB55-CB78BB98C94C}" type="sibTrans" cxnId="{EB015FCE-2DAF-4BF6-8823-856F6DB5C145}">
      <dgm:prSet/>
      <dgm:spPr/>
      <dgm:t>
        <a:bodyPr/>
        <a:lstStyle/>
        <a:p>
          <a:endParaRPr lang="en-US"/>
        </a:p>
      </dgm:t>
    </dgm:pt>
    <dgm:pt modelId="{6EF6A529-3E23-469C-B362-AF947449780B}">
      <dgm:prSet phldrT="[Text]" custT="1"/>
      <dgm:spPr/>
      <dgm:t>
        <a:bodyPr/>
        <a:lstStyle/>
        <a:p>
          <a:endParaRPr lang="en-US" sz="900" dirty="0">
            <a:latin typeface="Georgia" panose="02040502050405020303" pitchFamily="18" charset="0"/>
          </a:endParaRPr>
        </a:p>
      </dgm:t>
    </dgm:pt>
    <dgm:pt modelId="{BF00F8F1-D2DF-4476-9989-BE1D1A37966C}" type="parTrans" cxnId="{A77B7420-95D7-4888-9354-3774F43DC43F}">
      <dgm:prSet/>
      <dgm:spPr/>
      <dgm:t>
        <a:bodyPr/>
        <a:lstStyle/>
        <a:p>
          <a:endParaRPr lang="en-US"/>
        </a:p>
      </dgm:t>
    </dgm:pt>
    <dgm:pt modelId="{BFE04835-451F-4E80-98FC-316CC4048404}" type="sibTrans" cxnId="{A77B7420-95D7-4888-9354-3774F43DC43F}">
      <dgm:prSet/>
      <dgm:spPr/>
      <dgm:t>
        <a:bodyPr/>
        <a:lstStyle/>
        <a:p>
          <a:endParaRPr lang="en-US"/>
        </a:p>
      </dgm:t>
    </dgm:pt>
    <dgm:pt modelId="{6B2141B2-C3AA-4BBF-8B33-5E300C2D0DB4}">
      <dgm:prSet phldrT="[Text]" custT="1"/>
      <dgm:spPr/>
      <dgm:t>
        <a:bodyPr/>
        <a:lstStyle/>
        <a:p>
          <a:endParaRPr lang="en-US" sz="900" dirty="0">
            <a:latin typeface="Georgia" panose="02040502050405020303" pitchFamily="18" charset="0"/>
          </a:endParaRPr>
        </a:p>
      </dgm:t>
    </dgm:pt>
    <dgm:pt modelId="{D76F0C7E-60A9-484E-B834-ADDC36A81F28}" type="parTrans" cxnId="{F42BAC62-25A6-49E5-9B74-56C42D54A8BD}">
      <dgm:prSet/>
      <dgm:spPr/>
      <dgm:t>
        <a:bodyPr/>
        <a:lstStyle/>
        <a:p>
          <a:endParaRPr lang="en-US"/>
        </a:p>
      </dgm:t>
    </dgm:pt>
    <dgm:pt modelId="{C00A8237-73B6-4FCA-A628-1C348E0D5953}" type="sibTrans" cxnId="{F42BAC62-25A6-49E5-9B74-56C42D54A8BD}">
      <dgm:prSet/>
      <dgm:spPr/>
      <dgm:t>
        <a:bodyPr/>
        <a:lstStyle/>
        <a:p>
          <a:endParaRPr lang="en-US"/>
        </a:p>
      </dgm:t>
    </dgm:pt>
    <dgm:pt modelId="{B3317719-AEDD-40C4-8B25-35708FED4BD8}">
      <dgm:prSet phldrT="[Text]" custT="1"/>
      <dgm:spPr/>
      <dgm:t>
        <a:bodyPr/>
        <a:lstStyle/>
        <a:p>
          <a:endParaRPr lang="en-US" sz="900" dirty="0">
            <a:latin typeface="Georgia" panose="02040502050405020303" pitchFamily="18" charset="0"/>
          </a:endParaRPr>
        </a:p>
      </dgm:t>
    </dgm:pt>
    <dgm:pt modelId="{5A04EF5D-310D-48BB-AEAC-3F9557CE968A}" type="parTrans" cxnId="{21C29EDD-0F91-4836-8373-1C4BA65BADB4}">
      <dgm:prSet/>
      <dgm:spPr/>
      <dgm:t>
        <a:bodyPr/>
        <a:lstStyle/>
        <a:p>
          <a:endParaRPr lang="en-US"/>
        </a:p>
      </dgm:t>
    </dgm:pt>
    <dgm:pt modelId="{A2329CDC-83D9-4AFB-9845-2EE1C95B6F6E}" type="sibTrans" cxnId="{21C29EDD-0F91-4836-8373-1C4BA65BADB4}">
      <dgm:prSet/>
      <dgm:spPr/>
      <dgm:t>
        <a:bodyPr/>
        <a:lstStyle/>
        <a:p>
          <a:endParaRPr lang="en-US"/>
        </a:p>
      </dgm:t>
    </dgm:pt>
    <dgm:pt modelId="{0C7390E9-04A7-4292-928F-95C458C17DDA}">
      <dgm:prSet phldrT="[Text]" custT="1"/>
      <dgm:spPr/>
      <dgm:t>
        <a:bodyPr/>
        <a:lstStyle/>
        <a:p>
          <a:endParaRPr lang="en-US" sz="900" dirty="0">
            <a:solidFill>
              <a:schemeClr val="tx1"/>
            </a:solidFill>
            <a:latin typeface="Georgia" panose="02040502050405020303" pitchFamily="18" charset="0"/>
          </a:endParaRPr>
        </a:p>
      </dgm:t>
    </dgm:pt>
    <dgm:pt modelId="{44EE31A0-A71E-4685-9EE0-9F446A8E8375}" type="parTrans" cxnId="{2AE425DF-739E-4208-8C5E-5A0A638C450F}">
      <dgm:prSet/>
      <dgm:spPr/>
      <dgm:t>
        <a:bodyPr/>
        <a:lstStyle/>
        <a:p>
          <a:endParaRPr lang="en-US"/>
        </a:p>
      </dgm:t>
    </dgm:pt>
    <dgm:pt modelId="{B2D42C77-6150-43D8-B548-20A2BDC44A8F}" type="sibTrans" cxnId="{2AE425DF-739E-4208-8C5E-5A0A638C450F}">
      <dgm:prSet/>
      <dgm:spPr/>
      <dgm:t>
        <a:bodyPr/>
        <a:lstStyle/>
        <a:p>
          <a:endParaRPr lang="en-US"/>
        </a:p>
      </dgm:t>
    </dgm:pt>
    <dgm:pt modelId="{2621611C-3F58-456D-A369-5DF46D3BC644}">
      <dgm:prSet phldrT="[Text]" custT="1"/>
      <dgm:spPr/>
      <dgm:t>
        <a:bodyPr/>
        <a:lstStyle/>
        <a:p>
          <a:endParaRPr lang="en-US" sz="900" dirty="0">
            <a:solidFill>
              <a:schemeClr val="tx1"/>
            </a:solidFill>
            <a:latin typeface="Georgia" panose="02040502050405020303" pitchFamily="18" charset="0"/>
          </a:endParaRPr>
        </a:p>
      </dgm:t>
    </dgm:pt>
    <dgm:pt modelId="{5024916A-5D1C-4A52-925A-CFEA3021E3AA}" type="parTrans" cxnId="{38AC3C53-2690-4D97-9035-782BABC5D4C4}">
      <dgm:prSet/>
      <dgm:spPr/>
      <dgm:t>
        <a:bodyPr/>
        <a:lstStyle/>
        <a:p>
          <a:endParaRPr lang="en-US"/>
        </a:p>
      </dgm:t>
    </dgm:pt>
    <dgm:pt modelId="{00929B71-4A6C-4C67-8556-6DB18212C80D}" type="sibTrans" cxnId="{38AC3C53-2690-4D97-9035-782BABC5D4C4}">
      <dgm:prSet/>
      <dgm:spPr/>
      <dgm:t>
        <a:bodyPr/>
        <a:lstStyle/>
        <a:p>
          <a:endParaRPr lang="en-US"/>
        </a:p>
      </dgm:t>
    </dgm:pt>
    <dgm:pt modelId="{F827D315-B2C3-4712-8C43-FC6EFC5194F6}">
      <dgm:prSet phldrT="[Text]" custT="1"/>
      <dgm:spPr/>
      <dgm:t>
        <a:bodyPr/>
        <a:lstStyle/>
        <a:p>
          <a:endParaRPr lang="en-US" sz="900" dirty="0">
            <a:solidFill>
              <a:schemeClr val="tx1"/>
            </a:solidFill>
            <a:latin typeface="Georgia" panose="02040502050405020303" pitchFamily="18" charset="0"/>
          </a:endParaRPr>
        </a:p>
      </dgm:t>
    </dgm:pt>
    <dgm:pt modelId="{A662A6D1-C7A7-4889-A976-28C19BB34163}" type="parTrans" cxnId="{DE57C863-0078-4CE4-900C-53A32B2A2D6D}">
      <dgm:prSet/>
      <dgm:spPr/>
      <dgm:t>
        <a:bodyPr/>
        <a:lstStyle/>
        <a:p>
          <a:endParaRPr lang="en-US"/>
        </a:p>
      </dgm:t>
    </dgm:pt>
    <dgm:pt modelId="{F2346EDC-0153-4197-83D2-099037D582CA}" type="sibTrans" cxnId="{DE57C863-0078-4CE4-900C-53A32B2A2D6D}">
      <dgm:prSet/>
      <dgm:spPr/>
      <dgm:t>
        <a:bodyPr/>
        <a:lstStyle/>
        <a:p>
          <a:endParaRPr lang="en-US"/>
        </a:p>
      </dgm:t>
    </dgm:pt>
    <dgm:pt modelId="{E45DD61B-24A3-462C-8AE9-1A7551BAF303}">
      <dgm:prSet phldrT="[Text]" custT="1"/>
      <dgm:spPr/>
      <dgm:t>
        <a:bodyPr/>
        <a:lstStyle/>
        <a:p>
          <a:endParaRPr lang="en-US" sz="900" dirty="0">
            <a:solidFill>
              <a:schemeClr val="tx1"/>
            </a:solidFill>
            <a:latin typeface="Georgia" panose="02040502050405020303" pitchFamily="18" charset="0"/>
          </a:endParaRPr>
        </a:p>
      </dgm:t>
    </dgm:pt>
    <dgm:pt modelId="{40E2CAAE-9A6D-45F7-AE24-59A13D25E4BD}" type="parTrans" cxnId="{DCE22CF8-D000-4A9F-A79B-645FC659680B}">
      <dgm:prSet/>
      <dgm:spPr/>
      <dgm:t>
        <a:bodyPr/>
        <a:lstStyle/>
        <a:p>
          <a:endParaRPr lang="en-US"/>
        </a:p>
      </dgm:t>
    </dgm:pt>
    <dgm:pt modelId="{FCC59685-2338-40C1-9584-BA663FF7F473}" type="sibTrans" cxnId="{DCE22CF8-D000-4A9F-A79B-645FC659680B}">
      <dgm:prSet/>
      <dgm:spPr/>
      <dgm:t>
        <a:bodyPr/>
        <a:lstStyle/>
        <a:p>
          <a:endParaRPr lang="en-US"/>
        </a:p>
      </dgm:t>
    </dgm:pt>
    <dgm:pt modelId="{A6F5F511-FBC3-4D12-AC92-C3B201FAD0AF}">
      <dgm:prSet phldrT="[Text]"/>
      <dgm:spPr/>
      <dgm:t>
        <a:bodyPr/>
        <a:lstStyle/>
        <a:p>
          <a:pPr algn="ctr"/>
          <a:r>
            <a:rPr lang="en-US" dirty="0">
              <a:latin typeface="Georgia" panose="02040502050405020303" pitchFamily="18" charset="0"/>
            </a:rPr>
            <a:t>Reward for Facilitating Quality Outcomes</a:t>
          </a:r>
        </a:p>
      </dgm:t>
    </dgm:pt>
    <dgm:pt modelId="{173BC4D8-2322-4F7E-83F6-E0692DF7D4CB}" type="sibTrans" cxnId="{3668FAC4-8677-4E1B-BD2E-1CD715DDD15F}">
      <dgm:prSet/>
      <dgm:spPr/>
      <dgm:t>
        <a:bodyPr/>
        <a:lstStyle/>
        <a:p>
          <a:endParaRPr lang="en-US"/>
        </a:p>
      </dgm:t>
    </dgm:pt>
    <dgm:pt modelId="{02E2E402-4F54-4AC6-AEDB-915343E0BCC2}" type="parTrans" cxnId="{3668FAC4-8677-4E1B-BD2E-1CD715DDD15F}">
      <dgm:prSet/>
      <dgm:spPr/>
      <dgm:t>
        <a:bodyPr/>
        <a:lstStyle/>
        <a:p>
          <a:endParaRPr lang="en-US"/>
        </a:p>
      </dgm:t>
    </dgm:pt>
    <dgm:pt modelId="{4D1F8505-D174-4A82-97A0-889D9351CEDF}" type="pres">
      <dgm:prSet presAssocID="{AC89FA0F-F7A0-4DC3-91D9-B23098F2ED21}" presName="diagram" presStyleCnt="0">
        <dgm:presLayoutVars>
          <dgm:dir/>
          <dgm:animLvl val="lvl"/>
          <dgm:resizeHandles val="exact"/>
        </dgm:presLayoutVars>
      </dgm:prSet>
      <dgm:spPr/>
    </dgm:pt>
    <dgm:pt modelId="{B0152F16-53D2-40BE-B103-296C13C27D6E}" type="pres">
      <dgm:prSet presAssocID="{80C61891-E81D-4021-A5DE-89D9FD095D48}" presName="compNode" presStyleCnt="0"/>
      <dgm:spPr/>
    </dgm:pt>
    <dgm:pt modelId="{90F957BA-4FD7-4533-9790-DAF632F1A4FF}" type="pres">
      <dgm:prSet presAssocID="{80C61891-E81D-4021-A5DE-89D9FD095D48}" presName="childRect" presStyleLbl="bgAcc1" presStyleIdx="0" presStyleCnt="3" custScaleY="123773">
        <dgm:presLayoutVars>
          <dgm:bulletEnabled val="1"/>
        </dgm:presLayoutVars>
      </dgm:prSet>
      <dgm:spPr/>
    </dgm:pt>
    <dgm:pt modelId="{E4908ECC-8342-42A2-89E8-0A2D9DEFBD6B}" type="pres">
      <dgm:prSet presAssocID="{80C61891-E81D-4021-A5DE-89D9FD095D48}" presName="parentText" presStyleLbl="node1" presStyleIdx="0" presStyleCnt="0">
        <dgm:presLayoutVars>
          <dgm:chMax val="0"/>
          <dgm:bulletEnabled val="1"/>
        </dgm:presLayoutVars>
      </dgm:prSet>
      <dgm:spPr/>
    </dgm:pt>
    <dgm:pt modelId="{35202299-5022-4566-9B29-240A0FE132E1}" type="pres">
      <dgm:prSet presAssocID="{80C61891-E81D-4021-A5DE-89D9FD095D48}" presName="parentRect" presStyleLbl="alignNode1" presStyleIdx="0" presStyleCnt="3"/>
      <dgm:spPr/>
    </dgm:pt>
    <dgm:pt modelId="{D686B258-F9DC-481D-94C1-5611FFFFFCF4}" type="pres">
      <dgm:prSet presAssocID="{80C61891-E81D-4021-A5DE-89D9FD095D48}"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with solid fill"/>
        </a:ext>
      </dgm:extLst>
    </dgm:pt>
    <dgm:pt modelId="{F50C8DB9-CE6B-4D64-86A3-BC5F52540344}" type="pres">
      <dgm:prSet presAssocID="{094F668E-742B-477E-BAB2-4A324AF9F830}" presName="sibTrans" presStyleLbl="sibTrans2D1" presStyleIdx="0" presStyleCnt="0"/>
      <dgm:spPr/>
    </dgm:pt>
    <dgm:pt modelId="{1CA7AA82-4620-468A-9714-CC6A18626679}" type="pres">
      <dgm:prSet presAssocID="{A6F5F511-FBC3-4D12-AC92-C3B201FAD0AF}" presName="compNode" presStyleCnt="0"/>
      <dgm:spPr/>
    </dgm:pt>
    <dgm:pt modelId="{5594A75F-9915-4A88-B514-FA5C5A7F0252}" type="pres">
      <dgm:prSet presAssocID="{A6F5F511-FBC3-4D12-AC92-C3B201FAD0AF}" presName="childRect" presStyleLbl="bgAcc1" presStyleIdx="1" presStyleCnt="3" custScaleY="119882">
        <dgm:presLayoutVars>
          <dgm:bulletEnabled val="1"/>
        </dgm:presLayoutVars>
      </dgm:prSet>
      <dgm:spPr/>
    </dgm:pt>
    <dgm:pt modelId="{1C2DF55C-0281-472C-8A46-1AC53A3C43D5}" type="pres">
      <dgm:prSet presAssocID="{A6F5F511-FBC3-4D12-AC92-C3B201FAD0AF}" presName="parentText" presStyleLbl="node1" presStyleIdx="0" presStyleCnt="0">
        <dgm:presLayoutVars>
          <dgm:chMax val="0"/>
          <dgm:bulletEnabled val="1"/>
        </dgm:presLayoutVars>
      </dgm:prSet>
      <dgm:spPr/>
    </dgm:pt>
    <dgm:pt modelId="{6FEC5D6A-19C7-4E4A-A413-582AF2DD55EC}" type="pres">
      <dgm:prSet presAssocID="{A6F5F511-FBC3-4D12-AC92-C3B201FAD0AF}" presName="parentRect" presStyleLbl="alignNode1" presStyleIdx="1" presStyleCnt="3" custScaleY="101559"/>
      <dgm:spPr/>
    </dgm:pt>
    <dgm:pt modelId="{135D7EFE-6A38-441C-9578-10C63ADFD3FE}" type="pres">
      <dgm:prSet presAssocID="{A6F5F511-FBC3-4D12-AC92-C3B201FAD0AF}"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al with solid fill"/>
        </a:ext>
      </dgm:extLst>
    </dgm:pt>
    <dgm:pt modelId="{C2CF3D80-781B-4F27-85AD-3E79114972F6}" type="pres">
      <dgm:prSet presAssocID="{173BC4D8-2322-4F7E-83F6-E0692DF7D4CB}" presName="sibTrans" presStyleLbl="sibTrans2D1" presStyleIdx="0" presStyleCnt="0"/>
      <dgm:spPr/>
    </dgm:pt>
    <dgm:pt modelId="{912CBAA7-B2F0-4D23-B805-90ED73486F9A}" type="pres">
      <dgm:prSet presAssocID="{1428CAF9-F469-4D8A-B011-CD77C203DADF}" presName="compNode" presStyleCnt="0"/>
      <dgm:spPr/>
    </dgm:pt>
    <dgm:pt modelId="{83D67968-3932-4351-A3FF-B01AA0C7CB8F}" type="pres">
      <dgm:prSet presAssocID="{1428CAF9-F469-4D8A-B011-CD77C203DADF}" presName="childRect" presStyleLbl="bgAcc1" presStyleIdx="2" presStyleCnt="3" custScaleY="114830">
        <dgm:presLayoutVars>
          <dgm:bulletEnabled val="1"/>
        </dgm:presLayoutVars>
      </dgm:prSet>
      <dgm:spPr/>
    </dgm:pt>
    <dgm:pt modelId="{CBC78FFD-E297-427C-8033-51E5C1818879}" type="pres">
      <dgm:prSet presAssocID="{1428CAF9-F469-4D8A-B011-CD77C203DADF}" presName="parentText" presStyleLbl="node1" presStyleIdx="0" presStyleCnt="0">
        <dgm:presLayoutVars>
          <dgm:chMax val="0"/>
          <dgm:bulletEnabled val="1"/>
        </dgm:presLayoutVars>
      </dgm:prSet>
      <dgm:spPr/>
    </dgm:pt>
    <dgm:pt modelId="{1B625A2C-878F-4497-AB2C-95E481273B36}" type="pres">
      <dgm:prSet presAssocID="{1428CAF9-F469-4D8A-B011-CD77C203DADF}" presName="parentRect" presStyleLbl="alignNode1" presStyleIdx="2" presStyleCnt="3" custScaleY="102405"/>
      <dgm:spPr/>
    </dgm:pt>
    <dgm:pt modelId="{2DF81B6E-0483-4340-AABC-5690C449FF3D}" type="pres">
      <dgm:prSet presAssocID="{1428CAF9-F469-4D8A-B011-CD77C203DAD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llar with solid fill"/>
        </a:ext>
      </dgm:extLst>
    </dgm:pt>
  </dgm:ptLst>
  <dgm:cxnLst>
    <dgm:cxn modelId="{D9972F01-B9E7-4966-A36F-9F4593BAE207}" type="presOf" srcId="{C2690127-68EE-4BEB-9F15-E69D188C8CA4}" destId="{90F957BA-4FD7-4533-9790-DAF632F1A4FF}" srcOrd="0" destOrd="6" presId="urn:microsoft.com/office/officeart/2005/8/layout/bList2"/>
    <dgm:cxn modelId="{48103303-F660-45D9-8728-E8C17AFC71BF}" type="presOf" srcId="{36F12EA9-6FE7-49F0-B22C-0753A7D9830B}" destId="{83D67968-3932-4351-A3FF-B01AA0C7CB8F}" srcOrd="0" destOrd="3" presId="urn:microsoft.com/office/officeart/2005/8/layout/bList2"/>
    <dgm:cxn modelId="{537CF60A-D985-42A0-B319-645473DE0E3F}" type="presOf" srcId="{38E97297-8964-4291-A16B-10A92255A42E}" destId="{5594A75F-9915-4A88-B514-FA5C5A7F0252}" srcOrd="0" destOrd="6" presId="urn:microsoft.com/office/officeart/2005/8/layout/bList2"/>
    <dgm:cxn modelId="{6F1D7F0B-417D-447A-980C-F1958570B1B1}" type="presOf" srcId="{A6F5F511-FBC3-4D12-AC92-C3B201FAD0AF}" destId="{6FEC5D6A-19C7-4E4A-A413-582AF2DD55EC}" srcOrd="1" destOrd="0" presId="urn:microsoft.com/office/officeart/2005/8/layout/bList2"/>
    <dgm:cxn modelId="{A6F77D0E-20FC-4D2E-BA72-9D99ADA5138F}" type="presOf" srcId="{80C61891-E81D-4021-A5DE-89D9FD095D48}" destId="{E4908ECC-8342-42A2-89E8-0A2D9DEFBD6B}" srcOrd="0" destOrd="0" presId="urn:microsoft.com/office/officeart/2005/8/layout/bList2"/>
    <dgm:cxn modelId="{7BEC850F-65BF-42EC-88B4-53C2F1B79873}" type="presOf" srcId="{440F1A92-1BC9-4407-B81F-D6D6AB415AB3}" destId="{90F957BA-4FD7-4533-9790-DAF632F1A4FF}" srcOrd="0" destOrd="5" presId="urn:microsoft.com/office/officeart/2005/8/layout/bList2"/>
    <dgm:cxn modelId="{3DDC4B10-A8CE-4892-A906-34A6A5910788}" type="presOf" srcId="{95B655EE-879E-4169-B97C-0B13CA4F531F}" destId="{90F957BA-4FD7-4533-9790-DAF632F1A4FF}" srcOrd="0" destOrd="2" presId="urn:microsoft.com/office/officeart/2005/8/layout/bList2"/>
    <dgm:cxn modelId="{8DDA9015-705A-48F2-BDB1-A6A7584B7E0D}" srcId="{17653D3C-5309-489F-9596-95DEF7AC25BF}" destId="{36F12EA9-6FE7-49F0-B22C-0753A7D9830B}" srcOrd="2" destOrd="0" parTransId="{B19220CB-5F94-4290-9982-41DCFFCC3A37}" sibTransId="{C5456CC6-0FBE-4945-8578-9A3CCD88473B}"/>
    <dgm:cxn modelId="{A77B7420-95D7-4888-9354-3774F43DC43F}" srcId="{2911C717-ED9A-4089-883C-4980E17CFDB7}" destId="{6EF6A529-3E23-469C-B362-AF947449780B}" srcOrd="3" destOrd="0" parTransId="{BF00F8F1-D2DF-4476-9989-BE1D1A37966C}" sibTransId="{BFE04835-451F-4E80-98FC-316CC4048404}"/>
    <dgm:cxn modelId="{5C3FCB20-BB44-4E19-B402-E3F95CADEE40}" srcId="{80C61891-E81D-4021-A5DE-89D9FD095D48}" destId="{C494E281-9452-4164-B1D6-1C193D0BAF82}" srcOrd="3" destOrd="0" parTransId="{1F7E0015-A98B-40CB-8D55-BACA89F1A0E5}" sibTransId="{C12DD32A-9CEA-41D7-86EB-D7AEF9FA38F7}"/>
    <dgm:cxn modelId="{CF5EB425-AA35-414B-9FC7-51B13C9CECE1}" srcId="{AC89FA0F-F7A0-4DC3-91D9-B23098F2ED21}" destId="{80C61891-E81D-4021-A5DE-89D9FD095D48}" srcOrd="0" destOrd="0" parTransId="{D678E838-E1E3-4D24-B164-EFDE531BE8F4}" sibTransId="{094F668E-742B-477E-BAB2-4A324AF9F830}"/>
    <dgm:cxn modelId="{25074A26-94A7-49CC-95DF-CA813ABFDD25}" type="presOf" srcId="{173BC4D8-2322-4F7E-83F6-E0692DF7D4CB}" destId="{C2CF3D80-781B-4F27-85AD-3E79114972F6}" srcOrd="0" destOrd="0" presId="urn:microsoft.com/office/officeart/2005/8/layout/bList2"/>
    <dgm:cxn modelId="{68F6E726-C6A7-4772-AE80-26B37AF8DFD3}" srcId="{2911C717-ED9A-4089-883C-4980E17CFDB7}" destId="{95B655EE-879E-4169-B97C-0B13CA4F531F}" srcOrd="1" destOrd="0" parTransId="{01E12944-4574-44F8-9F23-97EEE5658F2E}" sibTransId="{73058814-E94D-413F-A825-84982D5FD872}"/>
    <dgm:cxn modelId="{A65A9427-799D-46B4-80B9-9AAF3E488B1D}" type="presOf" srcId="{7888267D-3B0F-4C53-A74A-0F284AE57F46}" destId="{5594A75F-9915-4A88-B514-FA5C5A7F0252}" srcOrd="0" destOrd="0" presId="urn:microsoft.com/office/officeart/2005/8/layout/bList2"/>
    <dgm:cxn modelId="{78B76628-6C76-4ACF-9225-733F0D671906}" srcId="{8FDDE9A7-1EB2-4818-9B3A-4A8C83ED0599}" destId="{A627E1B0-0C7C-47F7-918E-45EC1605BFD5}" srcOrd="2" destOrd="0" parTransId="{1C04BF27-F27E-40B5-BBC7-DD18E4BD3309}" sibTransId="{21C8C461-6447-4DA1-9E2F-907A46AD1BF8}"/>
    <dgm:cxn modelId="{4B5CA829-9960-4AAE-B4C2-5FDAE760E3FD}" srcId="{1428CAF9-F469-4D8A-B011-CD77C203DADF}" destId="{17653D3C-5309-489F-9596-95DEF7AC25BF}" srcOrd="0" destOrd="0" parTransId="{1469C63B-E8B9-4A31-AC0E-C54FCCDE637C}" sibTransId="{CEFB9034-2B32-49A9-A049-8D54EFE328DE}"/>
    <dgm:cxn modelId="{41934F2A-3EE4-41F9-8420-9D79523E09DF}" type="presOf" srcId="{7529D978-40EF-495B-B839-835AF878F099}" destId="{5594A75F-9915-4A88-B514-FA5C5A7F0252}" srcOrd="0" destOrd="8" presId="urn:microsoft.com/office/officeart/2005/8/layout/bList2"/>
    <dgm:cxn modelId="{0C9F672D-515C-4577-A7E0-586CEB77EACD}" type="presOf" srcId="{80C61891-E81D-4021-A5DE-89D9FD095D48}" destId="{35202299-5022-4566-9B29-240A0FE132E1}" srcOrd="1" destOrd="0" presId="urn:microsoft.com/office/officeart/2005/8/layout/bList2"/>
    <dgm:cxn modelId="{F93F3B31-748F-4270-A40C-40E77DDCBF86}" type="presOf" srcId="{17653D3C-5309-489F-9596-95DEF7AC25BF}" destId="{83D67968-3932-4351-A3FF-B01AA0C7CB8F}" srcOrd="0" destOrd="0" presId="urn:microsoft.com/office/officeart/2005/8/layout/bList2"/>
    <dgm:cxn modelId="{91565D31-EB31-43D4-97B7-4A1EB9E25663}" type="presOf" srcId="{A6F5F511-FBC3-4D12-AC92-C3B201FAD0AF}" destId="{1C2DF55C-0281-472C-8A46-1AC53A3C43D5}" srcOrd="0" destOrd="0" presId="urn:microsoft.com/office/officeart/2005/8/layout/bList2"/>
    <dgm:cxn modelId="{08D0A138-1CA3-442C-86A1-0845182C99A5}" type="presOf" srcId="{A627E1B0-0C7C-47F7-918E-45EC1605BFD5}" destId="{83D67968-3932-4351-A3FF-B01AA0C7CB8F}" srcOrd="0" destOrd="8" presId="urn:microsoft.com/office/officeart/2005/8/layout/bList2"/>
    <dgm:cxn modelId="{DA3CBC39-BA31-449A-9482-C730513190C5}" type="presOf" srcId="{F30BB9F5-96C2-439C-9468-D96C953A6483}" destId="{5594A75F-9915-4A88-B514-FA5C5A7F0252}" srcOrd="0" destOrd="1" presId="urn:microsoft.com/office/officeart/2005/8/layout/bList2"/>
    <dgm:cxn modelId="{2F58DE3C-A893-43B1-A78F-D9CA3F31036F}" type="presOf" srcId="{4B100E8C-AA3F-4093-8C2D-4E7221987B36}" destId="{90F957BA-4FD7-4533-9790-DAF632F1A4FF}" srcOrd="0" destOrd="10" presId="urn:microsoft.com/office/officeart/2005/8/layout/bList2"/>
    <dgm:cxn modelId="{D0C7973F-771D-4D7F-98B3-DBF035CE5EBC}" srcId="{82490F1F-68EC-4F7C-8BD1-171925087EAF}" destId="{7529D978-40EF-495B-B839-835AF878F099}" srcOrd="2" destOrd="0" parTransId="{6A4C6CA2-F6E0-44F6-A763-BB23B0F70AD2}" sibTransId="{F0819E7D-99C0-4F6F-993F-6A690D1E0356}"/>
    <dgm:cxn modelId="{D1A3E140-E8C4-47CD-A581-2629745BAC07}" type="presOf" srcId="{536EF369-6B3A-4BD1-9D06-1A6DB245A347}" destId="{83D67968-3932-4351-A3FF-B01AA0C7CB8F}" srcOrd="0" destOrd="1" presId="urn:microsoft.com/office/officeart/2005/8/layout/bList2"/>
    <dgm:cxn modelId="{459F385B-3B7C-4733-8C4B-C19518C44BCD}" type="presOf" srcId="{E55D7AAD-4F31-4732-9C19-F63A794B58FD}" destId="{90F957BA-4FD7-4533-9790-DAF632F1A4FF}" srcOrd="0" destOrd="7" presId="urn:microsoft.com/office/officeart/2005/8/layout/bList2"/>
    <dgm:cxn modelId="{BADC8761-22F1-4ACD-B348-2A7DBF86D003}" srcId="{82490F1F-68EC-4F7C-8BD1-171925087EAF}" destId="{38E97297-8964-4291-A16B-10A92255A42E}" srcOrd="0" destOrd="0" parTransId="{71C97DF8-8286-4F91-9E96-CE482E96DB49}" sibTransId="{6DEEC867-3509-4B8A-A3C1-286F3ED540C9}"/>
    <dgm:cxn modelId="{F42BAC62-25A6-49E5-9B74-56C42D54A8BD}" srcId="{440F1A92-1BC9-4407-B81F-D6D6AB415AB3}" destId="{6B2141B2-C3AA-4BBF-8B33-5E300C2D0DB4}" srcOrd="2" destOrd="0" parTransId="{D76F0C7E-60A9-484E-B834-ADDC36A81F28}" sibTransId="{C00A8237-73B6-4FCA-A628-1C348E0D5953}"/>
    <dgm:cxn modelId="{DE57C863-0078-4CE4-900C-53A32B2A2D6D}" srcId="{17653D3C-5309-489F-9596-95DEF7AC25BF}" destId="{F827D315-B2C3-4712-8C43-FC6EFC5194F6}" srcOrd="3" destOrd="0" parTransId="{A662A6D1-C7A7-4889-A976-28C19BB34163}" sibTransId="{F2346EDC-0153-4197-83D2-099037D582CA}"/>
    <dgm:cxn modelId="{173F3766-F01D-44B6-944E-EAC3CF503F16}" srcId="{17653D3C-5309-489F-9596-95DEF7AC25BF}" destId="{536EF369-6B3A-4BD1-9D06-1A6DB245A347}" srcOrd="0" destOrd="0" parTransId="{4E9F20B7-27F5-451E-9B54-3CC39B300508}" sibTransId="{B7F7B619-9035-4BA9-89E1-6D2289510E12}"/>
    <dgm:cxn modelId="{263B9D66-D69C-47FF-86A5-4EF06976C12F}" type="presOf" srcId="{6EF6A529-3E23-469C-B362-AF947449780B}" destId="{90F957BA-4FD7-4533-9790-DAF632F1A4FF}" srcOrd="0" destOrd="4" presId="urn:microsoft.com/office/officeart/2005/8/layout/bList2"/>
    <dgm:cxn modelId="{B19A614B-0D94-4728-ACCC-6BF4FD8A4F26}" type="presOf" srcId="{1FDB31A5-0BA6-4252-B24F-E371EB3DC88D}" destId="{5594A75F-9915-4A88-B514-FA5C5A7F0252}" srcOrd="0" destOrd="10" presId="urn:microsoft.com/office/officeart/2005/8/layout/bList2"/>
    <dgm:cxn modelId="{3232484B-4C54-4342-AEB4-2A753D80539F}" type="presOf" srcId="{2621611C-3F58-456D-A369-5DF46D3BC644}" destId="{5594A75F-9915-4A88-B514-FA5C5A7F0252}" srcOrd="0" destOrd="9" presId="urn:microsoft.com/office/officeart/2005/8/layout/bList2"/>
    <dgm:cxn modelId="{B048856D-77AF-4122-951D-B48F31FD16CB}" type="presOf" srcId="{87C490D8-C6C4-459D-AC32-D497D924540A}" destId="{5594A75F-9915-4A88-B514-FA5C5A7F0252}" srcOrd="0" destOrd="11" presId="urn:microsoft.com/office/officeart/2005/8/layout/bList2"/>
    <dgm:cxn modelId="{93160871-42C2-483A-A4DF-3371AB40DAE7}" srcId="{2911C717-ED9A-4089-883C-4980E17CFDB7}" destId="{8D9FD2EF-27F8-43E4-AF19-F21661946275}" srcOrd="0" destOrd="0" parTransId="{5777DC35-11D7-47E9-BEB2-75369F404C9A}" sibTransId="{1DEA8A0B-989E-4597-ABE2-0E4A7AE3B87D}"/>
    <dgm:cxn modelId="{3EE53C72-E35B-4A4B-B9A5-063BD7257A38}" type="presOf" srcId="{9DC297D2-E524-4F6E-9FA1-541BFAA90FE5}" destId="{5594A75F-9915-4A88-B514-FA5C5A7F0252}" srcOrd="0" destOrd="13" presId="urn:microsoft.com/office/officeart/2005/8/layout/bList2"/>
    <dgm:cxn modelId="{1DA26372-6186-4FE7-804C-597BDD0DEA0A}" type="presOf" srcId="{54E79DF2-37D6-460C-A8BD-345BCFA92FD1}" destId="{83D67968-3932-4351-A3FF-B01AA0C7CB8F}" srcOrd="0" destOrd="10" presId="urn:microsoft.com/office/officeart/2005/8/layout/bList2"/>
    <dgm:cxn modelId="{C7A0A552-A65B-40B8-BD85-0C20C03B80AA}" type="presOf" srcId="{F92BB0A9-7DBF-41DC-8CF9-40D958AB87C1}" destId="{5594A75F-9915-4A88-B514-FA5C5A7F0252}" srcOrd="0" destOrd="7" presId="urn:microsoft.com/office/officeart/2005/8/layout/bList2"/>
    <dgm:cxn modelId="{38AC3C53-2690-4D97-9035-782BABC5D4C4}" srcId="{82490F1F-68EC-4F7C-8BD1-171925087EAF}" destId="{2621611C-3F58-456D-A369-5DF46D3BC644}" srcOrd="3" destOrd="0" parTransId="{5024916A-5D1C-4A52-925A-CFEA3021E3AA}" sibTransId="{00929B71-4A6C-4C67-8556-6DB18212C80D}"/>
    <dgm:cxn modelId="{674D5A55-9836-49AA-9C3D-B786B321CDC5}" srcId="{1428CAF9-F469-4D8A-B011-CD77C203DADF}" destId="{8FDDE9A7-1EB2-4818-9B3A-4A8C83ED0599}" srcOrd="1" destOrd="0" parTransId="{4CD68855-16A4-4CDE-A0D5-45AB62663CA0}" sibTransId="{22CE66BE-EEC1-428A-938A-9DD0BB1A428A}"/>
    <dgm:cxn modelId="{2FCB2D76-AC43-48D5-B049-A78DA56FBFBD}" srcId="{440F1A92-1BC9-4407-B81F-D6D6AB415AB3}" destId="{C2690127-68EE-4BEB-9F15-E69D188C8CA4}" srcOrd="0" destOrd="0" parTransId="{06CA21E7-6F96-4047-AAEC-0DBE6514007D}" sibTransId="{12AEC566-7B6E-4D7B-949B-C9C6E1319D71}"/>
    <dgm:cxn modelId="{28B63956-6455-452A-AD80-5F02EB12B2E8}" srcId="{7888267D-3B0F-4C53-A74A-0F284AE57F46}" destId="{B3EF178B-AFC4-479A-AB7F-BF2B00105EEF}" srcOrd="2" destOrd="0" parTransId="{B6717CCB-5D37-43AA-A129-10D5AB39D754}" sibTransId="{554D8230-99E2-4BF5-940C-D4FD3449EA4C}"/>
    <dgm:cxn modelId="{00BAA176-564A-44EF-8B30-A258C37CBF53}" srcId="{A6F5F511-FBC3-4D12-AC92-C3B201FAD0AF}" destId="{7888267D-3B0F-4C53-A74A-0F284AE57F46}" srcOrd="0" destOrd="0" parTransId="{AFD9DA21-97E9-4EEA-BB21-ADE10FD3AA47}" sibTransId="{87B48ABD-4238-407E-9710-A236FC2E62BE}"/>
    <dgm:cxn modelId="{A6C91557-C95A-484A-9955-AA436ED1E151}" type="presOf" srcId="{6EEAD1A1-EAA9-431B-A8E8-BDE9335B058D}" destId="{5594A75F-9915-4A88-B514-FA5C5A7F0252}" srcOrd="0" destOrd="12" presId="urn:microsoft.com/office/officeart/2005/8/layout/bList2"/>
    <dgm:cxn modelId="{D9A55877-64D0-470A-A4A7-21A15C9A4727}" srcId="{8FDDE9A7-1EB2-4818-9B3A-4A8C83ED0599}" destId="{01282074-4A6A-486E-853B-EE1C8AEAC166}" srcOrd="0" destOrd="0" parTransId="{AF346021-3258-464F-BB0B-C611BE16E60F}" sibTransId="{5349479D-B1F9-4798-AD00-E72EA1D7236C}"/>
    <dgm:cxn modelId="{F47F5E5A-736B-459E-B33A-7E81BA58496B}" type="presOf" srcId="{B2C0F28F-261F-4961-9A89-4DBC6BE7EE2E}" destId="{90F957BA-4FD7-4533-9790-DAF632F1A4FF}" srcOrd="0" destOrd="3" presId="urn:microsoft.com/office/officeart/2005/8/layout/bList2"/>
    <dgm:cxn modelId="{D14A8480-84FC-401B-84C7-7BEA13804961}" srcId="{1FDB31A5-0BA6-4252-B24F-E371EB3DC88D}" destId="{6EEAD1A1-EAA9-431B-A8E8-BDE9335B058D}" srcOrd="1" destOrd="0" parTransId="{A17FCE07-0F1B-4F72-A71B-5914BA90ACE7}" sibTransId="{91CF6A73-CA10-45AE-89B8-53AC011EA615}"/>
    <dgm:cxn modelId="{13856183-2A5E-40EF-89A2-64B64C097305}" type="presOf" srcId="{AC89FA0F-F7A0-4DC3-91D9-B23098F2ED21}" destId="{4D1F8505-D174-4A82-97A0-889D9351CEDF}" srcOrd="0" destOrd="0" presId="urn:microsoft.com/office/officeart/2005/8/layout/bList2"/>
    <dgm:cxn modelId="{2969B085-7012-40A0-92C8-3F8B1B9C5FA3}" srcId="{17653D3C-5309-489F-9596-95DEF7AC25BF}" destId="{4C7A5B03-E8A0-4FE9-A77D-1F8B4DFEE803}" srcOrd="1" destOrd="0" parTransId="{8C051E3D-3240-4112-ACD9-EFE6017A92CD}" sibTransId="{1D3E25FB-DA6E-4758-891E-75EDCC5BBE1E}"/>
    <dgm:cxn modelId="{6025B785-B840-4697-B035-F1E38B255CB2}" srcId="{1FDB31A5-0BA6-4252-B24F-E371EB3DC88D}" destId="{9DC297D2-E524-4F6E-9FA1-541BFAA90FE5}" srcOrd="2" destOrd="0" parTransId="{21A63F48-4260-48CC-96B5-3882C4F457B4}" sibTransId="{D52E1998-E421-4185-A6BC-9E88DB7FF861}"/>
    <dgm:cxn modelId="{AABB8D86-ED53-4473-80E9-A617C47EAAA2}" type="presOf" srcId="{8D9FD2EF-27F8-43E4-AF19-F21661946275}" destId="{90F957BA-4FD7-4533-9790-DAF632F1A4FF}" srcOrd="0" destOrd="1" presId="urn:microsoft.com/office/officeart/2005/8/layout/bList2"/>
    <dgm:cxn modelId="{46D8D187-9CF0-456E-98E5-9CF1635C3313}" srcId="{7888267D-3B0F-4C53-A74A-0F284AE57F46}" destId="{3F2CB37D-575A-4FDD-A306-57CC56D12B63}" srcOrd="1" destOrd="0" parTransId="{DC635B25-DD39-4BC0-A7B0-54B5BB8F4242}" sibTransId="{53F366E3-0794-481B-B27B-BBE7BC7B9A93}"/>
    <dgm:cxn modelId="{3F52DE87-F084-4651-A978-F17C6F123359}" type="presOf" srcId="{0C7390E9-04A7-4292-928F-95C458C17DDA}" destId="{5594A75F-9915-4A88-B514-FA5C5A7F0252}" srcOrd="0" destOrd="4" presId="urn:microsoft.com/office/officeart/2005/8/layout/bList2"/>
    <dgm:cxn modelId="{19290B8E-506E-49AA-B933-582F92752193}" srcId="{C494E281-9452-4164-B1D6-1C193D0BAF82}" destId="{A96B1AC2-562D-4CF0-9914-3E148427944D}" srcOrd="0" destOrd="0" parTransId="{DB38F526-C43B-401B-93F1-3813789A5589}" sibTransId="{20464BA5-7EC0-4A3A-BFD9-CAFD59D5BD36}"/>
    <dgm:cxn modelId="{7E8F798F-AD3C-4BF2-8EEE-8250B21FF5A5}" srcId="{80C61891-E81D-4021-A5DE-89D9FD095D48}" destId="{7ED375AC-FFAC-4027-A7C5-C0EE439D523B}" srcOrd="2" destOrd="0" parTransId="{E148F816-270E-4F0C-A547-76029D6853E2}" sibTransId="{A87619A8-88C7-4973-9CC8-997135B30D1E}"/>
    <dgm:cxn modelId="{A8B2FA90-18DB-4AC0-BA35-708DA0C62BC5}" srcId="{AC89FA0F-F7A0-4DC3-91D9-B23098F2ED21}" destId="{1428CAF9-F469-4D8A-B011-CD77C203DADF}" srcOrd="2" destOrd="0" parTransId="{526EFAA3-19B4-49FE-8BC2-27BC9DD2782F}" sibTransId="{D245DF08-42BA-4AED-867B-1E62CBCA480A}"/>
    <dgm:cxn modelId="{9BC5CD93-4C7A-45B5-8F62-454142103F42}" srcId="{80C61891-E81D-4021-A5DE-89D9FD095D48}" destId="{2911C717-ED9A-4089-883C-4980E17CFDB7}" srcOrd="0" destOrd="0" parTransId="{98AB6B44-49F8-44EC-B344-8818F60340DC}" sibTransId="{9B3A87BC-01EF-4893-92B7-B05F63405A39}"/>
    <dgm:cxn modelId="{42928C96-2DF8-4A9A-B2E6-0251820FBF41}" type="presOf" srcId="{094F668E-742B-477E-BAB2-4A324AF9F830}" destId="{F50C8DB9-CE6B-4D64-86A3-BC5F52540344}" srcOrd="0" destOrd="0" presId="urn:microsoft.com/office/officeart/2005/8/layout/bList2"/>
    <dgm:cxn modelId="{7838249B-8993-466D-B907-B76932AB475B}" type="presOf" srcId="{2911C717-ED9A-4089-883C-4980E17CFDB7}" destId="{90F957BA-4FD7-4533-9790-DAF632F1A4FF}" srcOrd="0" destOrd="0" presId="urn:microsoft.com/office/officeart/2005/8/layout/bList2"/>
    <dgm:cxn modelId="{75DB4A9E-D94C-44D6-B474-61E75E449E2E}" srcId="{54E79DF2-37D6-460C-A8BD-345BCFA92FD1}" destId="{F7AD2AAA-43EF-4F67-BBF1-F70FB05C0D5F}" srcOrd="0" destOrd="0" parTransId="{8B0D29E1-1314-48C3-9FCE-A3D1C80762C1}" sibTransId="{5DCF1B31-8F00-4D25-9F50-A0F20BAADDCE}"/>
    <dgm:cxn modelId="{A58D4F9F-3E6B-4483-B11D-D933262CBD3F}" srcId="{80C61891-E81D-4021-A5DE-89D9FD095D48}" destId="{440F1A92-1BC9-4407-B81F-D6D6AB415AB3}" srcOrd="1" destOrd="0" parTransId="{CAAB1EDB-606D-4EBB-AD08-B7D64A4E5E93}" sibTransId="{C71489CD-AC2C-4396-A1FE-40686C206540}"/>
    <dgm:cxn modelId="{372F8F9F-6372-462B-B29D-9271A4F73314}" type="presOf" srcId="{7ED375AC-FFAC-4027-A7C5-C0EE439D523B}" destId="{90F957BA-4FD7-4533-9790-DAF632F1A4FF}" srcOrd="0" destOrd="9" presId="urn:microsoft.com/office/officeart/2005/8/layout/bList2"/>
    <dgm:cxn modelId="{467058A6-9905-4559-BA71-AE96BEB0B789}" srcId="{1428CAF9-F469-4D8A-B011-CD77C203DADF}" destId="{54E79DF2-37D6-460C-A8BD-345BCFA92FD1}" srcOrd="2" destOrd="0" parTransId="{D7AA0CC0-A126-4C24-A103-0B438C41C8E0}" sibTransId="{FFB437DB-AA17-4250-9808-909FEA508C90}"/>
    <dgm:cxn modelId="{E3879AA7-A3B0-4084-811D-D23FFCC50F60}" srcId="{8FDDE9A7-1EB2-4818-9B3A-4A8C83ED0599}" destId="{05A0171C-114F-4029-8AB4-F57B6BED87B0}" srcOrd="1" destOrd="0" parTransId="{C298F83B-CB71-4D40-A146-4273A688DC5F}" sibTransId="{B13702C1-976B-461F-AA8D-DB0760EAB38D}"/>
    <dgm:cxn modelId="{A1C27DB0-96A3-43D1-8A28-D9A6CE483BE7}" type="presOf" srcId="{1428CAF9-F469-4D8A-B011-CD77C203DADF}" destId="{1B625A2C-878F-4497-AB2C-95E481273B36}" srcOrd="1" destOrd="0" presId="urn:microsoft.com/office/officeart/2005/8/layout/bList2"/>
    <dgm:cxn modelId="{5B4F27B1-1264-4B06-BB2C-1DBC2673BAF6}" srcId="{440F1A92-1BC9-4407-B81F-D6D6AB415AB3}" destId="{E55D7AAD-4F31-4732-9C19-F63A794B58FD}" srcOrd="1" destOrd="0" parTransId="{29EB91F0-A17F-40D8-8AA7-587455525790}" sibTransId="{AE1D345F-AC3F-4231-842C-F77F2D28AE53}"/>
    <dgm:cxn modelId="{F09FA8B6-65F6-4BE7-95DA-31640048163B}" type="presOf" srcId="{F7AD2AAA-43EF-4F67-BBF1-F70FB05C0D5F}" destId="{83D67968-3932-4351-A3FF-B01AA0C7CB8F}" srcOrd="0" destOrd="11" presId="urn:microsoft.com/office/officeart/2005/8/layout/bList2"/>
    <dgm:cxn modelId="{0B90E3BE-49C4-4938-A388-E68D4787D133}" type="presOf" srcId="{F827D315-B2C3-4712-8C43-FC6EFC5194F6}" destId="{83D67968-3932-4351-A3FF-B01AA0C7CB8F}" srcOrd="0" destOrd="4" presId="urn:microsoft.com/office/officeart/2005/8/layout/bList2"/>
    <dgm:cxn modelId="{CEBC7DBF-3721-483E-91E5-2BA598CD1AA2}" type="presOf" srcId="{82490F1F-68EC-4F7C-8BD1-171925087EAF}" destId="{5594A75F-9915-4A88-B514-FA5C5A7F0252}" srcOrd="0" destOrd="5" presId="urn:microsoft.com/office/officeart/2005/8/layout/bList2"/>
    <dgm:cxn modelId="{8E8345C2-E5A5-4CDC-BFBF-E7427B1C06D5}" type="presOf" srcId="{E45DD61B-24A3-462C-8AE9-1A7551BAF303}" destId="{83D67968-3932-4351-A3FF-B01AA0C7CB8F}" srcOrd="0" destOrd="9" presId="urn:microsoft.com/office/officeart/2005/8/layout/bList2"/>
    <dgm:cxn modelId="{3668FAC4-8677-4E1B-BD2E-1CD715DDD15F}" srcId="{AC89FA0F-F7A0-4DC3-91D9-B23098F2ED21}" destId="{A6F5F511-FBC3-4D12-AC92-C3B201FAD0AF}" srcOrd="1" destOrd="0" parTransId="{02E2E402-4F54-4AC6-AEDB-915343E0BCC2}" sibTransId="{173BC4D8-2322-4F7E-83F6-E0692DF7D4CB}"/>
    <dgm:cxn modelId="{1D7B91CD-D964-43DD-A1E6-A5403EEDF5D2}" type="presOf" srcId="{6B2141B2-C3AA-4BBF-8B33-5E300C2D0DB4}" destId="{90F957BA-4FD7-4533-9790-DAF632F1A4FF}" srcOrd="0" destOrd="8" presId="urn:microsoft.com/office/officeart/2005/8/layout/bList2"/>
    <dgm:cxn modelId="{74EEC8CD-2274-4C40-B930-0A8957438FF8}" type="presOf" srcId="{B3EF178B-AFC4-479A-AB7F-BF2B00105EEF}" destId="{5594A75F-9915-4A88-B514-FA5C5A7F0252}" srcOrd="0" destOrd="3" presId="urn:microsoft.com/office/officeart/2005/8/layout/bList2"/>
    <dgm:cxn modelId="{D594D5CD-C1C2-4E96-9D8B-1B1803C935EF}" type="presOf" srcId="{4C7A5B03-E8A0-4FE9-A77D-1F8B4DFEE803}" destId="{83D67968-3932-4351-A3FF-B01AA0C7CB8F}" srcOrd="0" destOrd="2" presId="urn:microsoft.com/office/officeart/2005/8/layout/bList2"/>
    <dgm:cxn modelId="{EB015FCE-2DAF-4BF6-8823-856F6DB5C145}" srcId="{54E79DF2-37D6-460C-A8BD-345BCFA92FD1}" destId="{DDACBF8F-71C8-4571-B65B-003886287B0E}" srcOrd="1" destOrd="0" parTransId="{16CEC05F-0078-4108-9787-39E563CB1EFC}" sibTransId="{970CCD47-31A1-49B1-AB55-CB78BB98C94C}"/>
    <dgm:cxn modelId="{78130FCF-522C-4AAD-A28E-6C58DBB78637}" type="presOf" srcId="{01282074-4A6A-486E-853B-EE1C8AEAC166}" destId="{83D67968-3932-4351-A3FF-B01AA0C7CB8F}" srcOrd="0" destOrd="6" presId="urn:microsoft.com/office/officeart/2005/8/layout/bList2"/>
    <dgm:cxn modelId="{35C35DD0-AF69-462D-A78C-8BCABD43FFD1}" type="presOf" srcId="{05A0171C-114F-4029-8AB4-F57B6BED87B0}" destId="{83D67968-3932-4351-A3FF-B01AA0C7CB8F}" srcOrd="0" destOrd="7" presId="urn:microsoft.com/office/officeart/2005/8/layout/bList2"/>
    <dgm:cxn modelId="{C76669D1-DD74-40C5-BC85-C272FB30F746}" srcId="{A6F5F511-FBC3-4D12-AC92-C3B201FAD0AF}" destId="{1FDB31A5-0BA6-4252-B24F-E371EB3DC88D}" srcOrd="2" destOrd="0" parTransId="{F91BF34F-9FCD-49C3-80EF-3180D3E99014}" sibTransId="{F0AE09C4-AAF2-4C66-8580-BDE826B063C4}"/>
    <dgm:cxn modelId="{81CBF2D5-59E3-4964-9020-CFC1C8604A2C}" type="presOf" srcId="{DDACBF8F-71C8-4571-B65B-003886287B0E}" destId="{83D67968-3932-4351-A3FF-B01AA0C7CB8F}" srcOrd="0" destOrd="12" presId="urn:microsoft.com/office/officeart/2005/8/layout/bList2"/>
    <dgm:cxn modelId="{39FF3FD8-1F39-4ADE-A745-6864483A2CC4}" srcId="{82490F1F-68EC-4F7C-8BD1-171925087EAF}" destId="{F92BB0A9-7DBF-41DC-8CF9-40D958AB87C1}" srcOrd="1" destOrd="0" parTransId="{67860647-6784-4689-8F0E-BA93F49D41E1}" sibTransId="{A63BDE29-2C50-4549-99A7-44A26CEB9AF2}"/>
    <dgm:cxn modelId="{2C256CD9-3D26-43E7-A231-52C3FE53DA01}" type="presOf" srcId="{B3317719-AEDD-40C4-8B25-35708FED4BD8}" destId="{90F957BA-4FD7-4533-9790-DAF632F1A4FF}" srcOrd="0" destOrd="11" presId="urn:microsoft.com/office/officeart/2005/8/layout/bList2"/>
    <dgm:cxn modelId="{970DBADC-26E2-4E8B-9C2C-65C40AE27F8A}" type="presOf" srcId="{1428CAF9-F469-4D8A-B011-CD77C203DADF}" destId="{CBC78FFD-E297-427C-8033-51E5C1818879}" srcOrd="0" destOrd="0" presId="urn:microsoft.com/office/officeart/2005/8/layout/bList2"/>
    <dgm:cxn modelId="{21C29EDD-0F91-4836-8373-1C4BA65BADB4}" srcId="{7ED375AC-FFAC-4027-A7C5-C0EE439D523B}" destId="{B3317719-AEDD-40C4-8B25-35708FED4BD8}" srcOrd="1" destOrd="0" parTransId="{5A04EF5D-310D-48BB-AEAC-3F9557CE968A}" sibTransId="{A2329CDC-83D9-4AFB-9845-2EE1C95B6F6E}"/>
    <dgm:cxn modelId="{28004DDE-C512-414F-A999-718DC57DF750}" type="presOf" srcId="{8FDDE9A7-1EB2-4818-9B3A-4A8C83ED0599}" destId="{83D67968-3932-4351-A3FF-B01AA0C7CB8F}" srcOrd="0" destOrd="5" presId="urn:microsoft.com/office/officeart/2005/8/layout/bList2"/>
    <dgm:cxn modelId="{6DB6A2DE-87A6-46BF-9B80-2A93F76C707C}" type="presOf" srcId="{C494E281-9452-4164-B1D6-1C193D0BAF82}" destId="{90F957BA-4FD7-4533-9790-DAF632F1A4FF}" srcOrd="0" destOrd="12" presId="urn:microsoft.com/office/officeart/2005/8/layout/bList2"/>
    <dgm:cxn modelId="{2B8CB2DE-2EE5-4720-B8C3-F1FCDEC3F384}" srcId="{A6F5F511-FBC3-4D12-AC92-C3B201FAD0AF}" destId="{82490F1F-68EC-4F7C-8BD1-171925087EAF}" srcOrd="1" destOrd="0" parTransId="{F3D66C28-DC55-4FAD-BDC9-A0B7493D1241}" sibTransId="{0501C15F-082B-48E0-AFD6-50EB520D1317}"/>
    <dgm:cxn modelId="{2AE425DF-739E-4208-8C5E-5A0A638C450F}" srcId="{7888267D-3B0F-4C53-A74A-0F284AE57F46}" destId="{0C7390E9-04A7-4292-928F-95C458C17DDA}" srcOrd="3" destOrd="0" parTransId="{44EE31A0-A71E-4685-9EE0-9F446A8E8375}" sibTransId="{B2D42C77-6150-43D8-B548-20A2BDC44A8F}"/>
    <dgm:cxn modelId="{16F873F2-99EF-44E9-8884-9A8C096F0B62}" srcId="{7ED375AC-FFAC-4027-A7C5-C0EE439D523B}" destId="{4B100E8C-AA3F-4093-8C2D-4E7221987B36}" srcOrd="0" destOrd="0" parTransId="{BC916E94-7A6C-4209-8B95-C11DE5FF2996}" sibTransId="{412E859B-D726-4268-AEC5-BB0EEBDFD130}"/>
    <dgm:cxn modelId="{904B7BF3-8530-4C90-8F2A-B373E5B270E1}" srcId="{7888267D-3B0F-4C53-A74A-0F284AE57F46}" destId="{F30BB9F5-96C2-439C-9468-D96C953A6483}" srcOrd="0" destOrd="0" parTransId="{01022B29-AC21-45D5-A557-4D713A06189C}" sibTransId="{E0C1DA08-140C-4694-930F-11ECB4545CB3}"/>
    <dgm:cxn modelId="{DCE22CF8-D000-4A9F-A79B-645FC659680B}" srcId="{8FDDE9A7-1EB2-4818-9B3A-4A8C83ED0599}" destId="{E45DD61B-24A3-462C-8AE9-1A7551BAF303}" srcOrd="3" destOrd="0" parTransId="{40E2CAAE-9A6D-45F7-AE24-59A13D25E4BD}" sibTransId="{FCC59685-2338-40C1-9584-BA663FF7F473}"/>
    <dgm:cxn modelId="{2C6A23FB-BF27-4F07-AF50-92F17492C1BA}" srcId="{2911C717-ED9A-4089-883C-4980E17CFDB7}" destId="{B2C0F28F-261F-4961-9A89-4DBC6BE7EE2E}" srcOrd="2" destOrd="0" parTransId="{767C4D52-763B-47A4-A000-8F4292293F25}" sibTransId="{62CE3043-DB19-4E87-A27B-268C77353EAB}"/>
    <dgm:cxn modelId="{E16938FC-3B8E-4DB0-9AF3-D9782922A1DE}" srcId="{1FDB31A5-0BA6-4252-B24F-E371EB3DC88D}" destId="{87C490D8-C6C4-459D-AC32-D497D924540A}" srcOrd="0" destOrd="0" parTransId="{39CF9F41-7DD3-496D-A781-71469CE3B3EC}" sibTransId="{37BA66F4-D652-4F25-8922-2233AF66D962}"/>
    <dgm:cxn modelId="{44721FFF-916C-4228-AC33-2B410C4BD725}" type="presOf" srcId="{3F2CB37D-575A-4FDD-A306-57CC56D12B63}" destId="{5594A75F-9915-4A88-B514-FA5C5A7F0252}" srcOrd="0" destOrd="2" presId="urn:microsoft.com/office/officeart/2005/8/layout/bList2"/>
    <dgm:cxn modelId="{F3F850FF-F408-4DA0-A532-197786FE5D18}" type="presOf" srcId="{A96B1AC2-562D-4CF0-9914-3E148427944D}" destId="{90F957BA-4FD7-4533-9790-DAF632F1A4FF}" srcOrd="0" destOrd="13" presId="urn:microsoft.com/office/officeart/2005/8/layout/bList2"/>
    <dgm:cxn modelId="{839C1531-42DF-4629-A8C7-4F3749006005}" type="presParOf" srcId="{4D1F8505-D174-4A82-97A0-889D9351CEDF}" destId="{B0152F16-53D2-40BE-B103-296C13C27D6E}" srcOrd="0" destOrd="0" presId="urn:microsoft.com/office/officeart/2005/8/layout/bList2"/>
    <dgm:cxn modelId="{492A37A5-762B-44F8-869B-9E3AECB6744B}" type="presParOf" srcId="{B0152F16-53D2-40BE-B103-296C13C27D6E}" destId="{90F957BA-4FD7-4533-9790-DAF632F1A4FF}" srcOrd="0" destOrd="0" presId="urn:microsoft.com/office/officeart/2005/8/layout/bList2"/>
    <dgm:cxn modelId="{FCCB3D33-4ABE-42CA-8BB6-2067D11960F3}" type="presParOf" srcId="{B0152F16-53D2-40BE-B103-296C13C27D6E}" destId="{E4908ECC-8342-42A2-89E8-0A2D9DEFBD6B}" srcOrd="1" destOrd="0" presId="urn:microsoft.com/office/officeart/2005/8/layout/bList2"/>
    <dgm:cxn modelId="{1DC8E931-C5D1-4A32-9271-FB741ACCCC85}" type="presParOf" srcId="{B0152F16-53D2-40BE-B103-296C13C27D6E}" destId="{35202299-5022-4566-9B29-240A0FE132E1}" srcOrd="2" destOrd="0" presId="urn:microsoft.com/office/officeart/2005/8/layout/bList2"/>
    <dgm:cxn modelId="{DC43291E-A74F-4179-9A4B-725C6BE9C6E1}" type="presParOf" srcId="{B0152F16-53D2-40BE-B103-296C13C27D6E}" destId="{D686B258-F9DC-481D-94C1-5611FFFFFCF4}" srcOrd="3" destOrd="0" presId="urn:microsoft.com/office/officeart/2005/8/layout/bList2"/>
    <dgm:cxn modelId="{EB197468-0318-4157-9335-E9DC338B9B8F}" type="presParOf" srcId="{4D1F8505-D174-4A82-97A0-889D9351CEDF}" destId="{F50C8DB9-CE6B-4D64-86A3-BC5F52540344}" srcOrd="1" destOrd="0" presId="urn:microsoft.com/office/officeart/2005/8/layout/bList2"/>
    <dgm:cxn modelId="{36B337E0-490D-4C68-B794-E4D14FD62051}" type="presParOf" srcId="{4D1F8505-D174-4A82-97A0-889D9351CEDF}" destId="{1CA7AA82-4620-468A-9714-CC6A18626679}" srcOrd="2" destOrd="0" presId="urn:microsoft.com/office/officeart/2005/8/layout/bList2"/>
    <dgm:cxn modelId="{84B4EBC0-FE9A-4EED-9268-130F6D86C409}" type="presParOf" srcId="{1CA7AA82-4620-468A-9714-CC6A18626679}" destId="{5594A75F-9915-4A88-B514-FA5C5A7F0252}" srcOrd="0" destOrd="0" presId="urn:microsoft.com/office/officeart/2005/8/layout/bList2"/>
    <dgm:cxn modelId="{2F47F54D-A722-42C8-910E-27B4136DCAE9}" type="presParOf" srcId="{1CA7AA82-4620-468A-9714-CC6A18626679}" destId="{1C2DF55C-0281-472C-8A46-1AC53A3C43D5}" srcOrd="1" destOrd="0" presId="urn:microsoft.com/office/officeart/2005/8/layout/bList2"/>
    <dgm:cxn modelId="{163C875B-C5D3-4EA0-B21E-5E480FB509EF}" type="presParOf" srcId="{1CA7AA82-4620-468A-9714-CC6A18626679}" destId="{6FEC5D6A-19C7-4E4A-A413-582AF2DD55EC}" srcOrd="2" destOrd="0" presId="urn:microsoft.com/office/officeart/2005/8/layout/bList2"/>
    <dgm:cxn modelId="{758064A6-4961-4B60-B35E-6C36C6B4E293}" type="presParOf" srcId="{1CA7AA82-4620-468A-9714-CC6A18626679}" destId="{135D7EFE-6A38-441C-9578-10C63ADFD3FE}" srcOrd="3" destOrd="0" presId="urn:microsoft.com/office/officeart/2005/8/layout/bList2"/>
    <dgm:cxn modelId="{486E30CA-4243-481E-B342-EF70CB123605}" type="presParOf" srcId="{4D1F8505-D174-4A82-97A0-889D9351CEDF}" destId="{C2CF3D80-781B-4F27-85AD-3E79114972F6}" srcOrd="3" destOrd="0" presId="urn:microsoft.com/office/officeart/2005/8/layout/bList2"/>
    <dgm:cxn modelId="{DD6CA427-2871-4FE6-B733-91FD91D3B2AB}" type="presParOf" srcId="{4D1F8505-D174-4A82-97A0-889D9351CEDF}" destId="{912CBAA7-B2F0-4D23-B805-90ED73486F9A}" srcOrd="4" destOrd="0" presId="urn:microsoft.com/office/officeart/2005/8/layout/bList2"/>
    <dgm:cxn modelId="{4B3F918E-233C-4EE1-8E0B-F2FAC1B6770B}" type="presParOf" srcId="{912CBAA7-B2F0-4D23-B805-90ED73486F9A}" destId="{83D67968-3932-4351-A3FF-B01AA0C7CB8F}" srcOrd="0" destOrd="0" presId="urn:microsoft.com/office/officeart/2005/8/layout/bList2"/>
    <dgm:cxn modelId="{6A6A1719-6ECF-4DB3-883C-5A458C888138}" type="presParOf" srcId="{912CBAA7-B2F0-4D23-B805-90ED73486F9A}" destId="{CBC78FFD-E297-427C-8033-51E5C1818879}" srcOrd="1" destOrd="0" presId="urn:microsoft.com/office/officeart/2005/8/layout/bList2"/>
    <dgm:cxn modelId="{118A3AC7-6A33-4CD6-8AF6-9AE08FF21848}" type="presParOf" srcId="{912CBAA7-B2F0-4D23-B805-90ED73486F9A}" destId="{1B625A2C-878F-4497-AB2C-95E481273B36}" srcOrd="2" destOrd="0" presId="urn:microsoft.com/office/officeart/2005/8/layout/bList2"/>
    <dgm:cxn modelId="{531C58E6-88CC-4519-93B3-933F0326A56E}" type="presParOf" srcId="{912CBAA7-B2F0-4D23-B805-90ED73486F9A}" destId="{2DF81B6E-0483-4340-AABC-5690C449FF3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A6026-7C4C-4050-B756-C444429D2AE3}">
      <dsp:nvSpPr>
        <dsp:cNvPr id="0" name=""/>
        <dsp:cNvSpPr/>
      </dsp:nvSpPr>
      <dsp:spPr>
        <a:xfrm>
          <a:off x="924452" y="351663"/>
          <a:ext cx="4815287" cy="4544568"/>
        </a:xfrm>
        <a:prstGeom prst="pie">
          <a:avLst>
            <a:gd name="adj1" fmla="val 16200000"/>
            <a:gd name="adj2" fmla="val 180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Georgia" panose="02040502050405020303" pitchFamily="18" charset="0"/>
              <a:ea typeface="+mn-ea"/>
              <a:cs typeface="+mn-cs"/>
            </a:rPr>
            <a:t>Reward Those Who Facilitate Quality Outcomes</a:t>
          </a:r>
        </a:p>
      </dsp:txBody>
      <dsp:txXfrm>
        <a:off x="3714074" y="1512754"/>
        <a:ext cx="1216043" cy="956398"/>
      </dsp:txXfrm>
    </dsp:sp>
    <dsp:sp modelId="{5948C2E7-871B-48DB-9AE9-5525E3B92822}">
      <dsp:nvSpPr>
        <dsp:cNvPr id="0" name=""/>
        <dsp:cNvSpPr/>
      </dsp:nvSpPr>
      <dsp:spPr>
        <a:xfrm>
          <a:off x="830856" y="513969"/>
          <a:ext cx="4815287" cy="4544568"/>
        </a:xfrm>
        <a:prstGeom prst="pie">
          <a:avLst>
            <a:gd name="adj1" fmla="val 1800000"/>
            <a:gd name="adj2" fmla="val 900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Georgia" panose="02040502050405020303" pitchFamily="18" charset="0"/>
              <a:ea typeface="+mn-ea"/>
              <a:cs typeface="+mn-cs"/>
            </a:rPr>
            <a:t>Great Public Stewards</a:t>
          </a:r>
        </a:p>
      </dsp:txBody>
      <dsp:txXfrm>
        <a:off x="2355129" y="3636835"/>
        <a:ext cx="1824066" cy="841630"/>
      </dsp:txXfrm>
    </dsp:sp>
    <dsp:sp modelId="{4513DBA3-DCF0-4A1F-9858-A7D2401049C6}">
      <dsp:nvSpPr>
        <dsp:cNvPr id="0" name=""/>
        <dsp:cNvSpPr/>
      </dsp:nvSpPr>
      <dsp:spPr>
        <a:xfrm>
          <a:off x="737259" y="351663"/>
          <a:ext cx="4815287" cy="4544568"/>
        </a:xfrm>
        <a:prstGeom prst="pie">
          <a:avLst>
            <a:gd name="adj1" fmla="val 9000000"/>
            <a:gd name="adj2" fmla="val 1620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Georgia" panose="02040502050405020303" pitchFamily="18" charset="0"/>
              <a:ea typeface="+mn-ea"/>
              <a:cs typeface="+mn-cs"/>
            </a:rPr>
            <a:t>Improve Individual Outcomes</a:t>
          </a:r>
        </a:p>
      </dsp:txBody>
      <dsp:txXfrm>
        <a:off x="1546881" y="1512754"/>
        <a:ext cx="1216043" cy="956398"/>
      </dsp:txXfrm>
    </dsp:sp>
    <dsp:sp modelId="{1D30ECFA-9A84-4BDB-B944-741E53979D44}">
      <dsp:nvSpPr>
        <dsp:cNvPr id="0" name=""/>
        <dsp:cNvSpPr/>
      </dsp:nvSpPr>
      <dsp:spPr>
        <a:xfrm>
          <a:off x="777721" y="70332"/>
          <a:ext cx="5107228" cy="5107228"/>
        </a:xfrm>
        <a:prstGeom prst="circularArrow">
          <a:avLst>
            <a:gd name="adj1" fmla="val 5085"/>
            <a:gd name="adj2" fmla="val 327528"/>
            <a:gd name="adj3" fmla="val 1472472"/>
            <a:gd name="adj4" fmla="val 16199432"/>
            <a:gd name="adj5" fmla="val 5932"/>
          </a:avLst>
        </a:prstGeom>
        <a:gradFill rotWithShape="0">
          <a:gsLst>
            <a:gs pos="0">
              <a:srgbClr val="5B9BD5">
                <a:tint val="60000"/>
                <a:hueOff val="0"/>
                <a:satOff val="0"/>
                <a:lumOff val="0"/>
                <a:alphaOff val="0"/>
                <a:satMod val="103000"/>
                <a:lumMod val="102000"/>
                <a:tint val="94000"/>
              </a:srgbClr>
            </a:gs>
            <a:gs pos="50000">
              <a:srgbClr val="5B9BD5">
                <a:tint val="60000"/>
                <a:hueOff val="0"/>
                <a:satOff val="0"/>
                <a:lumOff val="0"/>
                <a:alphaOff val="0"/>
                <a:satMod val="110000"/>
                <a:lumMod val="100000"/>
                <a:shade val="100000"/>
              </a:srgbClr>
            </a:gs>
            <a:gs pos="100000">
              <a:srgbClr val="5B9BD5">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F6A4F9-7251-4987-A5D4-463BBCD026F3}">
      <dsp:nvSpPr>
        <dsp:cNvPr id="0" name=""/>
        <dsp:cNvSpPr/>
      </dsp:nvSpPr>
      <dsp:spPr>
        <a:xfrm>
          <a:off x="683749" y="232351"/>
          <a:ext cx="5107228" cy="5107228"/>
        </a:xfrm>
        <a:prstGeom prst="circularArrow">
          <a:avLst>
            <a:gd name="adj1" fmla="val 5085"/>
            <a:gd name="adj2" fmla="val 327528"/>
            <a:gd name="adj3" fmla="val 8671970"/>
            <a:gd name="adj4" fmla="val 1800502"/>
            <a:gd name="adj5" fmla="val 5932"/>
          </a:avLst>
        </a:prstGeom>
        <a:gradFill rotWithShape="0">
          <a:gsLst>
            <a:gs pos="0">
              <a:srgbClr val="5B9BD5">
                <a:tint val="60000"/>
                <a:hueOff val="0"/>
                <a:satOff val="0"/>
                <a:lumOff val="0"/>
                <a:alphaOff val="0"/>
                <a:satMod val="103000"/>
                <a:lumMod val="102000"/>
                <a:tint val="94000"/>
              </a:srgbClr>
            </a:gs>
            <a:gs pos="50000">
              <a:srgbClr val="5B9BD5">
                <a:tint val="60000"/>
                <a:hueOff val="0"/>
                <a:satOff val="0"/>
                <a:lumOff val="0"/>
                <a:alphaOff val="0"/>
                <a:satMod val="110000"/>
                <a:lumMod val="100000"/>
                <a:shade val="100000"/>
              </a:srgbClr>
            </a:gs>
            <a:gs pos="100000">
              <a:srgbClr val="5B9BD5">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43944E-0C63-43AD-BA0E-8B2A1C60DF58}">
      <dsp:nvSpPr>
        <dsp:cNvPr id="0" name=""/>
        <dsp:cNvSpPr/>
      </dsp:nvSpPr>
      <dsp:spPr>
        <a:xfrm>
          <a:off x="589777" y="70332"/>
          <a:ext cx="5107228" cy="5107228"/>
        </a:xfrm>
        <a:prstGeom prst="circularArrow">
          <a:avLst>
            <a:gd name="adj1" fmla="val 5085"/>
            <a:gd name="adj2" fmla="val 327528"/>
            <a:gd name="adj3" fmla="val 15873039"/>
            <a:gd name="adj4" fmla="val 9000000"/>
            <a:gd name="adj5" fmla="val 5932"/>
          </a:avLst>
        </a:prstGeom>
        <a:gradFill rotWithShape="0">
          <a:gsLst>
            <a:gs pos="0">
              <a:srgbClr val="5B9BD5">
                <a:tint val="60000"/>
                <a:hueOff val="0"/>
                <a:satOff val="0"/>
                <a:lumOff val="0"/>
                <a:alphaOff val="0"/>
                <a:satMod val="103000"/>
                <a:lumMod val="102000"/>
                <a:tint val="94000"/>
              </a:srgbClr>
            </a:gs>
            <a:gs pos="50000">
              <a:srgbClr val="5B9BD5">
                <a:tint val="60000"/>
                <a:hueOff val="0"/>
                <a:satOff val="0"/>
                <a:lumOff val="0"/>
                <a:alphaOff val="0"/>
                <a:satMod val="110000"/>
                <a:lumMod val="100000"/>
                <a:shade val="100000"/>
              </a:srgbClr>
            </a:gs>
            <a:gs pos="100000">
              <a:srgbClr val="5B9BD5">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957BA-4FD7-4533-9790-DAF632F1A4FF}">
      <dsp:nvSpPr>
        <dsp:cNvPr id="0" name=""/>
        <dsp:cNvSpPr/>
      </dsp:nvSpPr>
      <dsp:spPr>
        <a:xfrm>
          <a:off x="5995" y="1158460"/>
          <a:ext cx="2589586" cy="239262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a:latin typeface="Georgia" panose="02040502050405020303" pitchFamily="18" charset="0"/>
            </a:rPr>
            <a:t>Healthcare Access – Quality and Intervention</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HRST</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Tiered Supports</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Electronic Health Records</a:t>
          </a:r>
        </a:p>
        <a:p>
          <a:pPr marL="114300" lvl="2" indent="-57150" algn="l" defTabSz="400050">
            <a:lnSpc>
              <a:spcPct val="90000"/>
            </a:lnSpc>
            <a:spcBef>
              <a:spcPct val="0"/>
            </a:spcBef>
            <a:spcAft>
              <a:spcPct val="15000"/>
            </a:spcAft>
            <a:buChar char="•"/>
          </a:pPr>
          <a:endParaRPr lang="en-US" sz="900" kern="1200" dirty="0">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latin typeface="Georgia" panose="02040502050405020303" pitchFamily="18" charset="0"/>
            </a:rPr>
            <a:t>Social and Community Inclusion</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Service Definitions</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Remote Supports</a:t>
          </a:r>
        </a:p>
        <a:p>
          <a:pPr marL="114300" lvl="2" indent="-57150" algn="l" defTabSz="400050">
            <a:lnSpc>
              <a:spcPct val="90000"/>
            </a:lnSpc>
            <a:spcBef>
              <a:spcPct val="0"/>
            </a:spcBef>
            <a:spcAft>
              <a:spcPct val="15000"/>
            </a:spcAft>
            <a:buChar char="•"/>
          </a:pPr>
          <a:endParaRPr lang="en-US" sz="900" kern="1200" dirty="0">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latin typeface="Georgia" panose="02040502050405020303" pitchFamily="18" charset="0"/>
            </a:rPr>
            <a:t>Economic Stability</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Employment First</a:t>
          </a:r>
        </a:p>
        <a:p>
          <a:pPr marL="114300" lvl="2" indent="-57150" algn="l" defTabSz="400050">
            <a:lnSpc>
              <a:spcPct val="90000"/>
            </a:lnSpc>
            <a:spcBef>
              <a:spcPct val="0"/>
            </a:spcBef>
            <a:spcAft>
              <a:spcPct val="15000"/>
            </a:spcAft>
            <a:buChar char="•"/>
          </a:pPr>
          <a:endParaRPr lang="en-US" sz="900" kern="1200" dirty="0">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latin typeface="Georgia" panose="02040502050405020303" pitchFamily="18" charset="0"/>
            </a:rPr>
            <a:t>Environmental Accessibility</a:t>
          </a:r>
        </a:p>
        <a:p>
          <a:pPr marL="114300" lvl="2" indent="-57150" algn="l" defTabSz="400050">
            <a:lnSpc>
              <a:spcPct val="90000"/>
            </a:lnSpc>
            <a:spcBef>
              <a:spcPct val="0"/>
            </a:spcBef>
            <a:spcAft>
              <a:spcPct val="15000"/>
            </a:spcAft>
            <a:buChar char="•"/>
          </a:pPr>
          <a:r>
            <a:rPr lang="en-US" sz="900" kern="1200" dirty="0">
              <a:latin typeface="Georgia" panose="02040502050405020303" pitchFamily="18" charset="0"/>
            </a:rPr>
            <a:t>Technology First</a:t>
          </a:r>
        </a:p>
      </dsp:txBody>
      <dsp:txXfrm>
        <a:off x="62057" y="1214522"/>
        <a:ext cx="2477462" cy="2336558"/>
      </dsp:txXfrm>
    </dsp:sp>
    <dsp:sp modelId="{35202299-5022-4566-9B29-240A0FE132E1}">
      <dsp:nvSpPr>
        <dsp:cNvPr id="0" name=""/>
        <dsp:cNvSpPr/>
      </dsp:nvSpPr>
      <dsp:spPr>
        <a:xfrm>
          <a:off x="5995" y="3321306"/>
          <a:ext cx="2589586" cy="83122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panose="02040502050405020303" pitchFamily="18" charset="0"/>
            </a:rPr>
            <a:t>Improved Individual Outcomes</a:t>
          </a:r>
        </a:p>
      </dsp:txBody>
      <dsp:txXfrm>
        <a:off x="5995" y="3321306"/>
        <a:ext cx="1823652" cy="831220"/>
      </dsp:txXfrm>
    </dsp:sp>
    <dsp:sp modelId="{D686B258-F9DC-481D-94C1-5611FFFFFCF4}">
      <dsp:nvSpPr>
        <dsp:cNvPr id="0" name=""/>
        <dsp:cNvSpPr/>
      </dsp:nvSpPr>
      <dsp:spPr>
        <a:xfrm>
          <a:off x="1902903" y="3453338"/>
          <a:ext cx="906355" cy="9063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94A75F-9915-4A88-B514-FA5C5A7F0252}">
      <dsp:nvSpPr>
        <dsp:cNvPr id="0" name=""/>
        <dsp:cNvSpPr/>
      </dsp:nvSpPr>
      <dsp:spPr>
        <a:xfrm>
          <a:off x="3033802" y="1177264"/>
          <a:ext cx="2589586" cy="231740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773386"/>
              <a:satOff val="3634"/>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a:solidFill>
                <a:schemeClr val="tx1"/>
              </a:solidFill>
              <a:latin typeface="Georgia" panose="02040502050405020303" pitchFamily="18" charset="0"/>
            </a:rPr>
            <a:t>Skilled Workforce</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DSP Training Levels</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Registered Apprenticeship</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Relias Learning </a:t>
          </a:r>
          <a:r>
            <a:rPr lang="en-US" sz="900" kern="1200" dirty="0" err="1">
              <a:solidFill>
                <a:schemeClr val="tx1"/>
              </a:solidFill>
              <a:latin typeface="Georgia" panose="02040502050405020303" pitchFamily="18" charset="0"/>
            </a:rPr>
            <a:t>Mgmt</a:t>
          </a:r>
          <a:r>
            <a:rPr lang="en-US" sz="900" kern="1200" dirty="0">
              <a:solidFill>
                <a:schemeClr val="tx1"/>
              </a:solidFill>
              <a:latin typeface="Georgia" panose="02040502050405020303" pitchFamily="18" charset="0"/>
            </a:rPr>
            <a:t> System</a:t>
          </a:r>
        </a:p>
        <a:p>
          <a:pPr marL="114300" lvl="2" indent="-57150" algn="l" defTabSz="400050">
            <a:lnSpc>
              <a:spcPct val="90000"/>
            </a:lnSpc>
            <a:spcBef>
              <a:spcPct val="0"/>
            </a:spcBef>
            <a:spcAft>
              <a:spcPct val="15000"/>
            </a:spcAft>
            <a:buChar char="•"/>
          </a:pPr>
          <a:endParaRPr lang="en-US" sz="900" kern="1200" dirty="0">
            <a:solidFill>
              <a:schemeClr val="tx1"/>
            </a:solidFill>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solidFill>
                <a:schemeClr val="tx1"/>
              </a:solidFill>
              <a:latin typeface="Georgia" panose="02040502050405020303" pitchFamily="18" charset="0"/>
            </a:rPr>
            <a:t>Stable &amp; Accessible Workforce</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NCI State of the Workforce Survey</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Registered Apprenticeship</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Workforce Barrier Scan</a:t>
          </a:r>
        </a:p>
        <a:p>
          <a:pPr marL="114300" lvl="2" indent="-57150" algn="l" defTabSz="400050">
            <a:lnSpc>
              <a:spcPct val="90000"/>
            </a:lnSpc>
            <a:spcBef>
              <a:spcPct val="0"/>
            </a:spcBef>
            <a:spcAft>
              <a:spcPct val="15000"/>
            </a:spcAft>
            <a:buChar char="•"/>
          </a:pPr>
          <a:endParaRPr lang="en-US" sz="900" kern="1200" dirty="0">
            <a:solidFill>
              <a:schemeClr val="tx1"/>
            </a:solidFill>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solidFill>
                <a:schemeClr val="tx1"/>
              </a:solidFill>
              <a:latin typeface="Georgia" panose="02040502050405020303" pitchFamily="18" charset="0"/>
            </a:rPr>
            <a:t>Cash Flow</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Pay for Reporting</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Rate Standardization</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Performance Payments (VBP</a:t>
          </a:r>
          <a:r>
            <a:rPr lang="en-US" sz="900" kern="1200" dirty="0">
              <a:latin typeface="Georgia" panose="02040502050405020303" pitchFamily="18" charset="0"/>
            </a:rPr>
            <a:t>)</a:t>
          </a:r>
        </a:p>
      </dsp:txBody>
      <dsp:txXfrm>
        <a:off x="3088102" y="1231564"/>
        <a:ext cx="2480986" cy="2263104"/>
      </dsp:txXfrm>
    </dsp:sp>
    <dsp:sp modelId="{6FEC5D6A-19C7-4E4A-A413-582AF2DD55EC}">
      <dsp:nvSpPr>
        <dsp:cNvPr id="0" name=""/>
        <dsp:cNvSpPr/>
      </dsp:nvSpPr>
      <dsp:spPr>
        <a:xfrm>
          <a:off x="3033802" y="3296023"/>
          <a:ext cx="2589586" cy="844179"/>
        </a:xfrm>
        <a:prstGeom prst="rect">
          <a:avLst/>
        </a:prstGeom>
        <a:solidFill>
          <a:schemeClr val="accent4">
            <a:hueOff val="-2773386"/>
            <a:satOff val="3634"/>
            <a:lumOff val="1765"/>
            <a:alphaOff val="0"/>
          </a:schemeClr>
        </a:solidFill>
        <a:ln w="25400" cap="flat" cmpd="sng" algn="ctr">
          <a:solidFill>
            <a:schemeClr val="accent4">
              <a:hueOff val="-2773386"/>
              <a:satOff val="3634"/>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panose="02040502050405020303" pitchFamily="18" charset="0"/>
            </a:rPr>
            <a:t>Reward for Facilitating Quality Outcomes</a:t>
          </a:r>
        </a:p>
      </dsp:txBody>
      <dsp:txXfrm>
        <a:off x="3033802" y="3296023"/>
        <a:ext cx="1823652" cy="844179"/>
      </dsp:txXfrm>
    </dsp:sp>
    <dsp:sp modelId="{135D7EFE-6A38-441C-9578-10C63ADFD3FE}">
      <dsp:nvSpPr>
        <dsp:cNvPr id="0" name=""/>
        <dsp:cNvSpPr/>
      </dsp:nvSpPr>
      <dsp:spPr>
        <a:xfrm>
          <a:off x="4930709" y="3434534"/>
          <a:ext cx="906355" cy="90635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4">
              <a:tint val="40000"/>
              <a:alpha val="90000"/>
              <a:hueOff val="-3146193"/>
              <a:satOff val="5402"/>
              <a:lumOff val="642"/>
              <a:alphaOff val="0"/>
            </a:schemeClr>
          </a:solidFill>
          <a:prstDash val="solid"/>
        </a:ln>
        <a:effectLst/>
      </dsp:spPr>
      <dsp:style>
        <a:lnRef idx="2">
          <a:scrgbClr r="0" g="0" b="0"/>
        </a:lnRef>
        <a:fillRef idx="1">
          <a:scrgbClr r="0" g="0" b="0"/>
        </a:fillRef>
        <a:effectRef idx="0">
          <a:scrgbClr r="0" g="0" b="0"/>
        </a:effectRef>
        <a:fontRef idx="minor"/>
      </dsp:style>
    </dsp:sp>
    <dsp:sp modelId="{83D67968-3932-4351-A3FF-B01AA0C7CB8F}">
      <dsp:nvSpPr>
        <dsp:cNvPr id="0" name=""/>
        <dsp:cNvSpPr/>
      </dsp:nvSpPr>
      <dsp:spPr>
        <a:xfrm>
          <a:off x="6061608" y="1201679"/>
          <a:ext cx="2589586" cy="221974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5546772"/>
              <a:satOff val="7268"/>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a:solidFill>
                <a:schemeClr val="tx1"/>
              </a:solidFill>
              <a:latin typeface="Georgia" panose="02040502050405020303" pitchFamily="18" charset="0"/>
            </a:rPr>
            <a:t>Accountability</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Organizational Efficiency</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Electronic Visit Verification (EVV)</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Alternative Payment Methods</a:t>
          </a:r>
        </a:p>
        <a:p>
          <a:pPr marL="114300" lvl="2" indent="-57150" algn="l" defTabSz="400050">
            <a:lnSpc>
              <a:spcPct val="90000"/>
            </a:lnSpc>
            <a:spcBef>
              <a:spcPct val="0"/>
            </a:spcBef>
            <a:spcAft>
              <a:spcPct val="15000"/>
            </a:spcAft>
            <a:buChar char="•"/>
          </a:pPr>
          <a:endParaRPr lang="en-US" sz="900" kern="1200" dirty="0">
            <a:solidFill>
              <a:schemeClr val="tx1"/>
            </a:solidFill>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solidFill>
                <a:schemeClr val="tx1"/>
              </a:solidFill>
              <a:latin typeface="Georgia" panose="02040502050405020303" pitchFamily="18" charset="0"/>
            </a:rPr>
            <a:t>Efficiency</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ConneXion</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LEAP Grant</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Health IT</a:t>
          </a:r>
        </a:p>
        <a:p>
          <a:pPr marL="114300" lvl="2" indent="-57150" algn="l" defTabSz="400050">
            <a:lnSpc>
              <a:spcPct val="90000"/>
            </a:lnSpc>
            <a:spcBef>
              <a:spcPct val="0"/>
            </a:spcBef>
            <a:spcAft>
              <a:spcPct val="15000"/>
            </a:spcAft>
            <a:buChar char="•"/>
          </a:pPr>
          <a:endParaRPr lang="en-US" sz="900" kern="1200" dirty="0">
            <a:solidFill>
              <a:schemeClr val="tx1"/>
            </a:solidFill>
            <a:latin typeface="Georgia" panose="02040502050405020303" pitchFamily="18" charset="0"/>
          </a:endParaRPr>
        </a:p>
        <a:p>
          <a:pPr marL="57150" lvl="1" indent="-57150" algn="l" defTabSz="400050">
            <a:lnSpc>
              <a:spcPct val="90000"/>
            </a:lnSpc>
            <a:spcBef>
              <a:spcPct val="0"/>
            </a:spcBef>
            <a:spcAft>
              <a:spcPct val="15000"/>
            </a:spcAft>
            <a:buChar char="•"/>
          </a:pPr>
          <a:r>
            <a:rPr lang="en-US" sz="900" b="1" kern="1200" dirty="0">
              <a:solidFill>
                <a:schemeClr val="tx1"/>
              </a:solidFill>
              <a:latin typeface="Georgia" panose="02040502050405020303" pitchFamily="18" charset="0"/>
            </a:rPr>
            <a:t>Transparency</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Division Dashboards</a:t>
          </a:r>
        </a:p>
        <a:p>
          <a:pPr marL="114300" lvl="2" indent="-57150" algn="l" defTabSz="400050">
            <a:lnSpc>
              <a:spcPct val="90000"/>
            </a:lnSpc>
            <a:spcBef>
              <a:spcPct val="0"/>
            </a:spcBef>
            <a:spcAft>
              <a:spcPct val="15000"/>
            </a:spcAft>
            <a:buChar char="•"/>
          </a:pPr>
          <a:r>
            <a:rPr lang="en-US" sz="900" kern="1200" dirty="0">
              <a:solidFill>
                <a:schemeClr val="tx1"/>
              </a:solidFill>
              <a:latin typeface="Georgia" panose="02040502050405020303" pitchFamily="18" charset="0"/>
            </a:rPr>
            <a:t>Provider Scorecard</a:t>
          </a:r>
        </a:p>
      </dsp:txBody>
      <dsp:txXfrm>
        <a:off x="6113619" y="1253690"/>
        <a:ext cx="2485564" cy="2167734"/>
      </dsp:txXfrm>
    </dsp:sp>
    <dsp:sp modelId="{1B625A2C-878F-4497-AB2C-95E481273B36}">
      <dsp:nvSpPr>
        <dsp:cNvPr id="0" name=""/>
        <dsp:cNvSpPr/>
      </dsp:nvSpPr>
      <dsp:spPr>
        <a:xfrm>
          <a:off x="6061608" y="3268092"/>
          <a:ext cx="2589586" cy="851211"/>
        </a:xfrm>
        <a:prstGeom prst="rect">
          <a:avLst/>
        </a:prstGeom>
        <a:solidFill>
          <a:schemeClr val="accent4">
            <a:hueOff val="-5546772"/>
            <a:satOff val="7268"/>
            <a:lumOff val="3530"/>
            <a:alphaOff val="0"/>
          </a:schemeClr>
        </a:solidFill>
        <a:ln w="25400" cap="flat" cmpd="sng" algn="ctr">
          <a:solidFill>
            <a:schemeClr val="accent4">
              <a:hueOff val="-5546772"/>
              <a:satOff val="7268"/>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Georgia" panose="02040502050405020303" pitchFamily="18" charset="0"/>
            </a:rPr>
            <a:t>Great Public Stewards</a:t>
          </a:r>
        </a:p>
      </dsp:txBody>
      <dsp:txXfrm>
        <a:off x="6061608" y="3268092"/>
        <a:ext cx="1823652" cy="851211"/>
      </dsp:txXfrm>
    </dsp:sp>
    <dsp:sp modelId="{2DF81B6E-0483-4340-AABC-5690C449FF3D}">
      <dsp:nvSpPr>
        <dsp:cNvPr id="0" name=""/>
        <dsp:cNvSpPr/>
      </dsp:nvSpPr>
      <dsp:spPr>
        <a:xfrm>
          <a:off x="7958516" y="3410119"/>
          <a:ext cx="906355" cy="90635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6292386"/>
              <a:satOff val="10805"/>
              <a:lumOff val="128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7" cy="465137"/>
          </a:xfrm>
          <a:prstGeom prst="rect">
            <a:avLst/>
          </a:prstGeom>
        </p:spPr>
        <p:txBody>
          <a:bodyPr vert="horz" lIns="91075" tIns="45537" rIns="91075" bIns="45537" rtlCol="0"/>
          <a:lstStyle>
            <a:lvl1pPr algn="l">
              <a:defRPr sz="1200"/>
            </a:lvl1pPr>
          </a:lstStyle>
          <a:p>
            <a:endParaRPr lang="en-US" dirty="0"/>
          </a:p>
        </p:txBody>
      </p:sp>
      <p:sp>
        <p:nvSpPr>
          <p:cNvPr id="3" name="Date Placeholder 2"/>
          <p:cNvSpPr>
            <a:spLocks noGrp="1"/>
          </p:cNvSpPr>
          <p:nvPr>
            <p:ph type="dt" sz="quarter" idx="1"/>
          </p:nvPr>
        </p:nvSpPr>
        <p:spPr>
          <a:xfrm>
            <a:off x="3970341" y="3"/>
            <a:ext cx="3038477" cy="465137"/>
          </a:xfrm>
          <a:prstGeom prst="rect">
            <a:avLst/>
          </a:prstGeom>
        </p:spPr>
        <p:txBody>
          <a:bodyPr vert="horz" lIns="91075" tIns="45537" rIns="91075" bIns="45537" rtlCol="0"/>
          <a:lstStyle>
            <a:lvl1pPr algn="r">
              <a:defRPr sz="1200"/>
            </a:lvl1pPr>
          </a:lstStyle>
          <a:p>
            <a:fld id="{0D144030-4CAA-4B43-A21F-96EBF1BA20C8}" type="datetimeFigureOut">
              <a:rPr lang="en-US" smtClean="0"/>
              <a:t>11/15/2023</a:t>
            </a:fld>
            <a:endParaRPr lang="en-US" dirty="0"/>
          </a:p>
        </p:txBody>
      </p:sp>
      <p:sp>
        <p:nvSpPr>
          <p:cNvPr id="4" name="Footer Placeholder 3"/>
          <p:cNvSpPr>
            <a:spLocks noGrp="1"/>
          </p:cNvSpPr>
          <p:nvPr>
            <p:ph type="ftr" sz="quarter" idx="2"/>
          </p:nvPr>
        </p:nvSpPr>
        <p:spPr>
          <a:xfrm>
            <a:off x="3" y="8829678"/>
            <a:ext cx="3038477" cy="465137"/>
          </a:xfrm>
          <a:prstGeom prst="rect">
            <a:avLst/>
          </a:prstGeom>
        </p:spPr>
        <p:txBody>
          <a:bodyPr vert="horz" lIns="91075" tIns="45537" rIns="91075" bIns="455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8"/>
            <a:ext cx="3038477" cy="465137"/>
          </a:xfrm>
          <a:prstGeom prst="rect">
            <a:avLst/>
          </a:prstGeom>
        </p:spPr>
        <p:txBody>
          <a:bodyPr vert="horz" lIns="91075" tIns="45537" rIns="91075" bIns="45537" rtlCol="0" anchor="b"/>
          <a:lstStyle>
            <a:lvl1pPr algn="r">
              <a:defRPr sz="1200"/>
            </a:lvl1pPr>
          </a:lstStyle>
          <a:p>
            <a:fld id="{3090A595-EEBA-4F67-AC3E-D9F8CCF61EB7}" type="slidenum">
              <a:rPr lang="en-US" smtClean="0"/>
              <a:t>‹#›</a:t>
            </a:fld>
            <a:endParaRPr lang="en-US" dirty="0"/>
          </a:p>
        </p:txBody>
      </p:sp>
    </p:spTree>
    <p:extLst>
      <p:ext uri="{BB962C8B-B14F-4D97-AF65-F5344CB8AC3E}">
        <p14:creationId xmlns:p14="http://schemas.microsoft.com/office/powerpoint/2010/main" val="10010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803" tIns="46403" rIns="92803" bIns="46403"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803" tIns="46403" rIns="92803" bIns="46403" rtlCol="0"/>
          <a:lstStyle>
            <a:lvl1pPr algn="r">
              <a:defRPr sz="1200"/>
            </a:lvl1pPr>
          </a:lstStyle>
          <a:p>
            <a:fld id="{97CF049E-D21B-4DB6-B4B8-7FA4F1288B91}" type="datetimeFigureOut">
              <a:rPr lang="en-US" smtClean="0"/>
              <a:pPr/>
              <a:t>11/15/2023</a:t>
            </a:fld>
            <a:endParaRPr lang="en-US" dirty="0"/>
          </a:p>
        </p:txBody>
      </p:sp>
      <p:sp>
        <p:nvSpPr>
          <p:cNvPr id="4" name="Slide Image Placeholder 3"/>
          <p:cNvSpPr>
            <a:spLocks noGrp="1" noRot="1" noChangeAspect="1"/>
          </p:cNvSpPr>
          <p:nvPr>
            <p:ph type="sldImg" idx="2"/>
          </p:nvPr>
        </p:nvSpPr>
        <p:spPr>
          <a:xfrm>
            <a:off x="1184275" y="698500"/>
            <a:ext cx="4641850" cy="3481388"/>
          </a:xfrm>
          <a:prstGeom prst="rect">
            <a:avLst/>
          </a:prstGeom>
          <a:noFill/>
          <a:ln w="12700">
            <a:solidFill>
              <a:prstClr val="black"/>
            </a:solidFill>
          </a:ln>
        </p:spPr>
        <p:txBody>
          <a:bodyPr vert="horz" lIns="92803" tIns="46403" rIns="92803" bIns="46403"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803" tIns="46403" rIns="92803" bIns="464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803" tIns="46403" rIns="92803"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03" tIns="46403" rIns="92803" bIns="46403" rtlCol="0" anchor="b"/>
          <a:lstStyle>
            <a:lvl1pPr algn="r">
              <a:defRPr sz="1200"/>
            </a:lvl1pPr>
          </a:lstStyle>
          <a:p>
            <a:fld id="{00E83FC2-CB00-407E-BA4E-4A2B7B6C7269}" type="slidenum">
              <a:rPr lang="en-US" smtClean="0"/>
              <a:pPr/>
              <a:t>‹#›</a:t>
            </a:fld>
            <a:endParaRPr lang="en-US" dirty="0"/>
          </a:p>
        </p:txBody>
      </p:sp>
    </p:spTree>
    <p:extLst>
      <p:ext uri="{BB962C8B-B14F-4D97-AF65-F5344CB8AC3E}">
        <p14:creationId xmlns:p14="http://schemas.microsoft.com/office/powerpoint/2010/main" val="5398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a:t>
            </a:fld>
            <a:endParaRPr lang="en-US" dirty="0"/>
          </a:p>
        </p:txBody>
      </p:sp>
    </p:spTree>
    <p:extLst>
      <p:ext uri="{BB962C8B-B14F-4D97-AF65-F5344CB8AC3E}">
        <p14:creationId xmlns:p14="http://schemas.microsoft.com/office/powerpoint/2010/main" val="104297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701040" y="4415791"/>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49" name="Google Shape;149;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8579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701040" y="4415791"/>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49" name="Google Shape;149;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946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13B27-F8AF-4A7C-9F5C-7F3802B68631}" type="slidenum">
              <a:rPr lang="en-US" smtClean="0"/>
              <a:t>21</a:t>
            </a:fld>
            <a:endParaRPr lang="en-US" dirty="0"/>
          </a:p>
        </p:txBody>
      </p:sp>
    </p:spTree>
    <p:extLst>
      <p:ext uri="{BB962C8B-B14F-4D97-AF65-F5344CB8AC3E}">
        <p14:creationId xmlns:p14="http://schemas.microsoft.com/office/powerpoint/2010/main" val="352976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13B27-F8AF-4A7C-9F5C-7F3802B68631}" type="slidenum">
              <a:rPr lang="en-US" smtClean="0"/>
              <a:t>22</a:t>
            </a:fld>
            <a:endParaRPr lang="en-US" dirty="0"/>
          </a:p>
        </p:txBody>
      </p:sp>
    </p:spTree>
    <p:extLst>
      <p:ext uri="{BB962C8B-B14F-4D97-AF65-F5344CB8AC3E}">
        <p14:creationId xmlns:p14="http://schemas.microsoft.com/office/powerpoint/2010/main" val="309400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32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265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868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We are in the process </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893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0949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5036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95000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811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8873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723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601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40017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2783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Jess &amp; Angie</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807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43</a:t>
            </a:fld>
            <a:endParaRPr lang="en-US" dirty="0"/>
          </a:p>
        </p:txBody>
      </p:sp>
    </p:spTree>
    <p:extLst>
      <p:ext uri="{BB962C8B-B14F-4D97-AF65-F5344CB8AC3E}">
        <p14:creationId xmlns:p14="http://schemas.microsoft.com/office/powerpoint/2010/main" val="226660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45</a:t>
            </a:fld>
            <a:endParaRPr lang="en-US" dirty="0"/>
          </a:p>
        </p:txBody>
      </p:sp>
    </p:spTree>
    <p:extLst>
      <p:ext uri="{BB962C8B-B14F-4D97-AF65-F5344CB8AC3E}">
        <p14:creationId xmlns:p14="http://schemas.microsoft.com/office/powerpoint/2010/main" val="161372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Josh Moore</a:t>
            </a:r>
          </a:p>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46</a:t>
            </a:fld>
            <a:endParaRPr lang="en-US" dirty="0"/>
          </a:p>
        </p:txBody>
      </p:sp>
    </p:spTree>
    <p:extLst>
      <p:ext uri="{BB962C8B-B14F-4D97-AF65-F5344CB8AC3E}">
        <p14:creationId xmlns:p14="http://schemas.microsoft.com/office/powerpoint/2010/main" val="263770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a:t>
            </a:fld>
            <a:endParaRPr lang="en-US" dirty="0"/>
          </a:p>
        </p:txBody>
      </p:sp>
    </p:spTree>
    <p:extLst>
      <p:ext uri="{BB962C8B-B14F-4D97-AF65-F5344CB8AC3E}">
        <p14:creationId xmlns:p14="http://schemas.microsoft.com/office/powerpoint/2010/main" val="476352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83FC2-CB00-407E-BA4E-4A2B7B6C72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675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55</a:t>
            </a:fld>
            <a:endParaRPr lang="en-US" dirty="0"/>
          </a:p>
        </p:txBody>
      </p:sp>
    </p:spTree>
    <p:extLst>
      <p:ext uri="{BB962C8B-B14F-4D97-AF65-F5344CB8AC3E}">
        <p14:creationId xmlns:p14="http://schemas.microsoft.com/office/powerpoint/2010/main" val="103843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428327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696160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38082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89948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346114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722225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614058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35055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a:t>
            </a:fld>
            <a:endParaRPr lang="en-US" dirty="0"/>
          </a:p>
        </p:txBody>
      </p:sp>
    </p:spTree>
    <p:extLst>
      <p:ext uri="{BB962C8B-B14F-4D97-AF65-F5344CB8AC3E}">
        <p14:creationId xmlns:p14="http://schemas.microsoft.com/office/powerpoint/2010/main" val="669409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355315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83FC2-CB00-407E-BA4E-4A2B7B6C72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912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022298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64945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24272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99798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70</a:t>
            </a:fld>
            <a:endParaRPr lang="en-US" dirty="0"/>
          </a:p>
        </p:txBody>
      </p:sp>
    </p:spTree>
    <p:extLst>
      <p:ext uri="{BB962C8B-B14F-4D97-AF65-F5344CB8AC3E}">
        <p14:creationId xmlns:p14="http://schemas.microsoft.com/office/powerpoint/2010/main" val="2450400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71</a:t>
            </a:fld>
            <a:endParaRPr lang="en-US" dirty="0"/>
          </a:p>
        </p:txBody>
      </p:sp>
    </p:spTree>
    <p:extLst>
      <p:ext uri="{BB962C8B-B14F-4D97-AF65-F5344CB8AC3E}">
        <p14:creationId xmlns:p14="http://schemas.microsoft.com/office/powerpoint/2010/main" val="2053466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72</a:t>
            </a:fld>
            <a:endParaRPr lang="en-US" dirty="0"/>
          </a:p>
        </p:txBody>
      </p:sp>
    </p:spTree>
    <p:extLst>
      <p:ext uri="{BB962C8B-B14F-4D97-AF65-F5344CB8AC3E}">
        <p14:creationId xmlns:p14="http://schemas.microsoft.com/office/powerpoint/2010/main" val="101450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a:t>
            </a:fld>
            <a:endParaRPr lang="en-US" dirty="0"/>
          </a:p>
        </p:txBody>
      </p:sp>
    </p:spTree>
    <p:extLst>
      <p:ext uri="{BB962C8B-B14F-4D97-AF65-F5344CB8AC3E}">
        <p14:creationId xmlns:p14="http://schemas.microsoft.com/office/powerpoint/2010/main" val="420547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701040" y="4415791"/>
            <a:ext cx="5608320" cy="418338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494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6964D75-4E97-4D0F-917B-8656AFCAA17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337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1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6964D75-4E97-4D0F-917B-8656AFCAA17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970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701040" y="4415791"/>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Jess</a:t>
            </a:r>
            <a:endParaRPr dirty="0"/>
          </a:p>
        </p:txBody>
      </p:sp>
      <p:sp>
        <p:nvSpPr>
          <p:cNvPr id="149" name="Google Shape;149;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110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9"/>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a:off x="-74" y="6172204"/>
            <a:ext cx="9146459" cy="688181"/>
            <a:chOff x="-76" y="5293518"/>
            <a:chExt cx="9146459" cy="1566863"/>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 name="Date Placeholder 3"/>
          <p:cNvSpPr>
            <a:spLocks noGrp="1"/>
          </p:cNvSpPr>
          <p:nvPr>
            <p:ph type="dt" sz="half" idx="10"/>
          </p:nvPr>
        </p:nvSpPr>
        <p:spPr/>
        <p:txBody>
          <a:bodyPr/>
          <a:lstStyle/>
          <a:p>
            <a:fld id="{BE56D12E-2748-4267-B446-3B251FB1D5B4}"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001C670-DC88-4376-AA6B-FD9548DDC9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8D8661-F6B5-4343-85BC-CB8A00C66112}"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02012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A2D2F-B061-4485-AAB2-DA3801E9F82A}" type="datetime1">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062186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992CB-E97D-4DCD-BF1D-2DC8BDF53B49}"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51291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66D58-9868-4BA3-A64C-A281BFBE2AE5}"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409314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A6514-250C-47B7-9F9B-8990350624F5}"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44444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AD337-0970-449D-A814-74C0193215A8}"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1000552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23"/>
          <p:cNvPicPr preferRelativeResize="0"/>
          <p:nvPr/>
        </p:nvPicPr>
        <p:blipFill rotWithShape="1">
          <a:blip r:embed="rId2">
            <a:alphaModFix/>
          </a:blip>
          <a:srcRect l="3070" t="7555" r="58664" b="55457"/>
          <a:stretch/>
        </p:blipFill>
        <p:spPr>
          <a:xfrm>
            <a:off x="4310064" y="1228725"/>
            <a:ext cx="4843462" cy="984250"/>
          </a:xfrm>
          <a:prstGeom prst="rect">
            <a:avLst/>
          </a:prstGeom>
          <a:noFill/>
          <a:ln>
            <a:noFill/>
          </a:ln>
        </p:spPr>
      </p:pic>
      <p:pic>
        <p:nvPicPr>
          <p:cNvPr id="19" name="Google Shape;19;p23"/>
          <p:cNvPicPr preferRelativeResize="0"/>
          <p:nvPr/>
        </p:nvPicPr>
        <p:blipFill rotWithShape="1">
          <a:blip r:embed="rId3">
            <a:alphaModFix/>
          </a:blip>
          <a:srcRect l="4005" t="49182" r="6148" b="6206"/>
          <a:stretch/>
        </p:blipFill>
        <p:spPr>
          <a:xfrm>
            <a:off x="-9525" y="784225"/>
            <a:ext cx="7620000" cy="1428750"/>
          </a:xfrm>
          <a:prstGeom prst="rect">
            <a:avLst/>
          </a:prstGeom>
          <a:noFill/>
          <a:ln>
            <a:noFill/>
          </a:ln>
        </p:spPr>
      </p:pic>
      <p:sp>
        <p:nvSpPr>
          <p:cNvPr id="20" name="Google Shape;20;p23"/>
          <p:cNvSpPr txBox="1">
            <a:spLocks noGrp="1"/>
          </p:cNvSpPr>
          <p:nvPr>
            <p:ph type="ctrTitle"/>
          </p:nvPr>
        </p:nvSpPr>
        <p:spPr>
          <a:xfrm>
            <a:off x="681080" y="2823330"/>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366880" y="4619745"/>
            <a:ext cx="6400800" cy="5720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Clr>
                <a:srgbClr val="FE5000"/>
              </a:buClr>
              <a:buSzPts val="2800"/>
              <a:buFont typeface="Verdana"/>
              <a:buNone/>
              <a:defRPr sz="2100" b="1" i="0">
                <a:solidFill>
                  <a:srgbClr val="FE5000"/>
                </a:solidFill>
                <a:latin typeface="Verdana"/>
                <a:ea typeface="Verdana"/>
                <a:cs typeface="Verdana"/>
                <a:sym typeface="Verdana"/>
              </a:defRPr>
            </a:lvl1pPr>
            <a:lvl2pPr lvl="1" algn="ctr">
              <a:lnSpc>
                <a:spcPct val="100000"/>
              </a:lnSpc>
              <a:spcBef>
                <a:spcPts val="420"/>
              </a:spcBef>
              <a:spcAft>
                <a:spcPts val="0"/>
              </a:spcAft>
              <a:buClr>
                <a:srgbClr val="888888"/>
              </a:buClr>
              <a:buSzPts val="2800"/>
              <a:buFont typeface="Georgia"/>
              <a:buNone/>
              <a:defRPr>
                <a:solidFill>
                  <a:srgbClr val="888888"/>
                </a:solidFill>
              </a:defRPr>
            </a:lvl2pPr>
            <a:lvl3pPr lvl="2" algn="ctr">
              <a:lnSpc>
                <a:spcPct val="100000"/>
              </a:lnSpc>
              <a:spcBef>
                <a:spcPts val="360"/>
              </a:spcBef>
              <a:spcAft>
                <a:spcPts val="0"/>
              </a:spcAft>
              <a:buClr>
                <a:srgbClr val="888888"/>
              </a:buClr>
              <a:buSzPts val="2400"/>
              <a:buFont typeface="Georgia"/>
              <a:buNone/>
              <a:defRPr>
                <a:solidFill>
                  <a:srgbClr val="888888"/>
                </a:solidFill>
              </a:defRPr>
            </a:lvl3pPr>
            <a:lvl4pPr lvl="3" algn="ctr">
              <a:lnSpc>
                <a:spcPct val="100000"/>
              </a:lnSpc>
              <a:spcBef>
                <a:spcPts val="300"/>
              </a:spcBef>
              <a:spcAft>
                <a:spcPts val="0"/>
              </a:spcAft>
              <a:buClr>
                <a:srgbClr val="888888"/>
              </a:buClr>
              <a:buSzPts val="2000"/>
              <a:buFont typeface="Georgia"/>
              <a:buNone/>
              <a:defRPr>
                <a:solidFill>
                  <a:srgbClr val="888888"/>
                </a:solidFill>
              </a:defRPr>
            </a:lvl4pPr>
            <a:lvl5pPr lvl="4" algn="ctr">
              <a:lnSpc>
                <a:spcPct val="100000"/>
              </a:lnSpc>
              <a:spcBef>
                <a:spcPts val="300"/>
              </a:spcBef>
              <a:spcAft>
                <a:spcPts val="0"/>
              </a:spcAft>
              <a:buClr>
                <a:srgbClr val="888888"/>
              </a:buClr>
              <a:buSzPts val="2000"/>
              <a:buFont typeface="Georgia"/>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23513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ubheader Slide" type="title">
  <p:cSld name="Title and Subheader Slide">
    <p:spTree>
      <p:nvGrpSpPr>
        <p:cNvPr id="1" name="Shape 22"/>
        <p:cNvGrpSpPr/>
        <p:nvPr/>
      </p:nvGrpSpPr>
      <p:grpSpPr>
        <a:xfrm>
          <a:off x="0" y="0"/>
          <a:ext cx="0" cy="0"/>
          <a:chOff x="0" y="0"/>
          <a:chExt cx="0" cy="0"/>
        </a:xfrm>
      </p:grpSpPr>
      <p:sp>
        <p:nvSpPr>
          <p:cNvPr id="23" name="Google Shape;23;p24"/>
          <p:cNvSpPr txBox="1">
            <a:spLocks noGrp="1"/>
          </p:cNvSpPr>
          <p:nvPr>
            <p:ph type="ctrTitle"/>
          </p:nvPr>
        </p:nvSpPr>
        <p:spPr>
          <a:xfrm>
            <a:off x="685800" y="2130431"/>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Clr>
                <a:srgbClr val="FE5000"/>
              </a:buClr>
              <a:buSzPts val="2800"/>
              <a:buFont typeface="Verdana"/>
              <a:buNone/>
              <a:defRPr sz="2100" b="1" i="0">
                <a:solidFill>
                  <a:srgbClr val="FE5000"/>
                </a:solidFill>
                <a:latin typeface="Verdana"/>
                <a:ea typeface="Verdana"/>
                <a:cs typeface="Verdana"/>
                <a:sym typeface="Verdana"/>
              </a:defRPr>
            </a:lvl1pPr>
            <a:lvl2pPr lvl="1" algn="ctr">
              <a:lnSpc>
                <a:spcPct val="100000"/>
              </a:lnSpc>
              <a:spcBef>
                <a:spcPts val="420"/>
              </a:spcBef>
              <a:spcAft>
                <a:spcPts val="0"/>
              </a:spcAft>
              <a:buClr>
                <a:srgbClr val="888888"/>
              </a:buClr>
              <a:buSzPts val="2800"/>
              <a:buFont typeface="Georgia"/>
              <a:buNone/>
              <a:defRPr>
                <a:solidFill>
                  <a:srgbClr val="888888"/>
                </a:solidFill>
              </a:defRPr>
            </a:lvl2pPr>
            <a:lvl3pPr lvl="2" algn="ctr">
              <a:lnSpc>
                <a:spcPct val="100000"/>
              </a:lnSpc>
              <a:spcBef>
                <a:spcPts val="360"/>
              </a:spcBef>
              <a:spcAft>
                <a:spcPts val="0"/>
              </a:spcAft>
              <a:buClr>
                <a:srgbClr val="888888"/>
              </a:buClr>
              <a:buSzPts val="2400"/>
              <a:buFont typeface="Georgia"/>
              <a:buNone/>
              <a:defRPr>
                <a:solidFill>
                  <a:srgbClr val="888888"/>
                </a:solidFill>
              </a:defRPr>
            </a:lvl3pPr>
            <a:lvl4pPr lvl="3" algn="ctr">
              <a:lnSpc>
                <a:spcPct val="100000"/>
              </a:lnSpc>
              <a:spcBef>
                <a:spcPts val="300"/>
              </a:spcBef>
              <a:spcAft>
                <a:spcPts val="0"/>
              </a:spcAft>
              <a:buClr>
                <a:srgbClr val="888888"/>
              </a:buClr>
              <a:buSzPts val="2000"/>
              <a:buFont typeface="Georgia"/>
              <a:buNone/>
              <a:defRPr>
                <a:solidFill>
                  <a:srgbClr val="888888"/>
                </a:solidFill>
              </a:defRPr>
            </a:lvl4pPr>
            <a:lvl5pPr lvl="4" algn="ctr">
              <a:lnSpc>
                <a:spcPct val="100000"/>
              </a:lnSpc>
              <a:spcBef>
                <a:spcPts val="300"/>
              </a:spcBef>
              <a:spcAft>
                <a:spcPts val="0"/>
              </a:spcAft>
              <a:buClr>
                <a:srgbClr val="888888"/>
              </a:buClr>
              <a:buSzPts val="2000"/>
              <a:buFont typeface="Georgia"/>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25" name="Google Shape;25;p24"/>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24"/>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905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450690" y="151774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457200" y="2734722"/>
            <a:ext cx="4038600" cy="3594647"/>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420"/>
              </a:spcBef>
              <a:spcAft>
                <a:spcPts val="0"/>
              </a:spcAft>
              <a:buClr>
                <a:schemeClr val="dk1"/>
              </a:buClr>
              <a:buSzPts val="2800"/>
              <a:buFont typeface="Georgia"/>
              <a:buChar char="•"/>
              <a:defRPr sz="2100"/>
            </a:lvl1pPr>
            <a:lvl2pPr marL="685800" lvl="1" indent="-285750" algn="l">
              <a:lnSpc>
                <a:spcPct val="100000"/>
              </a:lnSpc>
              <a:spcBef>
                <a:spcPts val="360"/>
              </a:spcBef>
              <a:spcAft>
                <a:spcPts val="0"/>
              </a:spcAft>
              <a:buClr>
                <a:schemeClr val="dk1"/>
              </a:buClr>
              <a:buSzPts val="2400"/>
              <a:buFont typeface="Georgia"/>
              <a:buChar char="•"/>
              <a:defRPr sz="1800"/>
            </a:lvl2pPr>
            <a:lvl3pPr marL="1028700" lvl="2" indent="-266700" algn="l">
              <a:lnSpc>
                <a:spcPct val="100000"/>
              </a:lnSpc>
              <a:spcBef>
                <a:spcPts val="300"/>
              </a:spcBef>
              <a:spcAft>
                <a:spcPts val="0"/>
              </a:spcAft>
              <a:buClr>
                <a:schemeClr val="dk1"/>
              </a:buClr>
              <a:buSzPts val="2000"/>
              <a:buFont typeface="Georgia"/>
              <a:buChar char="•"/>
              <a:defRPr sz="1500"/>
            </a:lvl3pPr>
            <a:lvl4pPr marL="1371600" lvl="3" indent="-257175" algn="l">
              <a:lnSpc>
                <a:spcPct val="100000"/>
              </a:lnSpc>
              <a:spcBef>
                <a:spcPts val="270"/>
              </a:spcBef>
              <a:spcAft>
                <a:spcPts val="0"/>
              </a:spcAft>
              <a:buClr>
                <a:schemeClr val="dk1"/>
              </a:buClr>
              <a:buSzPts val="1800"/>
              <a:buFont typeface="Georgia"/>
              <a:buChar char="•"/>
              <a:defRPr sz="1350"/>
            </a:lvl4pPr>
            <a:lvl5pPr marL="1714500" lvl="4" indent="-257175" algn="l">
              <a:lnSpc>
                <a:spcPct val="100000"/>
              </a:lnSpc>
              <a:spcBef>
                <a:spcPts val="270"/>
              </a:spcBef>
              <a:spcAft>
                <a:spcPts val="0"/>
              </a:spcAft>
              <a:buClr>
                <a:schemeClr val="dk1"/>
              </a:buClr>
              <a:buSzPts val="1800"/>
              <a:buFont typeface="Georgia"/>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44" name="Google Shape;44;p29"/>
          <p:cNvSpPr txBox="1">
            <a:spLocks noGrp="1"/>
          </p:cNvSpPr>
          <p:nvPr>
            <p:ph type="body" idx="2"/>
          </p:nvPr>
        </p:nvSpPr>
        <p:spPr>
          <a:xfrm>
            <a:off x="4648200" y="2724562"/>
            <a:ext cx="4038600" cy="3594647"/>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420"/>
              </a:spcBef>
              <a:spcAft>
                <a:spcPts val="0"/>
              </a:spcAft>
              <a:buClr>
                <a:schemeClr val="dk1"/>
              </a:buClr>
              <a:buSzPts val="2800"/>
              <a:buFont typeface="Georgia"/>
              <a:buChar char="•"/>
              <a:defRPr sz="2100"/>
            </a:lvl1pPr>
            <a:lvl2pPr marL="685800" lvl="1" indent="-285750" algn="l">
              <a:lnSpc>
                <a:spcPct val="100000"/>
              </a:lnSpc>
              <a:spcBef>
                <a:spcPts val="360"/>
              </a:spcBef>
              <a:spcAft>
                <a:spcPts val="0"/>
              </a:spcAft>
              <a:buClr>
                <a:schemeClr val="dk1"/>
              </a:buClr>
              <a:buSzPts val="2400"/>
              <a:buFont typeface="Georgia"/>
              <a:buChar char="•"/>
              <a:defRPr sz="1800"/>
            </a:lvl2pPr>
            <a:lvl3pPr marL="1028700" lvl="2" indent="-266700" algn="l">
              <a:lnSpc>
                <a:spcPct val="100000"/>
              </a:lnSpc>
              <a:spcBef>
                <a:spcPts val="300"/>
              </a:spcBef>
              <a:spcAft>
                <a:spcPts val="0"/>
              </a:spcAft>
              <a:buClr>
                <a:schemeClr val="dk1"/>
              </a:buClr>
              <a:buSzPts val="2000"/>
              <a:buFont typeface="Georgia"/>
              <a:buChar char="•"/>
              <a:defRPr sz="1500"/>
            </a:lvl3pPr>
            <a:lvl4pPr marL="1371600" lvl="3" indent="-257175" algn="l">
              <a:lnSpc>
                <a:spcPct val="100000"/>
              </a:lnSpc>
              <a:spcBef>
                <a:spcPts val="270"/>
              </a:spcBef>
              <a:spcAft>
                <a:spcPts val="0"/>
              </a:spcAft>
              <a:buClr>
                <a:schemeClr val="dk1"/>
              </a:buClr>
              <a:buSzPts val="1800"/>
              <a:buFont typeface="Georgia"/>
              <a:buChar char="•"/>
              <a:defRPr sz="1350"/>
            </a:lvl4pPr>
            <a:lvl5pPr marL="1714500" lvl="4" indent="-257175" algn="l">
              <a:lnSpc>
                <a:spcPct val="100000"/>
              </a:lnSpc>
              <a:spcBef>
                <a:spcPts val="270"/>
              </a:spcBef>
              <a:spcAft>
                <a:spcPts val="0"/>
              </a:spcAft>
              <a:buClr>
                <a:schemeClr val="dk1"/>
              </a:buClr>
              <a:buSzPts val="1800"/>
              <a:buFont typeface="Georgia"/>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45" name="Google Shape;45;p29"/>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29"/>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3554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457200" y="150256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30"/>
          <p:cNvSpPr txBox="1">
            <a:spLocks noGrp="1"/>
          </p:cNvSpPr>
          <p:nvPr>
            <p:ph type="body" idx="1"/>
          </p:nvPr>
        </p:nvSpPr>
        <p:spPr>
          <a:xfrm>
            <a:off x="457200" y="2707585"/>
            <a:ext cx="4040188" cy="639762"/>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60"/>
              </a:spcBef>
              <a:spcAft>
                <a:spcPts val="0"/>
              </a:spcAft>
              <a:buClr>
                <a:srgbClr val="FE5000"/>
              </a:buClr>
              <a:buSzPts val="2400"/>
              <a:buFont typeface="Verdana"/>
              <a:buNone/>
              <a:defRPr sz="1800" b="1" i="0">
                <a:solidFill>
                  <a:srgbClr val="FE5000"/>
                </a:solidFill>
                <a:latin typeface="Verdana"/>
                <a:ea typeface="Verdana"/>
                <a:cs typeface="Verdana"/>
                <a:sym typeface="Verdana"/>
              </a:defRPr>
            </a:lvl1pPr>
            <a:lvl2pPr marL="685800" lvl="1" indent="-171450" algn="l">
              <a:lnSpc>
                <a:spcPct val="100000"/>
              </a:lnSpc>
              <a:spcBef>
                <a:spcPts val="300"/>
              </a:spcBef>
              <a:spcAft>
                <a:spcPts val="0"/>
              </a:spcAft>
              <a:buClr>
                <a:schemeClr val="dk1"/>
              </a:buClr>
              <a:buSzPts val="2000"/>
              <a:buFont typeface="Georgia"/>
              <a:buNone/>
              <a:defRPr sz="1500" b="1"/>
            </a:lvl2pPr>
            <a:lvl3pPr marL="1028700" lvl="2" indent="-171450" algn="l">
              <a:lnSpc>
                <a:spcPct val="100000"/>
              </a:lnSpc>
              <a:spcBef>
                <a:spcPts val="270"/>
              </a:spcBef>
              <a:spcAft>
                <a:spcPts val="0"/>
              </a:spcAft>
              <a:buClr>
                <a:schemeClr val="dk1"/>
              </a:buClr>
              <a:buSzPts val="1800"/>
              <a:buFont typeface="Georgia"/>
              <a:buNone/>
              <a:defRPr sz="1350" b="1"/>
            </a:lvl3pPr>
            <a:lvl4pPr marL="1371600" lvl="3" indent="-171450" algn="l">
              <a:lnSpc>
                <a:spcPct val="100000"/>
              </a:lnSpc>
              <a:spcBef>
                <a:spcPts val="240"/>
              </a:spcBef>
              <a:spcAft>
                <a:spcPts val="0"/>
              </a:spcAft>
              <a:buClr>
                <a:schemeClr val="dk1"/>
              </a:buClr>
              <a:buSzPts val="1600"/>
              <a:buFont typeface="Georgia"/>
              <a:buNone/>
              <a:defRPr sz="1200" b="1"/>
            </a:lvl4pPr>
            <a:lvl5pPr marL="1714500" lvl="4" indent="-171450" algn="l">
              <a:lnSpc>
                <a:spcPct val="100000"/>
              </a:lnSpc>
              <a:spcBef>
                <a:spcPts val="240"/>
              </a:spcBef>
              <a:spcAft>
                <a:spcPts val="0"/>
              </a:spcAft>
              <a:buClr>
                <a:schemeClr val="dk1"/>
              </a:buClr>
              <a:buSzPts val="1600"/>
              <a:buFont typeface="Georgia"/>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50" name="Google Shape;50;p30"/>
          <p:cNvSpPr txBox="1">
            <a:spLocks noGrp="1"/>
          </p:cNvSpPr>
          <p:nvPr>
            <p:ph type="body" idx="2"/>
          </p:nvPr>
        </p:nvSpPr>
        <p:spPr>
          <a:xfrm>
            <a:off x="457200" y="3408307"/>
            <a:ext cx="4040188" cy="2880416"/>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360"/>
              </a:spcBef>
              <a:spcAft>
                <a:spcPts val="0"/>
              </a:spcAft>
              <a:buClr>
                <a:schemeClr val="dk1"/>
              </a:buClr>
              <a:buSzPts val="2400"/>
              <a:buFont typeface="Georgia"/>
              <a:buChar char="•"/>
              <a:defRPr sz="1800"/>
            </a:lvl1pPr>
            <a:lvl2pPr marL="685800" lvl="1" indent="-266700" algn="l">
              <a:lnSpc>
                <a:spcPct val="100000"/>
              </a:lnSpc>
              <a:spcBef>
                <a:spcPts val="300"/>
              </a:spcBef>
              <a:spcAft>
                <a:spcPts val="0"/>
              </a:spcAft>
              <a:buClr>
                <a:schemeClr val="dk1"/>
              </a:buClr>
              <a:buSzPts val="2000"/>
              <a:buFont typeface="Georgia"/>
              <a:buChar char="•"/>
              <a:defRPr sz="1500"/>
            </a:lvl2pPr>
            <a:lvl3pPr marL="1028700" lvl="2" indent="-257175" algn="l">
              <a:lnSpc>
                <a:spcPct val="100000"/>
              </a:lnSpc>
              <a:spcBef>
                <a:spcPts val="270"/>
              </a:spcBef>
              <a:spcAft>
                <a:spcPts val="0"/>
              </a:spcAft>
              <a:buClr>
                <a:schemeClr val="dk1"/>
              </a:buClr>
              <a:buSzPts val="1800"/>
              <a:buFont typeface="Georgia"/>
              <a:buChar char="•"/>
              <a:defRPr sz="1350"/>
            </a:lvl3pPr>
            <a:lvl4pPr marL="1371600" lvl="3" indent="-247650" algn="l">
              <a:lnSpc>
                <a:spcPct val="100000"/>
              </a:lnSpc>
              <a:spcBef>
                <a:spcPts val="240"/>
              </a:spcBef>
              <a:spcAft>
                <a:spcPts val="0"/>
              </a:spcAft>
              <a:buClr>
                <a:schemeClr val="dk1"/>
              </a:buClr>
              <a:buSzPts val="1600"/>
              <a:buFont typeface="Georgia"/>
              <a:buChar char="•"/>
              <a:defRPr sz="1200"/>
            </a:lvl4pPr>
            <a:lvl5pPr marL="1714500" lvl="4" indent="-247650" algn="l">
              <a:lnSpc>
                <a:spcPct val="100000"/>
              </a:lnSpc>
              <a:spcBef>
                <a:spcPts val="240"/>
              </a:spcBef>
              <a:spcAft>
                <a:spcPts val="0"/>
              </a:spcAft>
              <a:buClr>
                <a:schemeClr val="dk1"/>
              </a:buClr>
              <a:buSzPts val="1600"/>
              <a:buFont typeface="Georgia"/>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1" name="Google Shape;51;p30"/>
          <p:cNvSpPr txBox="1">
            <a:spLocks noGrp="1"/>
          </p:cNvSpPr>
          <p:nvPr>
            <p:ph type="body" idx="3"/>
          </p:nvPr>
        </p:nvSpPr>
        <p:spPr>
          <a:xfrm>
            <a:off x="4645028" y="2707585"/>
            <a:ext cx="4041775" cy="639762"/>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60"/>
              </a:spcBef>
              <a:spcAft>
                <a:spcPts val="0"/>
              </a:spcAft>
              <a:buClr>
                <a:srgbClr val="FE5000"/>
              </a:buClr>
              <a:buSzPts val="2400"/>
              <a:buFont typeface="Verdana"/>
              <a:buNone/>
              <a:defRPr sz="1800" b="1" i="0">
                <a:solidFill>
                  <a:srgbClr val="FE5000"/>
                </a:solidFill>
                <a:latin typeface="Verdana"/>
                <a:ea typeface="Verdana"/>
                <a:cs typeface="Verdana"/>
                <a:sym typeface="Verdana"/>
              </a:defRPr>
            </a:lvl1pPr>
            <a:lvl2pPr marL="685800" lvl="1" indent="-171450" algn="l">
              <a:lnSpc>
                <a:spcPct val="100000"/>
              </a:lnSpc>
              <a:spcBef>
                <a:spcPts val="300"/>
              </a:spcBef>
              <a:spcAft>
                <a:spcPts val="0"/>
              </a:spcAft>
              <a:buClr>
                <a:schemeClr val="dk1"/>
              </a:buClr>
              <a:buSzPts val="2000"/>
              <a:buFont typeface="Georgia"/>
              <a:buNone/>
              <a:defRPr sz="1500" b="1"/>
            </a:lvl2pPr>
            <a:lvl3pPr marL="1028700" lvl="2" indent="-171450" algn="l">
              <a:lnSpc>
                <a:spcPct val="100000"/>
              </a:lnSpc>
              <a:spcBef>
                <a:spcPts val="270"/>
              </a:spcBef>
              <a:spcAft>
                <a:spcPts val="0"/>
              </a:spcAft>
              <a:buClr>
                <a:schemeClr val="dk1"/>
              </a:buClr>
              <a:buSzPts val="1800"/>
              <a:buFont typeface="Georgia"/>
              <a:buNone/>
              <a:defRPr sz="1350" b="1"/>
            </a:lvl3pPr>
            <a:lvl4pPr marL="1371600" lvl="3" indent="-171450" algn="l">
              <a:lnSpc>
                <a:spcPct val="100000"/>
              </a:lnSpc>
              <a:spcBef>
                <a:spcPts val="240"/>
              </a:spcBef>
              <a:spcAft>
                <a:spcPts val="0"/>
              </a:spcAft>
              <a:buClr>
                <a:schemeClr val="dk1"/>
              </a:buClr>
              <a:buSzPts val="1600"/>
              <a:buFont typeface="Georgia"/>
              <a:buNone/>
              <a:defRPr sz="1200" b="1"/>
            </a:lvl4pPr>
            <a:lvl5pPr marL="1714500" lvl="4" indent="-171450" algn="l">
              <a:lnSpc>
                <a:spcPct val="100000"/>
              </a:lnSpc>
              <a:spcBef>
                <a:spcPts val="240"/>
              </a:spcBef>
              <a:spcAft>
                <a:spcPts val="0"/>
              </a:spcAft>
              <a:buClr>
                <a:schemeClr val="dk1"/>
              </a:buClr>
              <a:buSzPts val="1600"/>
              <a:buFont typeface="Georgia"/>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52" name="Google Shape;52;p30"/>
          <p:cNvSpPr txBox="1">
            <a:spLocks noGrp="1"/>
          </p:cNvSpPr>
          <p:nvPr>
            <p:ph type="body" idx="4"/>
          </p:nvPr>
        </p:nvSpPr>
        <p:spPr>
          <a:xfrm>
            <a:off x="4645028" y="3408307"/>
            <a:ext cx="4041775" cy="2880416"/>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360"/>
              </a:spcBef>
              <a:spcAft>
                <a:spcPts val="0"/>
              </a:spcAft>
              <a:buClr>
                <a:schemeClr val="dk1"/>
              </a:buClr>
              <a:buSzPts val="2400"/>
              <a:buFont typeface="Georgia"/>
              <a:buChar char="•"/>
              <a:defRPr sz="1800"/>
            </a:lvl1pPr>
            <a:lvl2pPr marL="685800" lvl="1" indent="-266700" algn="l">
              <a:lnSpc>
                <a:spcPct val="100000"/>
              </a:lnSpc>
              <a:spcBef>
                <a:spcPts val="300"/>
              </a:spcBef>
              <a:spcAft>
                <a:spcPts val="0"/>
              </a:spcAft>
              <a:buClr>
                <a:schemeClr val="dk1"/>
              </a:buClr>
              <a:buSzPts val="2000"/>
              <a:buFont typeface="Georgia"/>
              <a:buChar char="•"/>
              <a:defRPr sz="1500"/>
            </a:lvl2pPr>
            <a:lvl3pPr marL="1028700" lvl="2" indent="-257175" algn="l">
              <a:lnSpc>
                <a:spcPct val="100000"/>
              </a:lnSpc>
              <a:spcBef>
                <a:spcPts val="270"/>
              </a:spcBef>
              <a:spcAft>
                <a:spcPts val="0"/>
              </a:spcAft>
              <a:buClr>
                <a:schemeClr val="dk1"/>
              </a:buClr>
              <a:buSzPts val="1800"/>
              <a:buFont typeface="Georgia"/>
              <a:buChar char="•"/>
              <a:defRPr sz="1350"/>
            </a:lvl3pPr>
            <a:lvl4pPr marL="1371600" lvl="3" indent="-247650" algn="l">
              <a:lnSpc>
                <a:spcPct val="100000"/>
              </a:lnSpc>
              <a:spcBef>
                <a:spcPts val="240"/>
              </a:spcBef>
              <a:spcAft>
                <a:spcPts val="0"/>
              </a:spcAft>
              <a:buClr>
                <a:schemeClr val="dk1"/>
              </a:buClr>
              <a:buSzPts val="1600"/>
              <a:buFont typeface="Georgia"/>
              <a:buChar char="•"/>
              <a:defRPr sz="1200"/>
            </a:lvl4pPr>
            <a:lvl5pPr marL="1714500" lvl="4" indent="-247650" algn="l">
              <a:lnSpc>
                <a:spcPct val="100000"/>
              </a:lnSpc>
              <a:spcBef>
                <a:spcPts val="240"/>
              </a:spcBef>
              <a:spcAft>
                <a:spcPts val="0"/>
              </a:spcAft>
              <a:buClr>
                <a:schemeClr val="dk1"/>
              </a:buClr>
              <a:buSzPts val="1600"/>
              <a:buFont typeface="Georgia"/>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3" name="Google Shape;53;p30"/>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30"/>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842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accent3"/>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1600201"/>
            <a:ext cx="7772400" cy="3733800"/>
          </a:xfrm>
        </p:spPr>
        <p:txBody>
          <a:bodyPr/>
          <a:lstStyle>
            <a:lvl1pPr marL="342900" indent="-274320">
              <a:buFont typeface="Wingdings" panose="05000000000000000000" pitchFamily="2" charset="2"/>
              <a:buChar char="v"/>
              <a:defRPr sz="2800" baseline="0">
                <a:latin typeface="Arial" panose="020B0604020202020204" pitchFamily="34" charset="0"/>
              </a:defRPr>
            </a:lvl1pPr>
            <a:lvl2pPr marL="742950" indent="-274320">
              <a:buFont typeface="Wingdings" panose="05000000000000000000" pitchFamily="2" charset="2"/>
              <a:buChar char="Ø"/>
              <a:defRPr sz="2400"/>
            </a:lvl2pPr>
            <a:lvl3pPr marL="1143000" indent="-274320">
              <a:buSzPct val="200000"/>
              <a:buFont typeface="Arial" panose="020B0604020202020204" pitchFamily="34" charset="0"/>
              <a:buChar char="•"/>
              <a:defRPr sz="2000"/>
            </a:lvl3pPr>
            <a:lvl4pPr marL="1600200" indent="-274320">
              <a:buFont typeface="Wingdings" panose="05000000000000000000" pitchFamily="2" charset="2"/>
              <a:buChar char="q"/>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2" y="6172200"/>
            <a:ext cx="9146381" cy="687838"/>
            <a:chOff x="0" y="5457825"/>
            <a:chExt cx="9146381" cy="1402214"/>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 name="Date Placeholder 3"/>
          <p:cNvSpPr>
            <a:spLocks noGrp="1"/>
          </p:cNvSpPr>
          <p:nvPr>
            <p:ph type="dt" sz="half" idx="10"/>
          </p:nvPr>
        </p:nvSpPr>
        <p:spPr/>
        <p:txBody>
          <a:bodyPr/>
          <a:lstStyle/>
          <a:p>
            <a:fld id="{FB1E67D3-60E4-4D27-9E0B-6D034DBF6EC1}"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457202" y="1510074"/>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500" b="1" i="0">
                <a:solidFill>
                  <a:srgbClr val="FE5000"/>
                </a:solidFill>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7" name="Google Shape;57;p31"/>
          <p:cNvSpPr txBox="1">
            <a:spLocks noGrp="1"/>
          </p:cNvSpPr>
          <p:nvPr>
            <p:ph type="body" idx="1"/>
          </p:nvPr>
        </p:nvSpPr>
        <p:spPr>
          <a:xfrm>
            <a:off x="3575050" y="1499918"/>
            <a:ext cx="5111750" cy="4707529"/>
          </a:xfrm>
          <a:prstGeom prst="rect">
            <a:avLst/>
          </a:prstGeom>
          <a:noFill/>
          <a:ln>
            <a:noFill/>
          </a:ln>
        </p:spPr>
        <p:txBody>
          <a:bodyPr spcFirstLastPara="1" wrap="square" lIns="91425" tIns="45700" rIns="91425" bIns="45700" anchor="t" anchorCtr="0">
            <a:noAutofit/>
          </a:bodyPr>
          <a:lstStyle>
            <a:lvl1pPr marL="342900" lvl="0" indent="-323850" algn="l">
              <a:lnSpc>
                <a:spcPct val="100000"/>
              </a:lnSpc>
              <a:spcBef>
                <a:spcPts val="480"/>
              </a:spcBef>
              <a:spcAft>
                <a:spcPts val="0"/>
              </a:spcAft>
              <a:buClr>
                <a:schemeClr val="dk1"/>
              </a:buClr>
              <a:buSzPts val="3200"/>
              <a:buFont typeface="Georgia"/>
              <a:buChar char="•"/>
              <a:defRPr sz="2400"/>
            </a:lvl1pPr>
            <a:lvl2pPr marL="685800" lvl="1" indent="-304800" algn="l">
              <a:lnSpc>
                <a:spcPct val="100000"/>
              </a:lnSpc>
              <a:spcBef>
                <a:spcPts val="420"/>
              </a:spcBef>
              <a:spcAft>
                <a:spcPts val="0"/>
              </a:spcAft>
              <a:buClr>
                <a:schemeClr val="dk1"/>
              </a:buClr>
              <a:buSzPts val="2800"/>
              <a:buFont typeface="Georgia"/>
              <a:buChar char="•"/>
              <a:defRPr sz="2100"/>
            </a:lvl2pPr>
            <a:lvl3pPr marL="1028700" lvl="2" indent="-285750" algn="l">
              <a:lnSpc>
                <a:spcPct val="100000"/>
              </a:lnSpc>
              <a:spcBef>
                <a:spcPts val="360"/>
              </a:spcBef>
              <a:spcAft>
                <a:spcPts val="0"/>
              </a:spcAft>
              <a:buClr>
                <a:schemeClr val="dk1"/>
              </a:buClr>
              <a:buSzPts val="2400"/>
              <a:buFont typeface="Georgia"/>
              <a:buChar char="•"/>
              <a:defRPr sz="1800"/>
            </a:lvl3pPr>
            <a:lvl4pPr marL="1371600" lvl="3" indent="-266700" algn="l">
              <a:lnSpc>
                <a:spcPct val="100000"/>
              </a:lnSpc>
              <a:spcBef>
                <a:spcPts val="300"/>
              </a:spcBef>
              <a:spcAft>
                <a:spcPts val="0"/>
              </a:spcAft>
              <a:buClr>
                <a:schemeClr val="dk1"/>
              </a:buClr>
              <a:buSzPts val="2000"/>
              <a:buFont typeface="Georgia"/>
              <a:buChar char="•"/>
              <a:defRPr sz="1500"/>
            </a:lvl4pPr>
            <a:lvl5pPr marL="1714500" lvl="4" indent="-266700" algn="l">
              <a:lnSpc>
                <a:spcPct val="100000"/>
              </a:lnSpc>
              <a:spcBef>
                <a:spcPts val="300"/>
              </a:spcBef>
              <a:spcAft>
                <a:spcPts val="0"/>
              </a:spcAft>
              <a:buClr>
                <a:schemeClr val="dk1"/>
              </a:buClr>
              <a:buSzPts val="2000"/>
              <a:buFont typeface="Georgia"/>
              <a:buChar char="•"/>
              <a:defRPr sz="1500"/>
            </a:lvl5pPr>
            <a:lvl6pPr marL="2057400" lvl="5" indent="-266700" algn="l">
              <a:lnSpc>
                <a:spcPct val="100000"/>
              </a:lnSpc>
              <a:spcBef>
                <a:spcPts val="300"/>
              </a:spcBef>
              <a:spcAft>
                <a:spcPts val="0"/>
              </a:spcAft>
              <a:buClr>
                <a:schemeClr val="dk1"/>
              </a:buClr>
              <a:buSzPts val="2000"/>
              <a:buChar char="•"/>
              <a:defRPr sz="1500"/>
            </a:lvl6pPr>
            <a:lvl7pPr marL="2400300" lvl="6" indent="-266700" algn="l">
              <a:lnSpc>
                <a:spcPct val="100000"/>
              </a:lnSpc>
              <a:spcBef>
                <a:spcPts val="300"/>
              </a:spcBef>
              <a:spcAft>
                <a:spcPts val="0"/>
              </a:spcAft>
              <a:buClr>
                <a:schemeClr val="dk1"/>
              </a:buClr>
              <a:buSzPts val="2000"/>
              <a:buChar char="•"/>
              <a:defRPr sz="1500"/>
            </a:lvl7pPr>
            <a:lvl8pPr marL="2743200" lvl="7" indent="-266700" algn="l">
              <a:lnSpc>
                <a:spcPct val="100000"/>
              </a:lnSpc>
              <a:spcBef>
                <a:spcPts val="300"/>
              </a:spcBef>
              <a:spcAft>
                <a:spcPts val="0"/>
              </a:spcAft>
              <a:buClr>
                <a:schemeClr val="dk1"/>
              </a:buClr>
              <a:buSzPts val="2000"/>
              <a:buChar char="•"/>
              <a:defRPr sz="1500"/>
            </a:lvl8pPr>
            <a:lvl9pPr marL="3086100" lvl="8" indent="-266700" algn="l">
              <a:lnSpc>
                <a:spcPct val="100000"/>
              </a:lnSpc>
              <a:spcBef>
                <a:spcPts val="300"/>
              </a:spcBef>
              <a:spcAft>
                <a:spcPts val="0"/>
              </a:spcAft>
              <a:buClr>
                <a:schemeClr val="dk1"/>
              </a:buClr>
              <a:buSzPts val="2000"/>
              <a:buChar char="•"/>
              <a:defRPr sz="1500"/>
            </a:lvl9pPr>
          </a:lstStyle>
          <a:p>
            <a:endParaRPr/>
          </a:p>
        </p:txBody>
      </p:sp>
      <p:sp>
        <p:nvSpPr>
          <p:cNvPr id="58" name="Google Shape;58;p31"/>
          <p:cNvSpPr txBox="1">
            <a:spLocks noGrp="1"/>
          </p:cNvSpPr>
          <p:nvPr>
            <p:ph type="body" idx="2"/>
          </p:nvPr>
        </p:nvSpPr>
        <p:spPr>
          <a:xfrm>
            <a:off x="457202" y="2743249"/>
            <a:ext cx="3008313" cy="3545479"/>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210"/>
              </a:spcBef>
              <a:spcAft>
                <a:spcPts val="0"/>
              </a:spcAft>
              <a:buClr>
                <a:schemeClr val="dk1"/>
              </a:buClr>
              <a:buSzPts val="1400"/>
              <a:buFont typeface="Georgia"/>
              <a:buNone/>
              <a:defRPr sz="1050"/>
            </a:lvl1pPr>
            <a:lvl2pPr marL="685800" lvl="1" indent="-171450" algn="l">
              <a:lnSpc>
                <a:spcPct val="100000"/>
              </a:lnSpc>
              <a:spcBef>
                <a:spcPts val="180"/>
              </a:spcBef>
              <a:spcAft>
                <a:spcPts val="0"/>
              </a:spcAft>
              <a:buClr>
                <a:schemeClr val="dk1"/>
              </a:buClr>
              <a:buSzPts val="1200"/>
              <a:buFont typeface="Georgia"/>
              <a:buNone/>
              <a:defRPr sz="900"/>
            </a:lvl2pPr>
            <a:lvl3pPr marL="1028700" lvl="2" indent="-171450" algn="l">
              <a:lnSpc>
                <a:spcPct val="100000"/>
              </a:lnSpc>
              <a:spcBef>
                <a:spcPts val="150"/>
              </a:spcBef>
              <a:spcAft>
                <a:spcPts val="0"/>
              </a:spcAft>
              <a:buClr>
                <a:schemeClr val="dk1"/>
              </a:buClr>
              <a:buSzPts val="1000"/>
              <a:buFont typeface="Georgia"/>
              <a:buNone/>
              <a:defRPr sz="750"/>
            </a:lvl3pPr>
            <a:lvl4pPr marL="1371600" lvl="3" indent="-171450" algn="l">
              <a:lnSpc>
                <a:spcPct val="100000"/>
              </a:lnSpc>
              <a:spcBef>
                <a:spcPts val="135"/>
              </a:spcBef>
              <a:spcAft>
                <a:spcPts val="0"/>
              </a:spcAft>
              <a:buClr>
                <a:schemeClr val="dk1"/>
              </a:buClr>
              <a:buSzPts val="900"/>
              <a:buFont typeface="Georgia"/>
              <a:buNone/>
              <a:defRPr sz="675"/>
            </a:lvl4pPr>
            <a:lvl5pPr marL="1714500" lvl="4" indent="-171450" algn="l">
              <a:lnSpc>
                <a:spcPct val="100000"/>
              </a:lnSpc>
              <a:spcBef>
                <a:spcPts val="135"/>
              </a:spcBef>
              <a:spcAft>
                <a:spcPts val="0"/>
              </a:spcAft>
              <a:buClr>
                <a:schemeClr val="dk1"/>
              </a:buClr>
              <a:buSzPts val="900"/>
              <a:buFont typeface="Georgia"/>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59" name="Google Shape;59;p31"/>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1"/>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1070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822768" y="488188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500" b="1" i="0">
                <a:solidFill>
                  <a:srgbClr val="FE5000"/>
                </a:solidFill>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32"/>
          <p:cNvSpPr>
            <a:spLocks noGrp="1"/>
          </p:cNvSpPr>
          <p:nvPr>
            <p:ph type="pic" idx="2"/>
          </p:nvPr>
        </p:nvSpPr>
        <p:spPr>
          <a:xfrm>
            <a:off x="1822768" y="1498535"/>
            <a:ext cx="5486400" cy="332048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chemeClr val="dk1"/>
              </a:buClr>
              <a:buSzPts val="32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42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2pPr>
            <a:lvl3pPr marR="0" lvl="2" algn="l" rtl="0">
              <a:lnSpc>
                <a:spcPct val="100000"/>
              </a:lnSpc>
              <a:spcBef>
                <a:spcPts val="360"/>
              </a:spcBef>
              <a:spcAft>
                <a:spcPts val="0"/>
              </a:spcAft>
              <a:buClr>
                <a:schemeClr val="dk1"/>
              </a:buClr>
              <a:buSzPts val="2400"/>
              <a:buFont typeface="Georgia"/>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300"/>
              </a:spcBef>
              <a:spcAft>
                <a:spcPts val="0"/>
              </a:spcAft>
              <a:buClr>
                <a:schemeClr val="dk1"/>
              </a:buClr>
              <a:buSzPts val="2000"/>
              <a:buFont typeface="Georgia"/>
              <a:buNone/>
              <a:defRPr sz="1500" b="0" i="0" u="none" strike="noStrike" cap="none">
                <a:solidFill>
                  <a:schemeClr val="dk1"/>
                </a:solidFill>
                <a:latin typeface="Georgia"/>
                <a:ea typeface="Georgia"/>
                <a:cs typeface="Georgia"/>
                <a:sym typeface="Georgia"/>
              </a:defRPr>
            </a:lvl4pPr>
            <a:lvl5pPr marR="0" lvl="4" algn="l" rtl="0">
              <a:lnSpc>
                <a:spcPct val="100000"/>
              </a:lnSpc>
              <a:spcBef>
                <a:spcPts val="300"/>
              </a:spcBef>
              <a:spcAft>
                <a:spcPts val="0"/>
              </a:spcAft>
              <a:buClr>
                <a:schemeClr val="dk1"/>
              </a:buClr>
              <a:buSzPts val="2000"/>
              <a:buFont typeface="Georgia"/>
              <a:buNone/>
              <a:defRPr sz="1500" b="0" i="0" u="none" strike="noStrike" cap="none">
                <a:solidFill>
                  <a:schemeClr val="dk1"/>
                </a:solidFill>
                <a:latin typeface="Georgia"/>
                <a:ea typeface="Georgia"/>
                <a:cs typeface="Georgia"/>
                <a:sym typeface="Georgia"/>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9pPr>
          </a:lstStyle>
          <a:p>
            <a:endParaRPr dirty="0"/>
          </a:p>
        </p:txBody>
      </p:sp>
      <p:sp>
        <p:nvSpPr>
          <p:cNvPr id="64" name="Google Shape;64;p32"/>
          <p:cNvSpPr txBox="1">
            <a:spLocks noGrp="1"/>
          </p:cNvSpPr>
          <p:nvPr>
            <p:ph type="body" idx="1"/>
          </p:nvPr>
        </p:nvSpPr>
        <p:spPr>
          <a:xfrm>
            <a:off x="1822768" y="5519738"/>
            <a:ext cx="5486400" cy="804862"/>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210"/>
              </a:spcBef>
              <a:spcAft>
                <a:spcPts val="0"/>
              </a:spcAft>
              <a:buClr>
                <a:schemeClr val="dk1"/>
              </a:buClr>
              <a:buSzPts val="1400"/>
              <a:buFont typeface="Georgia"/>
              <a:buNone/>
              <a:defRPr sz="1050"/>
            </a:lvl1pPr>
            <a:lvl2pPr marL="685800" lvl="1" indent="-171450" algn="l">
              <a:lnSpc>
                <a:spcPct val="100000"/>
              </a:lnSpc>
              <a:spcBef>
                <a:spcPts val="180"/>
              </a:spcBef>
              <a:spcAft>
                <a:spcPts val="0"/>
              </a:spcAft>
              <a:buClr>
                <a:schemeClr val="dk1"/>
              </a:buClr>
              <a:buSzPts val="1200"/>
              <a:buFont typeface="Georgia"/>
              <a:buNone/>
              <a:defRPr sz="900"/>
            </a:lvl2pPr>
            <a:lvl3pPr marL="1028700" lvl="2" indent="-171450" algn="l">
              <a:lnSpc>
                <a:spcPct val="100000"/>
              </a:lnSpc>
              <a:spcBef>
                <a:spcPts val="150"/>
              </a:spcBef>
              <a:spcAft>
                <a:spcPts val="0"/>
              </a:spcAft>
              <a:buClr>
                <a:schemeClr val="dk1"/>
              </a:buClr>
              <a:buSzPts val="1000"/>
              <a:buFont typeface="Georgia"/>
              <a:buNone/>
              <a:defRPr sz="750"/>
            </a:lvl3pPr>
            <a:lvl4pPr marL="1371600" lvl="3" indent="-171450" algn="l">
              <a:lnSpc>
                <a:spcPct val="100000"/>
              </a:lnSpc>
              <a:spcBef>
                <a:spcPts val="135"/>
              </a:spcBef>
              <a:spcAft>
                <a:spcPts val="0"/>
              </a:spcAft>
              <a:buClr>
                <a:schemeClr val="dk1"/>
              </a:buClr>
              <a:buSzPts val="900"/>
              <a:buFont typeface="Georgia"/>
              <a:buNone/>
              <a:defRPr sz="675"/>
            </a:lvl4pPr>
            <a:lvl5pPr marL="1714500" lvl="4" indent="-171450" algn="l">
              <a:lnSpc>
                <a:spcPct val="100000"/>
              </a:lnSpc>
              <a:spcBef>
                <a:spcPts val="135"/>
              </a:spcBef>
              <a:spcAft>
                <a:spcPts val="0"/>
              </a:spcAft>
              <a:buClr>
                <a:schemeClr val="dk1"/>
              </a:buClr>
              <a:buSzPts val="900"/>
              <a:buFont typeface="Georgia"/>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65" name="Google Shape;65;p32"/>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32"/>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90051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7"/>
        <p:cNvGrpSpPr/>
        <p:nvPr/>
      </p:nvGrpSpPr>
      <p:grpSpPr>
        <a:xfrm>
          <a:off x="0" y="0"/>
          <a:ext cx="0" cy="0"/>
          <a:chOff x="0" y="0"/>
          <a:chExt cx="0" cy="0"/>
        </a:xfrm>
      </p:grpSpPr>
      <p:sp>
        <p:nvSpPr>
          <p:cNvPr id="68" name="Google Shape;68;p33"/>
          <p:cNvSpPr txBox="1">
            <a:spLocks noGrp="1"/>
          </p:cNvSpPr>
          <p:nvPr>
            <p:ph type="title"/>
          </p:nvPr>
        </p:nvSpPr>
        <p:spPr>
          <a:xfrm>
            <a:off x="420210" y="150758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33"/>
          <p:cNvSpPr txBox="1">
            <a:spLocks noGrp="1"/>
          </p:cNvSpPr>
          <p:nvPr>
            <p:ph type="body" idx="1"/>
          </p:nvPr>
        </p:nvSpPr>
        <p:spPr>
          <a:xfrm rot="5400000">
            <a:off x="2706422" y="437355"/>
            <a:ext cx="3657183" cy="82296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70" name="Google Shape;70;p33"/>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33"/>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50665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rot="5400000">
            <a:off x="5304789" y="2825432"/>
            <a:ext cx="4706622"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1113789" y="844232"/>
            <a:ext cx="4706622" cy="60198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34"/>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31563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7"/>
        <p:cNvGrpSpPr/>
        <p:nvPr/>
      </p:nvGrpSpPr>
      <p:grpSpPr>
        <a:xfrm>
          <a:off x="0" y="0"/>
          <a:ext cx="0" cy="0"/>
          <a:chOff x="0" y="0"/>
          <a:chExt cx="0" cy="0"/>
        </a:xfrm>
      </p:grpSpPr>
      <p:pic>
        <p:nvPicPr>
          <p:cNvPr id="78" name="Google Shape;78;p35"/>
          <p:cNvPicPr preferRelativeResize="0"/>
          <p:nvPr/>
        </p:nvPicPr>
        <p:blipFill rotWithShape="1">
          <a:blip r:embed="rId2">
            <a:alphaModFix/>
          </a:blip>
          <a:srcRect l="2084" t="4947" r="2190" b="6205"/>
          <a:stretch/>
        </p:blipFill>
        <p:spPr>
          <a:xfrm>
            <a:off x="-12700" y="-6350"/>
            <a:ext cx="9169400" cy="3208338"/>
          </a:xfrm>
          <a:prstGeom prst="rect">
            <a:avLst/>
          </a:prstGeom>
          <a:noFill/>
          <a:ln>
            <a:noFill/>
          </a:ln>
        </p:spPr>
      </p:pic>
      <p:pic>
        <p:nvPicPr>
          <p:cNvPr id="79" name="Google Shape;79;p35"/>
          <p:cNvPicPr preferRelativeResize="0"/>
          <p:nvPr/>
        </p:nvPicPr>
        <p:blipFill rotWithShape="1">
          <a:blip r:embed="rId3">
            <a:alphaModFix/>
          </a:blip>
          <a:srcRect l="3070" t="7555" r="58664" b="51147"/>
          <a:stretch/>
        </p:blipFill>
        <p:spPr>
          <a:xfrm>
            <a:off x="0" y="3184531"/>
            <a:ext cx="9156700" cy="3732213"/>
          </a:xfrm>
          <a:prstGeom prst="rect">
            <a:avLst/>
          </a:prstGeom>
          <a:noFill/>
          <a:ln>
            <a:noFill/>
          </a:ln>
        </p:spPr>
      </p:pic>
      <p:sp>
        <p:nvSpPr>
          <p:cNvPr id="80" name="Google Shape;80;p35"/>
          <p:cNvSpPr txBox="1">
            <a:spLocks noGrp="1"/>
          </p:cNvSpPr>
          <p:nvPr>
            <p:ph type="subTitle" idx="1"/>
          </p:nvPr>
        </p:nvSpPr>
        <p:spPr>
          <a:xfrm>
            <a:off x="1370491" y="4137177"/>
            <a:ext cx="6400800" cy="101994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00"/>
              </a:spcBef>
              <a:spcAft>
                <a:spcPts val="0"/>
              </a:spcAft>
              <a:buClr>
                <a:srgbClr val="FFFFFF"/>
              </a:buClr>
              <a:buSzPts val="4000"/>
              <a:buFont typeface="Verdana"/>
              <a:buNone/>
              <a:defRPr sz="3000" b="1" i="0">
                <a:solidFill>
                  <a:srgbClr val="FFFFFF"/>
                </a:solidFill>
                <a:latin typeface="Verdana"/>
                <a:ea typeface="Verdana"/>
                <a:cs typeface="Verdana"/>
                <a:sym typeface="Verdana"/>
              </a:defRPr>
            </a:lvl1pPr>
            <a:lvl2pPr lvl="1" algn="ctr">
              <a:lnSpc>
                <a:spcPct val="100000"/>
              </a:lnSpc>
              <a:spcBef>
                <a:spcPts val="420"/>
              </a:spcBef>
              <a:spcAft>
                <a:spcPts val="0"/>
              </a:spcAft>
              <a:buClr>
                <a:srgbClr val="888888"/>
              </a:buClr>
              <a:buSzPts val="2800"/>
              <a:buFont typeface="Georgia"/>
              <a:buNone/>
              <a:defRPr>
                <a:solidFill>
                  <a:srgbClr val="888888"/>
                </a:solidFill>
              </a:defRPr>
            </a:lvl2pPr>
            <a:lvl3pPr lvl="2" algn="ctr">
              <a:lnSpc>
                <a:spcPct val="100000"/>
              </a:lnSpc>
              <a:spcBef>
                <a:spcPts val="360"/>
              </a:spcBef>
              <a:spcAft>
                <a:spcPts val="0"/>
              </a:spcAft>
              <a:buClr>
                <a:srgbClr val="888888"/>
              </a:buClr>
              <a:buSzPts val="2400"/>
              <a:buFont typeface="Georgia"/>
              <a:buNone/>
              <a:defRPr>
                <a:solidFill>
                  <a:srgbClr val="888888"/>
                </a:solidFill>
              </a:defRPr>
            </a:lvl3pPr>
            <a:lvl4pPr lvl="3" algn="ctr">
              <a:lnSpc>
                <a:spcPct val="100000"/>
              </a:lnSpc>
              <a:spcBef>
                <a:spcPts val="300"/>
              </a:spcBef>
              <a:spcAft>
                <a:spcPts val="0"/>
              </a:spcAft>
              <a:buClr>
                <a:srgbClr val="888888"/>
              </a:buClr>
              <a:buSzPts val="2000"/>
              <a:buFont typeface="Georgia"/>
              <a:buNone/>
              <a:defRPr>
                <a:solidFill>
                  <a:srgbClr val="888888"/>
                </a:solidFill>
              </a:defRPr>
            </a:lvl4pPr>
            <a:lvl5pPr lvl="4" algn="ctr">
              <a:lnSpc>
                <a:spcPct val="100000"/>
              </a:lnSpc>
              <a:spcBef>
                <a:spcPts val="300"/>
              </a:spcBef>
              <a:spcAft>
                <a:spcPts val="0"/>
              </a:spcAft>
              <a:buClr>
                <a:srgbClr val="888888"/>
              </a:buClr>
              <a:buSzPts val="2000"/>
              <a:buFont typeface="Georgia"/>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81" name="Google Shape;81;p35"/>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35"/>
          <p:cNvSpPr txBox="1">
            <a:spLocks noGrp="1"/>
          </p:cNvSpPr>
          <p:nvPr>
            <p:ph type="ftr" idx="11"/>
          </p:nvPr>
        </p:nvSpPr>
        <p:spPr>
          <a:xfrm>
            <a:off x="3087688" y="6356356"/>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endParaRPr dirty="0"/>
          </a:p>
        </p:txBody>
      </p:sp>
      <p:sp>
        <p:nvSpPr>
          <p:cNvPr id="83" name="Google Shape;83;p35"/>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0889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0690" y="151774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471010" y="2733725"/>
            <a:ext cx="8199120" cy="3524836"/>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30" name="Google Shape;30;p25"/>
          <p:cNvSpPr txBox="1">
            <a:spLocks noGrp="1"/>
          </p:cNvSpPr>
          <p:nvPr>
            <p:ph type="dt" idx="10"/>
          </p:nvPr>
        </p:nvSpPr>
        <p:spPr>
          <a:xfrm>
            <a:off x="420688" y="6356358"/>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25"/>
          <p:cNvSpPr txBox="1">
            <a:spLocks noGrp="1"/>
          </p:cNvSpPr>
          <p:nvPr>
            <p:ph type="sldNum" idx="12"/>
          </p:nvPr>
        </p:nvSpPr>
        <p:spPr>
          <a:xfrm>
            <a:off x="6516688" y="6356358"/>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76480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BCE6972-330D-43DE-B90B-7717C4FA192D}" type="slidenum">
              <a:rPr lang="en-US"/>
              <a:pPr>
                <a:defRPr/>
              </a:pPr>
              <a:t>‹#›</a:t>
            </a:fld>
            <a:endParaRPr lang="en-US" dirty="0"/>
          </a:p>
        </p:txBody>
      </p:sp>
    </p:spTree>
    <p:extLst>
      <p:ext uri="{BB962C8B-B14F-4D97-AF65-F5344CB8AC3E}">
        <p14:creationId xmlns:p14="http://schemas.microsoft.com/office/powerpoint/2010/main" val="2378218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23"/>
          <p:cNvPicPr preferRelativeResize="0"/>
          <p:nvPr/>
        </p:nvPicPr>
        <p:blipFill rotWithShape="1">
          <a:blip r:embed="rId2">
            <a:alphaModFix/>
          </a:blip>
          <a:srcRect l="3070" t="7555" r="58664" b="55457"/>
          <a:stretch/>
        </p:blipFill>
        <p:spPr>
          <a:xfrm>
            <a:off x="4310064" y="1228725"/>
            <a:ext cx="4843462" cy="984250"/>
          </a:xfrm>
          <a:prstGeom prst="rect">
            <a:avLst/>
          </a:prstGeom>
          <a:noFill/>
          <a:ln>
            <a:noFill/>
          </a:ln>
        </p:spPr>
      </p:pic>
      <p:pic>
        <p:nvPicPr>
          <p:cNvPr id="19" name="Google Shape;19;p23"/>
          <p:cNvPicPr preferRelativeResize="0"/>
          <p:nvPr/>
        </p:nvPicPr>
        <p:blipFill rotWithShape="1">
          <a:blip r:embed="rId3">
            <a:alphaModFix/>
          </a:blip>
          <a:srcRect l="4005" t="49182" r="6148" b="6206"/>
          <a:stretch/>
        </p:blipFill>
        <p:spPr>
          <a:xfrm>
            <a:off x="-9525" y="784225"/>
            <a:ext cx="7620000" cy="1428750"/>
          </a:xfrm>
          <a:prstGeom prst="rect">
            <a:avLst/>
          </a:prstGeom>
          <a:noFill/>
          <a:ln>
            <a:noFill/>
          </a:ln>
        </p:spPr>
      </p:pic>
      <p:sp>
        <p:nvSpPr>
          <p:cNvPr id="20" name="Google Shape;20;p23"/>
          <p:cNvSpPr txBox="1">
            <a:spLocks noGrp="1"/>
          </p:cNvSpPr>
          <p:nvPr>
            <p:ph type="ctrTitle"/>
          </p:nvPr>
        </p:nvSpPr>
        <p:spPr>
          <a:xfrm>
            <a:off x="681080" y="2823327"/>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366880" y="4619741"/>
            <a:ext cx="6400800" cy="57202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Clr>
                <a:srgbClr val="FE5000"/>
              </a:buClr>
              <a:buSzPts val="2800"/>
              <a:buFont typeface="Verdana"/>
              <a:buNone/>
              <a:defRPr sz="2100" b="1" i="0">
                <a:solidFill>
                  <a:srgbClr val="FE5000"/>
                </a:solidFill>
                <a:latin typeface="Verdana"/>
                <a:ea typeface="Verdana"/>
                <a:cs typeface="Verdana"/>
                <a:sym typeface="Verdana"/>
              </a:defRPr>
            </a:lvl1pPr>
            <a:lvl2pPr lvl="1" algn="ctr">
              <a:lnSpc>
                <a:spcPct val="100000"/>
              </a:lnSpc>
              <a:spcBef>
                <a:spcPts val="420"/>
              </a:spcBef>
              <a:spcAft>
                <a:spcPts val="0"/>
              </a:spcAft>
              <a:buClr>
                <a:srgbClr val="888888"/>
              </a:buClr>
              <a:buSzPts val="2800"/>
              <a:buFont typeface="Georgia"/>
              <a:buNone/>
              <a:defRPr>
                <a:solidFill>
                  <a:srgbClr val="888888"/>
                </a:solidFill>
              </a:defRPr>
            </a:lvl2pPr>
            <a:lvl3pPr lvl="2" algn="ctr">
              <a:lnSpc>
                <a:spcPct val="100000"/>
              </a:lnSpc>
              <a:spcBef>
                <a:spcPts val="360"/>
              </a:spcBef>
              <a:spcAft>
                <a:spcPts val="0"/>
              </a:spcAft>
              <a:buClr>
                <a:srgbClr val="888888"/>
              </a:buClr>
              <a:buSzPts val="2400"/>
              <a:buFont typeface="Georgia"/>
              <a:buNone/>
              <a:defRPr>
                <a:solidFill>
                  <a:srgbClr val="888888"/>
                </a:solidFill>
              </a:defRPr>
            </a:lvl3pPr>
            <a:lvl4pPr lvl="3" algn="ctr">
              <a:lnSpc>
                <a:spcPct val="100000"/>
              </a:lnSpc>
              <a:spcBef>
                <a:spcPts val="300"/>
              </a:spcBef>
              <a:spcAft>
                <a:spcPts val="0"/>
              </a:spcAft>
              <a:buClr>
                <a:srgbClr val="888888"/>
              </a:buClr>
              <a:buSzPts val="2000"/>
              <a:buFont typeface="Georgia"/>
              <a:buNone/>
              <a:defRPr>
                <a:solidFill>
                  <a:srgbClr val="888888"/>
                </a:solidFill>
              </a:defRPr>
            </a:lvl4pPr>
            <a:lvl5pPr lvl="4" algn="ctr">
              <a:lnSpc>
                <a:spcPct val="100000"/>
              </a:lnSpc>
              <a:spcBef>
                <a:spcPts val="300"/>
              </a:spcBef>
              <a:spcAft>
                <a:spcPts val="0"/>
              </a:spcAft>
              <a:buClr>
                <a:srgbClr val="888888"/>
              </a:buClr>
              <a:buSzPts val="2000"/>
              <a:buFont typeface="Georgia"/>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2806517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ubheader Slide" type="title">
  <p:cSld name="Title and Subheader Slide">
    <p:spTree>
      <p:nvGrpSpPr>
        <p:cNvPr id="1" name="Shape 22"/>
        <p:cNvGrpSpPr/>
        <p:nvPr/>
      </p:nvGrpSpPr>
      <p:grpSpPr>
        <a:xfrm>
          <a:off x="0" y="0"/>
          <a:ext cx="0" cy="0"/>
          <a:chOff x="0" y="0"/>
          <a:chExt cx="0" cy="0"/>
        </a:xfrm>
      </p:grpSpPr>
      <p:sp>
        <p:nvSpPr>
          <p:cNvPr id="23" name="Google Shape;23;p2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Clr>
                <a:srgbClr val="FE5000"/>
              </a:buClr>
              <a:buSzPts val="2800"/>
              <a:buFont typeface="Verdana"/>
              <a:buNone/>
              <a:defRPr sz="2100" b="1" i="0">
                <a:solidFill>
                  <a:srgbClr val="FE5000"/>
                </a:solidFill>
                <a:latin typeface="Verdana"/>
                <a:ea typeface="Verdana"/>
                <a:cs typeface="Verdana"/>
                <a:sym typeface="Verdana"/>
              </a:defRPr>
            </a:lvl1pPr>
            <a:lvl2pPr lvl="1" algn="ctr">
              <a:lnSpc>
                <a:spcPct val="100000"/>
              </a:lnSpc>
              <a:spcBef>
                <a:spcPts val="420"/>
              </a:spcBef>
              <a:spcAft>
                <a:spcPts val="0"/>
              </a:spcAft>
              <a:buClr>
                <a:srgbClr val="888888"/>
              </a:buClr>
              <a:buSzPts val="2800"/>
              <a:buFont typeface="Georgia"/>
              <a:buNone/>
              <a:defRPr>
                <a:solidFill>
                  <a:srgbClr val="888888"/>
                </a:solidFill>
              </a:defRPr>
            </a:lvl2pPr>
            <a:lvl3pPr lvl="2" algn="ctr">
              <a:lnSpc>
                <a:spcPct val="100000"/>
              </a:lnSpc>
              <a:spcBef>
                <a:spcPts val="360"/>
              </a:spcBef>
              <a:spcAft>
                <a:spcPts val="0"/>
              </a:spcAft>
              <a:buClr>
                <a:srgbClr val="888888"/>
              </a:buClr>
              <a:buSzPts val="2400"/>
              <a:buFont typeface="Georgia"/>
              <a:buNone/>
              <a:defRPr>
                <a:solidFill>
                  <a:srgbClr val="888888"/>
                </a:solidFill>
              </a:defRPr>
            </a:lvl3pPr>
            <a:lvl4pPr lvl="3" algn="ctr">
              <a:lnSpc>
                <a:spcPct val="100000"/>
              </a:lnSpc>
              <a:spcBef>
                <a:spcPts val="300"/>
              </a:spcBef>
              <a:spcAft>
                <a:spcPts val="0"/>
              </a:spcAft>
              <a:buClr>
                <a:srgbClr val="888888"/>
              </a:buClr>
              <a:buSzPts val="2000"/>
              <a:buFont typeface="Georgia"/>
              <a:buNone/>
              <a:defRPr>
                <a:solidFill>
                  <a:srgbClr val="888888"/>
                </a:solidFill>
              </a:defRPr>
            </a:lvl4pPr>
            <a:lvl5pPr lvl="4" algn="ctr">
              <a:lnSpc>
                <a:spcPct val="100000"/>
              </a:lnSpc>
              <a:spcBef>
                <a:spcPts val="300"/>
              </a:spcBef>
              <a:spcAft>
                <a:spcPts val="0"/>
              </a:spcAft>
              <a:buClr>
                <a:srgbClr val="888888"/>
              </a:buClr>
              <a:buSzPts val="2000"/>
              <a:buFont typeface="Georgia"/>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25" name="Google Shape;25;p24"/>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24"/>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9432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450690" y="151774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457200" y="2734718"/>
            <a:ext cx="4038600" cy="3594647"/>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420"/>
              </a:spcBef>
              <a:spcAft>
                <a:spcPts val="0"/>
              </a:spcAft>
              <a:buClr>
                <a:schemeClr val="dk1"/>
              </a:buClr>
              <a:buSzPts val="2800"/>
              <a:buFont typeface="Georgia"/>
              <a:buChar char="•"/>
              <a:defRPr sz="2100"/>
            </a:lvl1pPr>
            <a:lvl2pPr marL="685800" lvl="1" indent="-285750" algn="l">
              <a:lnSpc>
                <a:spcPct val="100000"/>
              </a:lnSpc>
              <a:spcBef>
                <a:spcPts val="360"/>
              </a:spcBef>
              <a:spcAft>
                <a:spcPts val="0"/>
              </a:spcAft>
              <a:buClr>
                <a:schemeClr val="dk1"/>
              </a:buClr>
              <a:buSzPts val="2400"/>
              <a:buFont typeface="Georgia"/>
              <a:buChar char="•"/>
              <a:defRPr sz="1800"/>
            </a:lvl2pPr>
            <a:lvl3pPr marL="1028700" lvl="2" indent="-266700" algn="l">
              <a:lnSpc>
                <a:spcPct val="100000"/>
              </a:lnSpc>
              <a:spcBef>
                <a:spcPts val="300"/>
              </a:spcBef>
              <a:spcAft>
                <a:spcPts val="0"/>
              </a:spcAft>
              <a:buClr>
                <a:schemeClr val="dk1"/>
              </a:buClr>
              <a:buSzPts val="2000"/>
              <a:buFont typeface="Georgia"/>
              <a:buChar char="•"/>
              <a:defRPr sz="1500"/>
            </a:lvl3pPr>
            <a:lvl4pPr marL="1371600" lvl="3" indent="-257175" algn="l">
              <a:lnSpc>
                <a:spcPct val="100000"/>
              </a:lnSpc>
              <a:spcBef>
                <a:spcPts val="270"/>
              </a:spcBef>
              <a:spcAft>
                <a:spcPts val="0"/>
              </a:spcAft>
              <a:buClr>
                <a:schemeClr val="dk1"/>
              </a:buClr>
              <a:buSzPts val="1800"/>
              <a:buFont typeface="Georgia"/>
              <a:buChar char="•"/>
              <a:defRPr sz="1350"/>
            </a:lvl4pPr>
            <a:lvl5pPr marL="1714500" lvl="4" indent="-257175" algn="l">
              <a:lnSpc>
                <a:spcPct val="100000"/>
              </a:lnSpc>
              <a:spcBef>
                <a:spcPts val="270"/>
              </a:spcBef>
              <a:spcAft>
                <a:spcPts val="0"/>
              </a:spcAft>
              <a:buClr>
                <a:schemeClr val="dk1"/>
              </a:buClr>
              <a:buSzPts val="1800"/>
              <a:buFont typeface="Georgia"/>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44" name="Google Shape;44;p29"/>
          <p:cNvSpPr txBox="1">
            <a:spLocks noGrp="1"/>
          </p:cNvSpPr>
          <p:nvPr>
            <p:ph type="body" idx="2"/>
          </p:nvPr>
        </p:nvSpPr>
        <p:spPr>
          <a:xfrm>
            <a:off x="4648200" y="2724558"/>
            <a:ext cx="4038600" cy="3594647"/>
          </a:xfrm>
          <a:prstGeom prst="rect">
            <a:avLst/>
          </a:prstGeom>
          <a:noFill/>
          <a:ln>
            <a:noFill/>
          </a:ln>
        </p:spPr>
        <p:txBody>
          <a:bodyPr spcFirstLastPara="1" wrap="square" lIns="91425" tIns="45700" rIns="91425" bIns="45700" anchor="t" anchorCtr="0">
            <a:noAutofit/>
          </a:bodyPr>
          <a:lstStyle>
            <a:lvl1pPr marL="342900" lvl="0" indent="-304800" algn="l">
              <a:lnSpc>
                <a:spcPct val="100000"/>
              </a:lnSpc>
              <a:spcBef>
                <a:spcPts val="420"/>
              </a:spcBef>
              <a:spcAft>
                <a:spcPts val="0"/>
              </a:spcAft>
              <a:buClr>
                <a:schemeClr val="dk1"/>
              </a:buClr>
              <a:buSzPts val="2800"/>
              <a:buFont typeface="Georgia"/>
              <a:buChar char="•"/>
              <a:defRPr sz="2100"/>
            </a:lvl1pPr>
            <a:lvl2pPr marL="685800" lvl="1" indent="-285750" algn="l">
              <a:lnSpc>
                <a:spcPct val="100000"/>
              </a:lnSpc>
              <a:spcBef>
                <a:spcPts val="360"/>
              </a:spcBef>
              <a:spcAft>
                <a:spcPts val="0"/>
              </a:spcAft>
              <a:buClr>
                <a:schemeClr val="dk1"/>
              </a:buClr>
              <a:buSzPts val="2400"/>
              <a:buFont typeface="Georgia"/>
              <a:buChar char="•"/>
              <a:defRPr sz="1800"/>
            </a:lvl2pPr>
            <a:lvl3pPr marL="1028700" lvl="2" indent="-266700" algn="l">
              <a:lnSpc>
                <a:spcPct val="100000"/>
              </a:lnSpc>
              <a:spcBef>
                <a:spcPts val="300"/>
              </a:spcBef>
              <a:spcAft>
                <a:spcPts val="0"/>
              </a:spcAft>
              <a:buClr>
                <a:schemeClr val="dk1"/>
              </a:buClr>
              <a:buSzPts val="2000"/>
              <a:buFont typeface="Georgia"/>
              <a:buChar char="•"/>
              <a:defRPr sz="1500"/>
            </a:lvl3pPr>
            <a:lvl4pPr marL="1371600" lvl="3" indent="-257175" algn="l">
              <a:lnSpc>
                <a:spcPct val="100000"/>
              </a:lnSpc>
              <a:spcBef>
                <a:spcPts val="270"/>
              </a:spcBef>
              <a:spcAft>
                <a:spcPts val="0"/>
              </a:spcAft>
              <a:buClr>
                <a:schemeClr val="dk1"/>
              </a:buClr>
              <a:buSzPts val="1800"/>
              <a:buFont typeface="Georgia"/>
              <a:buChar char="•"/>
              <a:defRPr sz="1350"/>
            </a:lvl4pPr>
            <a:lvl5pPr marL="1714500" lvl="4" indent="-257175" algn="l">
              <a:lnSpc>
                <a:spcPct val="100000"/>
              </a:lnSpc>
              <a:spcBef>
                <a:spcPts val="270"/>
              </a:spcBef>
              <a:spcAft>
                <a:spcPts val="0"/>
              </a:spcAft>
              <a:buClr>
                <a:schemeClr val="dk1"/>
              </a:buClr>
              <a:buSzPts val="1800"/>
              <a:buFont typeface="Georgia"/>
              <a:buChar char="•"/>
              <a:defRPr sz="1350"/>
            </a:lvl5pPr>
            <a:lvl6pPr marL="2057400" lvl="5" indent="-257175" algn="l">
              <a:lnSpc>
                <a:spcPct val="100000"/>
              </a:lnSpc>
              <a:spcBef>
                <a:spcPts val="270"/>
              </a:spcBef>
              <a:spcAft>
                <a:spcPts val="0"/>
              </a:spcAft>
              <a:buClr>
                <a:schemeClr val="dk1"/>
              </a:buClr>
              <a:buSzPts val="1800"/>
              <a:buChar char="•"/>
              <a:defRPr sz="1350"/>
            </a:lvl6pPr>
            <a:lvl7pPr marL="2400300" lvl="6" indent="-257175" algn="l">
              <a:lnSpc>
                <a:spcPct val="100000"/>
              </a:lnSpc>
              <a:spcBef>
                <a:spcPts val="270"/>
              </a:spcBef>
              <a:spcAft>
                <a:spcPts val="0"/>
              </a:spcAft>
              <a:buClr>
                <a:schemeClr val="dk1"/>
              </a:buClr>
              <a:buSzPts val="1800"/>
              <a:buChar char="•"/>
              <a:defRPr sz="1350"/>
            </a:lvl7pPr>
            <a:lvl8pPr marL="2743200" lvl="7" indent="-257175" algn="l">
              <a:lnSpc>
                <a:spcPct val="100000"/>
              </a:lnSpc>
              <a:spcBef>
                <a:spcPts val="270"/>
              </a:spcBef>
              <a:spcAft>
                <a:spcPts val="0"/>
              </a:spcAft>
              <a:buClr>
                <a:schemeClr val="dk1"/>
              </a:buClr>
              <a:buSzPts val="1800"/>
              <a:buChar char="•"/>
              <a:defRPr sz="1350"/>
            </a:lvl8pPr>
            <a:lvl9pPr marL="3086100" lvl="8" indent="-257175" algn="l">
              <a:lnSpc>
                <a:spcPct val="100000"/>
              </a:lnSpc>
              <a:spcBef>
                <a:spcPts val="270"/>
              </a:spcBef>
              <a:spcAft>
                <a:spcPts val="0"/>
              </a:spcAft>
              <a:buClr>
                <a:schemeClr val="dk1"/>
              </a:buClr>
              <a:buSzPts val="1800"/>
              <a:buChar char="•"/>
              <a:defRPr sz="1350"/>
            </a:lvl9pPr>
          </a:lstStyle>
          <a:p>
            <a:endParaRPr/>
          </a:p>
        </p:txBody>
      </p:sp>
      <p:sp>
        <p:nvSpPr>
          <p:cNvPr id="45" name="Google Shape;45;p29"/>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29"/>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3557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91"/>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4"/>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9"/>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5512DAB7-38E7-443B-8E03-D2CCAEFBE4DA}"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grpSp>
        <p:nvGrpSpPr>
          <p:cNvPr id="12" name="Group 11"/>
          <p:cNvGrpSpPr/>
          <p:nvPr userDrawn="1"/>
        </p:nvGrpSpPr>
        <p:grpSpPr>
          <a:xfrm>
            <a:off x="-74" y="6172204"/>
            <a:ext cx="9146459" cy="688181"/>
            <a:chOff x="-76" y="5293518"/>
            <a:chExt cx="9146459" cy="1566863"/>
          </a:xfrm>
        </p:grpSpPr>
        <p:sp>
          <p:nvSpPr>
            <p:cNvPr id="13" name="Freeform 12"/>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4" name="Freeform 13"/>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15" name="Freeform 14"/>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dirty="0"/>
            </a:p>
          </p:txBody>
        </p:sp>
        <p:sp>
          <p:nvSpPr>
            <p:cNvPr id="16" name="Freeform 15"/>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457200" y="150256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30"/>
          <p:cNvSpPr txBox="1">
            <a:spLocks noGrp="1"/>
          </p:cNvSpPr>
          <p:nvPr>
            <p:ph type="body" idx="1"/>
          </p:nvPr>
        </p:nvSpPr>
        <p:spPr>
          <a:xfrm>
            <a:off x="457200" y="2707585"/>
            <a:ext cx="4040188" cy="639762"/>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60"/>
              </a:spcBef>
              <a:spcAft>
                <a:spcPts val="0"/>
              </a:spcAft>
              <a:buClr>
                <a:srgbClr val="FE5000"/>
              </a:buClr>
              <a:buSzPts val="2400"/>
              <a:buFont typeface="Verdana"/>
              <a:buNone/>
              <a:defRPr sz="1800" b="1" i="0">
                <a:solidFill>
                  <a:srgbClr val="FE5000"/>
                </a:solidFill>
                <a:latin typeface="Verdana"/>
                <a:ea typeface="Verdana"/>
                <a:cs typeface="Verdana"/>
                <a:sym typeface="Verdana"/>
              </a:defRPr>
            </a:lvl1pPr>
            <a:lvl2pPr marL="685800" lvl="1" indent="-171450" algn="l">
              <a:lnSpc>
                <a:spcPct val="100000"/>
              </a:lnSpc>
              <a:spcBef>
                <a:spcPts val="300"/>
              </a:spcBef>
              <a:spcAft>
                <a:spcPts val="0"/>
              </a:spcAft>
              <a:buClr>
                <a:schemeClr val="dk1"/>
              </a:buClr>
              <a:buSzPts val="2000"/>
              <a:buFont typeface="Georgia"/>
              <a:buNone/>
              <a:defRPr sz="1500" b="1"/>
            </a:lvl2pPr>
            <a:lvl3pPr marL="1028700" lvl="2" indent="-171450" algn="l">
              <a:lnSpc>
                <a:spcPct val="100000"/>
              </a:lnSpc>
              <a:spcBef>
                <a:spcPts val="270"/>
              </a:spcBef>
              <a:spcAft>
                <a:spcPts val="0"/>
              </a:spcAft>
              <a:buClr>
                <a:schemeClr val="dk1"/>
              </a:buClr>
              <a:buSzPts val="1800"/>
              <a:buFont typeface="Georgia"/>
              <a:buNone/>
              <a:defRPr sz="1350" b="1"/>
            </a:lvl3pPr>
            <a:lvl4pPr marL="1371600" lvl="3" indent="-171450" algn="l">
              <a:lnSpc>
                <a:spcPct val="100000"/>
              </a:lnSpc>
              <a:spcBef>
                <a:spcPts val="240"/>
              </a:spcBef>
              <a:spcAft>
                <a:spcPts val="0"/>
              </a:spcAft>
              <a:buClr>
                <a:schemeClr val="dk1"/>
              </a:buClr>
              <a:buSzPts val="1600"/>
              <a:buFont typeface="Georgia"/>
              <a:buNone/>
              <a:defRPr sz="1200" b="1"/>
            </a:lvl4pPr>
            <a:lvl5pPr marL="1714500" lvl="4" indent="-171450" algn="l">
              <a:lnSpc>
                <a:spcPct val="100000"/>
              </a:lnSpc>
              <a:spcBef>
                <a:spcPts val="240"/>
              </a:spcBef>
              <a:spcAft>
                <a:spcPts val="0"/>
              </a:spcAft>
              <a:buClr>
                <a:schemeClr val="dk1"/>
              </a:buClr>
              <a:buSzPts val="1600"/>
              <a:buFont typeface="Georgia"/>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50" name="Google Shape;50;p30"/>
          <p:cNvSpPr txBox="1">
            <a:spLocks noGrp="1"/>
          </p:cNvSpPr>
          <p:nvPr>
            <p:ph type="body" idx="2"/>
          </p:nvPr>
        </p:nvSpPr>
        <p:spPr>
          <a:xfrm>
            <a:off x="457200" y="3408307"/>
            <a:ext cx="4040188" cy="2880416"/>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360"/>
              </a:spcBef>
              <a:spcAft>
                <a:spcPts val="0"/>
              </a:spcAft>
              <a:buClr>
                <a:schemeClr val="dk1"/>
              </a:buClr>
              <a:buSzPts val="2400"/>
              <a:buFont typeface="Georgia"/>
              <a:buChar char="•"/>
              <a:defRPr sz="1800"/>
            </a:lvl1pPr>
            <a:lvl2pPr marL="685800" lvl="1" indent="-266700" algn="l">
              <a:lnSpc>
                <a:spcPct val="100000"/>
              </a:lnSpc>
              <a:spcBef>
                <a:spcPts val="300"/>
              </a:spcBef>
              <a:spcAft>
                <a:spcPts val="0"/>
              </a:spcAft>
              <a:buClr>
                <a:schemeClr val="dk1"/>
              </a:buClr>
              <a:buSzPts val="2000"/>
              <a:buFont typeface="Georgia"/>
              <a:buChar char="•"/>
              <a:defRPr sz="1500"/>
            </a:lvl2pPr>
            <a:lvl3pPr marL="1028700" lvl="2" indent="-257175" algn="l">
              <a:lnSpc>
                <a:spcPct val="100000"/>
              </a:lnSpc>
              <a:spcBef>
                <a:spcPts val="270"/>
              </a:spcBef>
              <a:spcAft>
                <a:spcPts val="0"/>
              </a:spcAft>
              <a:buClr>
                <a:schemeClr val="dk1"/>
              </a:buClr>
              <a:buSzPts val="1800"/>
              <a:buFont typeface="Georgia"/>
              <a:buChar char="•"/>
              <a:defRPr sz="1350"/>
            </a:lvl3pPr>
            <a:lvl4pPr marL="1371600" lvl="3" indent="-247650" algn="l">
              <a:lnSpc>
                <a:spcPct val="100000"/>
              </a:lnSpc>
              <a:spcBef>
                <a:spcPts val="240"/>
              </a:spcBef>
              <a:spcAft>
                <a:spcPts val="0"/>
              </a:spcAft>
              <a:buClr>
                <a:schemeClr val="dk1"/>
              </a:buClr>
              <a:buSzPts val="1600"/>
              <a:buFont typeface="Georgia"/>
              <a:buChar char="•"/>
              <a:defRPr sz="1200"/>
            </a:lvl4pPr>
            <a:lvl5pPr marL="1714500" lvl="4" indent="-247650" algn="l">
              <a:lnSpc>
                <a:spcPct val="100000"/>
              </a:lnSpc>
              <a:spcBef>
                <a:spcPts val="240"/>
              </a:spcBef>
              <a:spcAft>
                <a:spcPts val="0"/>
              </a:spcAft>
              <a:buClr>
                <a:schemeClr val="dk1"/>
              </a:buClr>
              <a:buSzPts val="1600"/>
              <a:buFont typeface="Georgia"/>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1" name="Google Shape;51;p30"/>
          <p:cNvSpPr txBox="1">
            <a:spLocks noGrp="1"/>
          </p:cNvSpPr>
          <p:nvPr>
            <p:ph type="body" idx="3"/>
          </p:nvPr>
        </p:nvSpPr>
        <p:spPr>
          <a:xfrm>
            <a:off x="4645026" y="2707585"/>
            <a:ext cx="4041775" cy="639762"/>
          </a:xfrm>
          <a:prstGeom prst="rect">
            <a:avLst/>
          </a:prstGeom>
          <a:noFill/>
          <a:ln>
            <a:noFill/>
          </a:ln>
        </p:spPr>
        <p:txBody>
          <a:bodyPr spcFirstLastPara="1" wrap="square" lIns="91425" tIns="45700" rIns="91425" bIns="45700" anchor="b" anchorCtr="0">
            <a:noAutofit/>
          </a:bodyPr>
          <a:lstStyle>
            <a:lvl1pPr marL="342900" lvl="0" indent="-171450" algn="l">
              <a:lnSpc>
                <a:spcPct val="100000"/>
              </a:lnSpc>
              <a:spcBef>
                <a:spcPts val="360"/>
              </a:spcBef>
              <a:spcAft>
                <a:spcPts val="0"/>
              </a:spcAft>
              <a:buClr>
                <a:srgbClr val="FE5000"/>
              </a:buClr>
              <a:buSzPts val="2400"/>
              <a:buFont typeface="Verdana"/>
              <a:buNone/>
              <a:defRPr sz="1800" b="1" i="0">
                <a:solidFill>
                  <a:srgbClr val="FE5000"/>
                </a:solidFill>
                <a:latin typeface="Verdana"/>
                <a:ea typeface="Verdana"/>
                <a:cs typeface="Verdana"/>
                <a:sym typeface="Verdana"/>
              </a:defRPr>
            </a:lvl1pPr>
            <a:lvl2pPr marL="685800" lvl="1" indent="-171450" algn="l">
              <a:lnSpc>
                <a:spcPct val="100000"/>
              </a:lnSpc>
              <a:spcBef>
                <a:spcPts val="300"/>
              </a:spcBef>
              <a:spcAft>
                <a:spcPts val="0"/>
              </a:spcAft>
              <a:buClr>
                <a:schemeClr val="dk1"/>
              </a:buClr>
              <a:buSzPts val="2000"/>
              <a:buFont typeface="Georgia"/>
              <a:buNone/>
              <a:defRPr sz="1500" b="1"/>
            </a:lvl2pPr>
            <a:lvl3pPr marL="1028700" lvl="2" indent="-171450" algn="l">
              <a:lnSpc>
                <a:spcPct val="100000"/>
              </a:lnSpc>
              <a:spcBef>
                <a:spcPts val="270"/>
              </a:spcBef>
              <a:spcAft>
                <a:spcPts val="0"/>
              </a:spcAft>
              <a:buClr>
                <a:schemeClr val="dk1"/>
              </a:buClr>
              <a:buSzPts val="1800"/>
              <a:buFont typeface="Georgia"/>
              <a:buNone/>
              <a:defRPr sz="1350" b="1"/>
            </a:lvl3pPr>
            <a:lvl4pPr marL="1371600" lvl="3" indent="-171450" algn="l">
              <a:lnSpc>
                <a:spcPct val="100000"/>
              </a:lnSpc>
              <a:spcBef>
                <a:spcPts val="240"/>
              </a:spcBef>
              <a:spcAft>
                <a:spcPts val="0"/>
              </a:spcAft>
              <a:buClr>
                <a:schemeClr val="dk1"/>
              </a:buClr>
              <a:buSzPts val="1600"/>
              <a:buFont typeface="Georgia"/>
              <a:buNone/>
              <a:defRPr sz="1200" b="1"/>
            </a:lvl4pPr>
            <a:lvl5pPr marL="1714500" lvl="4" indent="-171450" algn="l">
              <a:lnSpc>
                <a:spcPct val="100000"/>
              </a:lnSpc>
              <a:spcBef>
                <a:spcPts val="240"/>
              </a:spcBef>
              <a:spcAft>
                <a:spcPts val="0"/>
              </a:spcAft>
              <a:buClr>
                <a:schemeClr val="dk1"/>
              </a:buClr>
              <a:buSzPts val="1600"/>
              <a:buFont typeface="Georgia"/>
              <a:buNone/>
              <a:defRPr sz="1200" b="1"/>
            </a:lvl5pPr>
            <a:lvl6pPr marL="2057400" lvl="5" indent="-171450" algn="l">
              <a:lnSpc>
                <a:spcPct val="100000"/>
              </a:lnSpc>
              <a:spcBef>
                <a:spcPts val="240"/>
              </a:spcBef>
              <a:spcAft>
                <a:spcPts val="0"/>
              </a:spcAft>
              <a:buClr>
                <a:schemeClr val="dk1"/>
              </a:buClr>
              <a:buSzPts val="1600"/>
              <a:buNone/>
              <a:defRPr sz="1200" b="1"/>
            </a:lvl6pPr>
            <a:lvl7pPr marL="2400300" lvl="6" indent="-171450" algn="l">
              <a:lnSpc>
                <a:spcPct val="100000"/>
              </a:lnSpc>
              <a:spcBef>
                <a:spcPts val="240"/>
              </a:spcBef>
              <a:spcAft>
                <a:spcPts val="0"/>
              </a:spcAft>
              <a:buClr>
                <a:schemeClr val="dk1"/>
              </a:buClr>
              <a:buSzPts val="1600"/>
              <a:buNone/>
              <a:defRPr sz="1200" b="1"/>
            </a:lvl7pPr>
            <a:lvl8pPr marL="2743200" lvl="7" indent="-171450" algn="l">
              <a:lnSpc>
                <a:spcPct val="100000"/>
              </a:lnSpc>
              <a:spcBef>
                <a:spcPts val="240"/>
              </a:spcBef>
              <a:spcAft>
                <a:spcPts val="0"/>
              </a:spcAft>
              <a:buClr>
                <a:schemeClr val="dk1"/>
              </a:buClr>
              <a:buSzPts val="1600"/>
              <a:buNone/>
              <a:defRPr sz="1200" b="1"/>
            </a:lvl8pPr>
            <a:lvl9pPr marL="3086100" lvl="8" indent="-171450" algn="l">
              <a:lnSpc>
                <a:spcPct val="100000"/>
              </a:lnSpc>
              <a:spcBef>
                <a:spcPts val="240"/>
              </a:spcBef>
              <a:spcAft>
                <a:spcPts val="0"/>
              </a:spcAft>
              <a:buClr>
                <a:schemeClr val="dk1"/>
              </a:buClr>
              <a:buSzPts val="1600"/>
              <a:buNone/>
              <a:defRPr sz="1200" b="1"/>
            </a:lvl9pPr>
          </a:lstStyle>
          <a:p>
            <a:endParaRPr/>
          </a:p>
        </p:txBody>
      </p:sp>
      <p:sp>
        <p:nvSpPr>
          <p:cNvPr id="52" name="Google Shape;52;p30"/>
          <p:cNvSpPr txBox="1">
            <a:spLocks noGrp="1"/>
          </p:cNvSpPr>
          <p:nvPr>
            <p:ph type="body" idx="4"/>
          </p:nvPr>
        </p:nvSpPr>
        <p:spPr>
          <a:xfrm>
            <a:off x="4645026" y="3408307"/>
            <a:ext cx="4041775" cy="2880416"/>
          </a:xfrm>
          <a:prstGeom prst="rect">
            <a:avLst/>
          </a:prstGeom>
          <a:noFill/>
          <a:ln>
            <a:noFill/>
          </a:ln>
        </p:spPr>
        <p:txBody>
          <a:bodyPr spcFirstLastPara="1" wrap="square" lIns="91425" tIns="45700" rIns="91425" bIns="45700" anchor="t" anchorCtr="0">
            <a:noAutofit/>
          </a:bodyPr>
          <a:lstStyle>
            <a:lvl1pPr marL="342900" lvl="0" indent="-285750" algn="l">
              <a:lnSpc>
                <a:spcPct val="100000"/>
              </a:lnSpc>
              <a:spcBef>
                <a:spcPts val="360"/>
              </a:spcBef>
              <a:spcAft>
                <a:spcPts val="0"/>
              </a:spcAft>
              <a:buClr>
                <a:schemeClr val="dk1"/>
              </a:buClr>
              <a:buSzPts val="2400"/>
              <a:buFont typeface="Georgia"/>
              <a:buChar char="•"/>
              <a:defRPr sz="1800"/>
            </a:lvl1pPr>
            <a:lvl2pPr marL="685800" lvl="1" indent="-266700" algn="l">
              <a:lnSpc>
                <a:spcPct val="100000"/>
              </a:lnSpc>
              <a:spcBef>
                <a:spcPts val="300"/>
              </a:spcBef>
              <a:spcAft>
                <a:spcPts val="0"/>
              </a:spcAft>
              <a:buClr>
                <a:schemeClr val="dk1"/>
              </a:buClr>
              <a:buSzPts val="2000"/>
              <a:buFont typeface="Georgia"/>
              <a:buChar char="•"/>
              <a:defRPr sz="1500"/>
            </a:lvl2pPr>
            <a:lvl3pPr marL="1028700" lvl="2" indent="-257175" algn="l">
              <a:lnSpc>
                <a:spcPct val="100000"/>
              </a:lnSpc>
              <a:spcBef>
                <a:spcPts val="270"/>
              </a:spcBef>
              <a:spcAft>
                <a:spcPts val="0"/>
              </a:spcAft>
              <a:buClr>
                <a:schemeClr val="dk1"/>
              </a:buClr>
              <a:buSzPts val="1800"/>
              <a:buFont typeface="Georgia"/>
              <a:buChar char="•"/>
              <a:defRPr sz="1350"/>
            </a:lvl3pPr>
            <a:lvl4pPr marL="1371600" lvl="3" indent="-247650" algn="l">
              <a:lnSpc>
                <a:spcPct val="100000"/>
              </a:lnSpc>
              <a:spcBef>
                <a:spcPts val="240"/>
              </a:spcBef>
              <a:spcAft>
                <a:spcPts val="0"/>
              </a:spcAft>
              <a:buClr>
                <a:schemeClr val="dk1"/>
              </a:buClr>
              <a:buSzPts val="1600"/>
              <a:buFont typeface="Georgia"/>
              <a:buChar char="•"/>
              <a:defRPr sz="1200"/>
            </a:lvl4pPr>
            <a:lvl5pPr marL="1714500" lvl="4" indent="-247650" algn="l">
              <a:lnSpc>
                <a:spcPct val="100000"/>
              </a:lnSpc>
              <a:spcBef>
                <a:spcPts val="240"/>
              </a:spcBef>
              <a:spcAft>
                <a:spcPts val="0"/>
              </a:spcAft>
              <a:buClr>
                <a:schemeClr val="dk1"/>
              </a:buClr>
              <a:buSzPts val="1600"/>
              <a:buFont typeface="Georgia"/>
              <a:buChar char="•"/>
              <a:defRPr sz="1200"/>
            </a:lvl5pPr>
            <a:lvl6pPr marL="2057400" lvl="5" indent="-247650" algn="l">
              <a:lnSpc>
                <a:spcPct val="100000"/>
              </a:lnSpc>
              <a:spcBef>
                <a:spcPts val="240"/>
              </a:spcBef>
              <a:spcAft>
                <a:spcPts val="0"/>
              </a:spcAft>
              <a:buClr>
                <a:schemeClr val="dk1"/>
              </a:buClr>
              <a:buSzPts val="1600"/>
              <a:buChar char="•"/>
              <a:defRPr sz="1200"/>
            </a:lvl6pPr>
            <a:lvl7pPr marL="2400300" lvl="6" indent="-247650" algn="l">
              <a:lnSpc>
                <a:spcPct val="100000"/>
              </a:lnSpc>
              <a:spcBef>
                <a:spcPts val="240"/>
              </a:spcBef>
              <a:spcAft>
                <a:spcPts val="0"/>
              </a:spcAft>
              <a:buClr>
                <a:schemeClr val="dk1"/>
              </a:buClr>
              <a:buSzPts val="1600"/>
              <a:buChar char="•"/>
              <a:defRPr sz="1200"/>
            </a:lvl7pPr>
            <a:lvl8pPr marL="2743200" lvl="7" indent="-247650" algn="l">
              <a:lnSpc>
                <a:spcPct val="100000"/>
              </a:lnSpc>
              <a:spcBef>
                <a:spcPts val="240"/>
              </a:spcBef>
              <a:spcAft>
                <a:spcPts val="0"/>
              </a:spcAft>
              <a:buClr>
                <a:schemeClr val="dk1"/>
              </a:buClr>
              <a:buSzPts val="1600"/>
              <a:buChar char="•"/>
              <a:defRPr sz="1200"/>
            </a:lvl8pPr>
            <a:lvl9pPr marL="3086100" lvl="8" indent="-247650" algn="l">
              <a:lnSpc>
                <a:spcPct val="100000"/>
              </a:lnSpc>
              <a:spcBef>
                <a:spcPts val="240"/>
              </a:spcBef>
              <a:spcAft>
                <a:spcPts val="0"/>
              </a:spcAft>
              <a:buClr>
                <a:schemeClr val="dk1"/>
              </a:buClr>
              <a:buSzPts val="1600"/>
              <a:buChar char="•"/>
              <a:defRPr sz="1200"/>
            </a:lvl9pPr>
          </a:lstStyle>
          <a:p>
            <a:endParaRPr/>
          </a:p>
        </p:txBody>
      </p:sp>
      <p:sp>
        <p:nvSpPr>
          <p:cNvPr id="53" name="Google Shape;53;p30"/>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30"/>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5671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457201" y="1510074"/>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500" b="1" i="0">
                <a:solidFill>
                  <a:srgbClr val="FE5000"/>
                </a:solidFill>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7" name="Google Shape;57;p31"/>
          <p:cNvSpPr txBox="1">
            <a:spLocks noGrp="1"/>
          </p:cNvSpPr>
          <p:nvPr>
            <p:ph type="body" idx="1"/>
          </p:nvPr>
        </p:nvSpPr>
        <p:spPr>
          <a:xfrm>
            <a:off x="3575050" y="1499916"/>
            <a:ext cx="5111750" cy="4707529"/>
          </a:xfrm>
          <a:prstGeom prst="rect">
            <a:avLst/>
          </a:prstGeom>
          <a:noFill/>
          <a:ln>
            <a:noFill/>
          </a:ln>
        </p:spPr>
        <p:txBody>
          <a:bodyPr spcFirstLastPara="1" wrap="square" lIns="91425" tIns="45700" rIns="91425" bIns="45700" anchor="t" anchorCtr="0">
            <a:noAutofit/>
          </a:bodyPr>
          <a:lstStyle>
            <a:lvl1pPr marL="342900" lvl="0" indent="-323850" algn="l">
              <a:lnSpc>
                <a:spcPct val="100000"/>
              </a:lnSpc>
              <a:spcBef>
                <a:spcPts val="480"/>
              </a:spcBef>
              <a:spcAft>
                <a:spcPts val="0"/>
              </a:spcAft>
              <a:buClr>
                <a:schemeClr val="dk1"/>
              </a:buClr>
              <a:buSzPts val="3200"/>
              <a:buFont typeface="Georgia"/>
              <a:buChar char="•"/>
              <a:defRPr sz="2400"/>
            </a:lvl1pPr>
            <a:lvl2pPr marL="685800" lvl="1" indent="-304800" algn="l">
              <a:lnSpc>
                <a:spcPct val="100000"/>
              </a:lnSpc>
              <a:spcBef>
                <a:spcPts val="420"/>
              </a:spcBef>
              <a:spcAft>
                <a:spcPts val="0"/>
              </a:spcAft>
              <a:buClr>
                <a:schemeClr val="dk1"/>
              </a:buClr>
              <a:buSzPts val="2800"/>
              <a:buFont typeface="Georgia"/>
              <a:buChar char="•"/>
              <a:defRPr sz="2100"/>
            </a:lvl2pPr>
            <a:lvl3pPr marL="1028700" lvl="2" indent="-285750" algn="l">
              <a:lnSpc>
                <a:spcPct val="100000"/>
              </a:lnSpc>
              <a:spcBef>
                <a:spcPts val="360"/>
              </a:spcBef>
              <a:spcAft>
                <a:spcPts val="0"/>
              </a:spcAft>
              <a:buClr>
                <a:schemeClr val="dk1"/>
              </a:buClr>
              <a:buSzPts val="2400"/>
              <a:buFont typeface="Georgia"/>
              <a:buChar char="•"/>
              <a:defRPr sz="1800"/>
            </a:lvl3pPr>
            <a:lvl4pPr marL="1371600" lvl="3" indent="-266700" algn="l">
              <a:lnSpc>
                <a:spcPct val="100000"/>
              </a:lnSpc>
              <a:spcBef>
                <a:spcPts val="300"/>
              </a:spcBef>
              <a:spcAft>
                <a:spcPts val="0"/>
              </a:spcAft>
              <a:buClr>
                <a:schemeClr val="dk1"/>
              </a:buClr>
              <a:buSzPts val="2000"/>
              <a:buFont typeface="Georgia"/>
              <a:buChar char="•"/>
              <a:defRPr sz="1500"/>
            </a:lvl4pPr>
            <a:lvl5pPr marL="1714500" lvl="4" indent="-266700" algn="l">
              <a:lnSpc>
                <a:spcPct val="100000"/>
              </a:lnSpc>
              <a:spcBef>
                <a:spcPts val="300"/>
              </a:spcBef>
              <a:spcAft>
                <a:spcPts val="0"/>
              </a:spcAft>
              <a:buClr>
                <a:schemeClr val="dk1"/>
              </a:buClr>
              <a:buSzPts val="2000"/>
              <a:buFont typeface="Georgia"/>
              <a:buChar char="•"/>
              <a:defRPr sz="1500"/>
            </a:lvl5pPr>
            <a:lvl6pPr marL="2057400" lvl="5" indent="-266700" algn="l">
              <a:lnSpc>
                <a:spcPct val="100000"/>
              </a:lnSpc>
              <a:spcBef>
                <a:spcPts val="300"/>
              </a:spcBef>
              <a:spcAft>
                <a:spcPts val="0"/>
              </a:spcAft>
              <a:buClr>
                <a:schemeClr val="dk1"/>
              </a:buClr>
              <a:buSzPts val="2000"/>
              <a:buChar char="•"/>
              <a:defRPr sz="1500"/>
            </a:lvl6pPr>
            <a:lvl7pPr marL="2400300" lvl="6" indent="-266700" algn="l">
              <a:lnSpc>
                <a:spcPct val="100000"/>
              </a:lnSpc>
              <a:spcBef>
                <a:spcPts val="300"/>
              </a:spcBef>
              <a:spcAft>
                <a:spcPts val="0"/>
              </a:spcAft>
              <a:buClr>
                <a:schemeClr val="dk1"/>
              </a:buClr>
              <a:buSzPts val="2000"/>
              <a:buChar char="•"/>
              <a:defRPr sz="1500"/>
            </a:lvl7pPr>
            <a:lvl8pPr marL="2743200" lvl="7" indent="-266700" algn="l">
              <a:lnSpc>
                <a:spcPct val="100000"/>
              </a:lnSpc>
              <a:spcBef>
                <a:spcPts val="300"/>
              </a:spcBef>
              <a:spcAft>
                <a:spcPts val="0"/>
              </a:spcAft>
              <a:buClr>
                <a:schemeClr val="dk1"/>
              </a:buClr>
              <a:buSzPts val="2000"/>
              <a:buChar char="•"/>
              <a:defRPr sz="1500"/>
            </a:lvl8pPr>
            <a:lvl9pPr marL="3086100" lvl="8" indent="-266700" algn="l">
              <a:lnSpc>
                <a:spcPct val="100000"/>
              </a:lnSpc>
              <a:spcBef>
                <a:spcPts val="300"/>
              </a:spcBef>
              <a:spcAft>
                <a:spcPts val="0"/>
              </a:spcAft>
              <a:buClr>
                <a:schemeClr val="dk1"/>
              </a:buClr>
              <a:buSzPts val="2000"/>
              <a:buChar char="•"/>
              <a:defRPr sz="1500"/>
            </a:lvl9pPr>
          </a:lstStyle>
          <a:p>
            <a:endParaRPr/>
          </a:p>
        </p:txBody>
      </p:sp>
      <p:sp>
        <p:nvSpPr>
          <p:cNvPr id="58" name="Google Shape;58;p31"/>
          <p:cNvSpPr txBox="1">
            <a:spLocks noGrp="1"/>
          </p:cNvSpPr>
          <p:nvPr>
            <p:ph type="body" idx="2"/>
          </p:nvPr>
        </p:nvSpPr>
        <p:spPr>
          <a:xfrm>
            <a:off x="457201" y="2743245"/>
            <a:ext cx="3008313" cy="3545479"/>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210"/>
              </a:spcBef>
              <a:spcAft>
                <a:spcPts val="0"/>
              </a:spcAft>
              <a:buClr>
                <a:schemeClr val="dk1"/>
              </a:buClr>
              <a:buSzPts val="1400"/>
              <a:buFont typeface="Georgia"/>
              <a:buNone/>
              <a:defRPr sz="1050"/>
            </a:lvl1pPr>
            <a:lvl2pPr marL="685800" lvl="1" indent="-171450" algn="l">
              <a:lnSpc>
                <a:spcPct val="100000"/>
              </a:lnSpc>
              <a:spcBef>
                <a:spcPts val="180"/>
              </a:spcBef>
              <a:spcAft>
                <a:spcPts val="0"/>
              </a:spcAft>
              <a:buClr>
                <a:schemeClr val="dk1"/>
              </a:buClr>
              <a:buSzPts val="1200"/>
              <a:buFont typeface="Georgia"/>
              <a:buNone/>
              <a:defRPr sz="900"/>
            </a:lvl2pPr>
            <a:lvl3pPr marL="1028700" lvl="2" indent="-171450" algn="l">
              <a:lnSpc>
                <a:spcPct val="100000"/>
              </a:lnSpc>
              <a:spcBef>
                <a:spcPts val="150"/>
              </a:spcBef>
              <a:spcAft>
                <a:spcPts val="0"/>
              </a:spcAft>
              <a:buClr>
                <a:schemeClr val="dk1"/>
              </a:buClr>
              <a:buSzPts val="1000"/>
              <a:buFont typeface="Georgia"/>
              <a:buNone/>
              <a:defRPr sz="750"/>
            </a:lvl3pPr>
            <a:lvl4pPr marL="1371600" lvl="3" indent="-171450" algn="l">
              <a:lnSpc>
                <a:spcPct val="100000"/>
              </a:lnSpc>
              <a:spcBef>
                <a:spcPts val="135"/>
              </a:spcBef>
              <a:spcAft>
                <a:spcPts val="0"/>
              </a:spcAft>
              <a:buClr>
                <a:schemeClr val="dk1"/>
              </a:buClr>
              <a:buSzPts val="900"/>
              <a:buFont typeface="Georgia"/>
              <a:buNone/>
              <a:defRPr sz="675"/>
            </a:lvl4pPr>
            <a:lvl5pPr marL="1714500" lvl="4" indent="-171450" algn="l">
              <a:lnSpc>
                <a:spcPct val="100000"/>
              </a:lnSpc>
              <a:spcBef>
                <a:spcPts val="135"/>
              </a:spcBef>
              <a:spcAft>
                <a:spcPts val="0"/>
              </a:spcAft>
              <a:buClr>
                <a:schemeClr val="dk1"/>
              </a:buClr>
              <a:buSzPts val="900"/>
              <a:buFont typeface="Georgia"/>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59" name="Google Shape;59;p31"/>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1"/>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578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822768" y="488188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500" b="1" i="0">
                <a:solidFill>
                  <a:srgbClr val="FE5000"/>
                </a:solidFill>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32"/>
          <p:cNvSpPr>
            <a:spLocks noGrp="1"/>
          </p:cNvSpPr>
          <p:nvPr>
            <p:ph type="pic" idx="2"/>
          </p:nvPr>
        </p:nvSpPr>
        <p:spPr>
          <a:xfrm>
            <a:off x="1822768" y="1498531"/>
            <a:ext cx="5486400" cy="332048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chemeClr val="dk1"/>
              </a:buClr>
              <a:buSzPts val="32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420"/>
              </a:spcBef>
              <a:spcAft>
                <a:spcPts val="0"/>
              </a:spcAft>
              <a:buClr>
                <a:schemeClr val="dk1"/>
              </a:buClr>
              <a:buSzPts val="2800"/>
              <a:buFont typeface="Georgia"/>
              <a:buNone/>
              <a:defRPr sz="2100" b="0" i="0" u="none" strike="noStrike" cap="none">
                <a:solidFill>
                  <a:schemeClr val="dk1"/>
                </a:solidFill>
                <a:latin typeface="Georgia"/>
                <a:ea typeface="Georgia"/>
                <a:cs typeface="Georgia"/>
                <a:sym typeface="Georgia"/>
              </a:defRPr>
            </a:lvl2pPr>
            <a:lvl3pPr marR="0" lvl="2" algn="l" rtl="0">
              <a:lnSpc>
                <a:spcPct val="100000"/>
              </a:lnSpc>
              <a:spcBef>
                <a:spcPts val="360"/>
              </a:spcBef>
              <a:spcAft>
                <a:spcPts val="0"/>
              </a:spcAft>
              <a:buClr>
                <a:schemeClr val="dk1"/>
              </a:buClr>
              <a:buSzPts val="2400"/>
              <a:buFont typeface="Georgia"/>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300"/>
              </a:spcBef>
              <a:spcAft>
                <a:spcPts val="0"/>
              </a:spcAft>
              <a:buClr>
                <a:schemeClr val="dk1"/>
              </a:buClr>
              <a:buSzPts val="2000"/>
              <a:buFont typeface="Georgia"/>
              <a:buNone/>
              <a:defRPr sz="1500" b="0" i="0" u="none" strike="noStrike" cap="none">
                <a:solidFill>
                  <a:schemeClr val="dk1"/>
                </a:solidFill>
                <a:latin typeface="Georgia"/>
                <a:ea typeface="Georgia"/>
                <a:cs typeface="Georgia"/>
                <a:sym typeface="Georgia"/>
              </a:defRPr>
            </a:lvl4pPr>
            <a:lvl5pPr marR="0" lvl="4" algn="l" rtl="0">
              <a:lnSpc>
                <a:spcPct val="100000"/>
              </a:lnSpc>
              <a:spcBef>
                <a:spcPts val="300"/>
              </a:spcBef>
              <a:spcAft>
                <a:spcPts val="0"/>
              </a:spcAft>
              <a:buClr>
                <a:schemeClr val="dk1"/>
              </a:buClr>
              <a:buSzPts val="2000"/>
              <a:buFont typeface="Georgia"/>
              <a:buNone/>
              <a:defRPr sz="1500" b="0" i="0" u="none" strike="noStrike" cap="none">
                <a:solidFill>
                  <a:schemeClr val="dk1"/>
                </a:solidFill>
                <a:latin typeface="Georgia"/>
                <a:ea typeface="Georgia"/>
                <a:cs typeface="Georgia"/>
                <a:sym typeface="Georgia"/>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Georgia"/>
                <a:ea typeface="Georgia"/>
                <a:cs typeface="Georgia"/>
                <a:sym typeface="Georgia"/>
              </a:defRPr>
            </a:lvl9pPr>
          </a:lstStyle>
          <a:p>
            <a:endParaRPr dirty="0"/>
          </a:p>
        </p:txBody>
      </p:sp>
      <p:sp>
        <p:nvSpPr>
          <p:cNvPr id="64" name="Google Shape;64;p32"/>
          <p:cNvSpPr txBox="1">
            <a:spLocks noGrp="1"/>
          </p:cNvSpPr>
          <p:nvPr>
            <p:ph type="body" idx="1"/>
          </p:nvPr>
        </p:nvSpPr>
        <p:spPr>
          <a:xfrm>
            <a:off x="1822768" y="5519738"/>
            <a:ext cx="5486400" cy="804862"/>
          </a:xfrm>
          <a:prstGeom prst="rect">
            <a:avLst/>
          </a:prstGeom>
          <a:noFill/>
          <a:ln>
            <a:noFill/>
          </a:ln>
        </p:spPr>
        <p:txBody>
          <a:bodyPr spcFirstLastPara="1" wrap="square" lIns="91425" tIns="45700" rIns="91425" bIns="45700" anchor="t" anchorCtr="0">
            <a:noAutofit/>
          </a:bodyPr>
          <a:lstStyle>
            <a:lvl1pPr marL="342900" lvl="0" indent="-171450" algn="l">
              <a:lnSpc>
                <a:spcPct val="100000"/>
              </a:lnSpc>
              <a:spcBef>
                <a:spcPts val="210"/>
              </a:spcBef>
              <a:spcAft>
                <a:spcPts val="0"/>
              </a:spcAft>
              <a:buClr>
                <a:schemeClr val="dk1"/>
              </a:buClr>
              <a:buSzPts val="1400"/>
              <a:buFont typeface="Georgia"/>
              <a:buNone/>
              <a:defRPr sz="1050"/>
            </a:lvl1pPr>
            <a:lvl2pPr marL="685800" lvl="1" indent="-171450" algn="l">
              <a:lnSpc>
                <a:spcPct val="100000"/>
              </a:lnSpc>
              <a:spcBef>
                <a:spcPts val="180"/>
              </a:spcBef>
              <a:spcAft>
                <a:spcPts val="0"/>
              </a:spcAft>
              <a:buClr>
                <a:schemeClr val="dk1"/>
              </a:buClr>
              <a:buSzPts val="1200"/>
              <a:buFont typeface="Georgia"/>
              <a:buNone/>
              <a:defRPr sz="900"/>
            </a:lvl2pPr>
            <a:lvl3pPr marL="1028700" lvl="2" indent="-171450" algn="l">
              <a:lnSpc>
                <a:spcPct val="100000"/>
              </a:lnSpc>
              <a:spcBef>
                <a:spcPts val="150"/>
              </a:spcBef>
              <a:spcAft>
                <a:spcPts val="0"/>
              </a:spcAft>
              <a:buClr>
                <a:schemeClr val="dk1"/>
              </a:buClr>
              <a:buSzPts val="1000"/>
              <a:buFont typeface="Georgia"/>
              <a:buNone/>
              <a:defRPr sz="750"/>
            </a:lvl3pPr>
            <a:lvl4pPr marL="1371600" lvl="3" indent="-171450" algn="l">
              <a:lnSpc>
                <a:spcPct val="100000"/>
              </a:lnSpc>
              <a:spcBef>
                <a:spcPts val="135"/>
              </a:spcBef>
              <a:spcAft>
                <a:spcPts val="0"/>
              </a:spcAft>
              <a:buClr>
                <a:schemeClr val="dk1"/>
              </a:buClr>
              <a:buSzPts val="900"/>
              <a:buFont typeface="Georgia"/>
              <a:buNone/>
              <a:defRPr sz="675"/>
            </a:lvl4pPr>
            <a:lvl5pPr marL="1714500" lvl="4" indent="-171450" algn="l">
              <a:lnSpc>
                <a:spcPct val="100000"/>
              </a:lnSpc>
              <a:spcBef>
                <a:spcPts val="135"/>
              </a:spcBef>
              <a:spcAft>
                <a:spcPts val="0"/>
              </a:spcAft>
              <a:buClr>
                <a:schemeClr val="dk1"/>
              </a:buClr>
              <a:buSzPts val="900"/>
              <a:buFont typeface="Georgia"/>
              <a:buNone/>
              <a:defRPr sz="675"/>
            </a:lvl5pPr>
            <a:lvl6pPr marL="2057400" lvl="5" indent="-171450" algn="l">
              <a:lnSpc>
                <a:spcPct val="100000"/>
              </a:lnSpc>
              <a:spcBef>
                <a:spcPts val="135"/>
              </a:spcBef>
              <a:spcAft>
                <a:spcPts val="0"/>
              </a:spcAft>
              <a:buClr>
                <a:schemeClr val="dk1"/>
              </a:buClr>
              <a:buSzPts val="900"/>
              <a:buNone/>
              <a:defRPr sz="675"/>
            </a:lvl6pPr>
            <a:lvl7pPr marL="2400300" lvl="6" indent="-171450" algn="l">
              <a:lnSpc>
                <a:spcPct val="100000"/>
              </a:lnSpc>
              <a:spcBef>
                <a:spcPts val="135"/>
              </a:spcBef>
              <a:spcAft>
                <a:spcPts val="0"/>
              </a:spcAft>
              <a:buClr>
                <a:schemeClr val="dk1"/>
              </a:buClr>
              <a:buSzPts val="900"/>
              <a:buNone/>
              <a:defRPr sz="675"/>
            </a:lvl7pPr>
            <a:lvl8pPr marL="2743200" lvl="7" indent="-171450" algn="l">
              <a:lnSpc>
                <a:spcPct val="100000"/>
              </a:lnSpc>
              <a:spcBef>
                <a:spcPts val="135"/>
              </a:spcBef>
              <a:spcAft>
                <a:spcPts val="0"/>
              </a:spcAft>
              <a:buClr>
                <a:schemeClr val="dk1"/>
              </a:buClr>
              <a:buSzPts val="900"/>
              <a:buNone/>
              <a:defRPr sz="675"/>
            </a:lvl8pPr>
            <a:lvl9pPr marL="3086100" lvl="8" indent="-171450" algn="l">
              <a:lnSpc>
                <a:spcPct val="100000"/>
              </a:lnSpc>
              <a:spcBef>
                <a:spcPts val="135"/>
              </a:spcBef>
              <a:spcAft>
                <a:spcPts val="0"/>
              </a:spcAft>
              <a:buClr>
                <a:schemeClr val="dk1"/>
              </a:buClr>
              <a:buSzPts val="900"/>
              <a:buNone/>
              <a:defRPr sz="675"/>
            </a:lvl9pPr>
          </a:lstStyle>
          <a:p>
            <a:endParaRPr/>
          </a:p>
        </p:txBody>
      </p:sp>
      <p:sp>
        <p:nvSpPr>
          <p:cNvPr id="65" name="Google Shape;65;p32"/>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32"/>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2554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7"/>
        <p:cNvGrpSpPr/>
        <p:nvPr/>
      </p:nvGrpSpPr>
      <p:grpSpPr>
        <a:xfrm>
          <a:off x="0" y="0"/>
          <a:ext cx="0" cy="0"/>
          <a:chOff x="0" y="0"/>
          <a:chExt cx="0" cy="0"/>
        </a:xfrm>
      </p:grpSpPr>
      <p:sp>
        <p:nvSpPr>
          <p:cNvPr id="68" name="Google Shape;68;p33"/>
          <p:cNvSpPr txBox="1">
            <a:spLocks noGrp="1"/>
          </p:cNvSpPr>
          <p:nvPr>
            <p:ph type="title"/>
          </p:nvPr>
        </p:nvSpPr>
        <p:spPr>
          <a:xfrm>
            <a:off x="420210" y="150758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33"/>
          <p:cNvSpPr txBox="1">
            <a:spLocks noGrp="1"/>
          </p:cNvSpPr>
          <p:nvPr>
            <p:ph type="body" idx="1"/>
          </p:nvPr>
        </p:nvSpPr>
        <p:spPr>
          <a:xfrm rot="5400000">
            <a:off x="2706420" y="437355"/>
            <a:ext cx="3657183" cy="82296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70" name="Google Shape;70;p33"/>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33"/>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71471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rot="5400000">
            <a:off x="5304789" y="2825432"/>
            <a:ext cx="4706622"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1113789" y="844232"/>
            <a:ext cx="4706622" cy="60198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34"/>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11601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7"/>
        <p:cNvGrpSpPr/>
        <p:nvPr/>
      </p:nvGrpSpPr>
      <p:grpSpPr>
        <a:xfrm>
          <a:off x="0" y="0"/>
          <a:ext cx="0" cy="0"/>
          <a:chOff x="0" y="0"/>
          <a:chExt cx="0" cy="0"/>
        </a:xfrm>
      </p:grpSpPr>
      <p:pic>
        <p:nvPicPr>
          <p:cNvPr id="78" name="Google Shape;78;p35"/>
          <p:cNvPicPr preferRelativeResize="0"/>
          <p:nvPr/>
        </p:nvPicPr>
        <p:blipFill rotWithShape="1">
          <a:blip r:embed="rId2">
            <a:alphaModFix/>
          </a:blip>
          <a:srcRect l="2084" t="4947" r="2190" b="6205"/>
          <a:stretch/>
        </p:blipFill>
        <p:spPr>
          <a:xfrm>
            <a:off x="-12700" y="-6350"/>
            <a:ext cx="9169400" cy="3208338"/>
          </a:xfrm>
          <a:prstGeom prst="rect">
            <a:avLst/>
          </a:prstGeom>
          <a:noFill/>
          <a:ln>
            <a:noFill/>
          </a:ln>
        </p:spPr>
      </p:pic>
      <p:pic>
        <p:nvPicPr>
          <p:cNvPr id="79" name="Google Shape;79;p35"/>
          <p:cNvPicPr preferRelativeResize="0"/>
          <p:nvPr/>
        </p:nvPicPr>
        <p:blipFill rotWithShape="1">
          <a:blip r:embed="rId3">
            <a:alphaModFix/>
          </a:blip>
          <a:srcRect l="3070" t="7555" r="58664" b="51147"/>
          <a:stretch/>
        </p:blipFill>
        <p:spPr>
          <a:xfrm>
            <a:off x="0" y="3184527"/>
            <a:ext cx="9156700" cy="3732213"/>
          </a:xfrm>
          <a:prstGeom prst="rect">
            <a:avLst/>
          </a:prstGeom>
          <a:noFill/>
          <a:ln>
            <a:noFill/>
          </a:ln>
        </p:spPr>
      </p:pic>
      <p:sp>
        <p:nvSpPr>
          <p:cNvPr id="80" name="Google Shape;80;p35"/>
          <p:cNvSpPr txBox="1">
            <a:spLocks noGrp="1"/>
          </p:cNvSpPr>
          <p:nvPr>
            <p:ph type="subTitle" idx="1"/>
          </p:nvPr>
        </p:nvSpPr>
        <p:spPr>
          <a:xfrm>
            <a:off x="1370491" y="4137173"/>
            <a:ext cx="6400800" cy="101994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00"/>
              </a:spcBef>
              <a:spcAft>
                <a:spcPts val="0"/>
              </a:spcAft>
              <a:buClr>
                <a:srgbClr val="FFFFFF"/>
              </a:buClr>
              <a:buSzPts val="4000"/>
              <a:buFont typeface="Verdana"/>
              <a:buNone/>
              <a:defRPr sz="3000" b="1" i="0">
                <a:solidFill>
                  <a:srgbClr val="FFFFFF"/>
                </a:solidFill>
                <a:latin typeface="Verdana"/>
                <a:ea typeface="Verdana"/>
                <a:cs typeface="Verdana"/>
                <a:sym typeface="Verdana"/>
              </a:defRPr>
            </a:lvl1pPr>
            <a:lvl2pPr lvl="1" algn="ctr">
              <a:lnSpc>
                <a:spcPct val="100000"/>
              </a:lnSpc>
              <a:spcBef>
                <a:spcPts val="420"/>
              </a:spcBef>
              <a:spcAft>
                <a:spcPts val="0"/>
              </a:spcAft>
              <a:buClr>
                <a:srgbClr val="888888"/>
              </a:buClr>
              <a:buSzPts val="2800"/>
              <a:buFont typeface="Georgia"/>
              <a:buNone/>
              <a:defRPr>
                <a:solidFill>
                  <a:srgbClr val="888888"/>
                </a:solidFill>
              </a:defRPr>
            </a:lvl2pPr>
            <a:lvl3pPr lvl="2" algn="ctr">
              <a:lnSpc>
                <a:spcPct val="100000"/>
              </a:lnSpc>
              <a:spcBef>
                <a:spcPts val="360"/>
              </a:spcBef>
              <a:spcAft>
                <a:spcPts val="0"/>
              </a:spcAft>
              <a:buClr>
                <a:srgbClr val="888888"/>
              </a:buClr>
              <a:buSzPts val="2400"/>
              <a:buFont typeface="Georgia"/>
              <a:buNone/>
              <a:defRPr>
                <a:solidFill>
                  <a:srgbClr val="888888"/>
                </a:solidFill>
              </a:defRPr>
            </a:lvl3pPr>
            <a:lvl4pPr lvl="3" algn="ctr">
              <a:lnSpc>
                <a:spcPct val="100000"/>
              </a:lnSpc>
              <a:spcBef>
                <a:spcPts val="300"/>
              </a:spcBef>
              <a:spcAft>
                <a:spcPts val="0"/>
              </a:spcAft>
              <a:buClr>
                <a:srgbClr val="888888"/>
              </a:buClr>
              <a:buSzPts val="2000"/>
              <a:buFont typeface="Georgia"/>
              <a:buNone/>
              <a:defRPr>
                <a:solidFill>
                  <a:srgbClr val="888888"/>
                </a:solidFill>
              </a:defRPr>
            </a:lvl4pPr>
            <a:lvl5pPr lvl="4" algn="ctr">
              <a:lnSpc>
                <a:spcPct val="100000"/>
              </a:lnSpc>
              <a:spcBef>
                <a:spcPts val="300"/>
              </a:spcBef>
              <a:spcAft>
                <a:spcPts val="0"/>
              </a:spcAft>
              <a:buClr>
                <a:srgbClr val="888888"/>
              </a:buClr>
              <a:buSzPts val="2000"/>
              <a:buFont typeface="Georgia"/>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a:endParaRPr/>
          </a:p>
        </p:txBody>
      </p:sp>
      <p:sp>
        <p:nvSpPr>
          <p:cNvPr id="81" name="Google Shape;81;p35"/>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35"/>
          <p:cNvSpPr txBox="1">
            <a:spLocks noGrp="1"/>
          </p:cNvSpPr>
          <p:nvPr>
            <p:ph type="ftr" idx="11"/>
          </p:nvPr>
        </p:nvSpPr>
        <p:spPr>
          <a:xfrm>
            <a:off x="3087688" y="6356352"/>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endParaRPr dirty="0"/>
          </a:p>
        </p:txBody>
      </p:sp>
      <p:sp>
        <p:nvSpPr>
          <p:cNvPr id="83" name="Google Shape;83;p35"/>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68447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0690" y="151774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471010" y="2733725"/>
            <a:ext cx="8199120" cy="3524836"/>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
        <p:nvSpPr>
          <p:cNvPr id="30" name="Google Shape;30;p25"/>
          <p:cNvSpPr txBox="1">
            <a:spLocks noGrp="1"/>
          </p:cNvSpPr>
          <p:nvPr>
            <p:ph type="dt" idx="10"/>
          </p:nvPr>
        </p:nvSpPr>
        <p:spPr>
          <a:xfrm>
            <a:off x="420688" y="6356354"/>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25"/>
          <p:cNvSpPr txBox="1">
            <a:spLocks noGrp="1"/>
          </p:cNvSpPr>
          <p:nvPr>
            <p:ph type="sldNum" idx="12"/>
          </p:nvPr>
        </p:nvSpPr>
        <p:spPr>
          <a:xfrm>
            <a:off x="6516688"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04825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BCE6972-330D-43DE-B90B-7717C4FA192D}" type="slidenum">
              <a:rPr lang="en-US"/>
              <a:pPr>
                <a:defRPr/>
              </a:pPr>
              <a:t>‹#›</a:t>
            </a:fld>
            <a:endParaRPr lang="en-US" dirty="0"/>
          </a:p>
        </p:txBody>
      </p:sp>
    </p:spTree>
    <p:extLst>
      <p:ext uri="{BB962C8B-B14F-4D97-AF65-F5344CB8AC3E}">
        <p14:creationId xmlns:p14="http://schemas.microsoft.com/office/powerpoint/2010/main" val="266443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 name="Group 3"/>
          <p:cNvGrpSpPr/>
          <p:nvPr userDrawn="1"/>
        </p:nvGrpSpPr>
        <p:grpSpPr>
          <a:xfrm>
            <a:off x="2" y="6169574"/>
            <a:ext cx="9146381" cy="690464"/>
            <a:chOff x="0" y="5457825"/>
            <a:chExt cx="9146381" cy="1402214"/>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 name="Date Placeholder 6"/>
          <p:cNvSpPr>
            <a:spLocks noGrp="1"/>
          </p:cNvSpPr>
          <p:nvPr>
            <p:ph type="dt" sz="half" idx="10"/>
          </p:nvPr>
        </p:nvSpPr>
        <p:spPr/>
        <p:txBody>
          <a:bodyPr/>
          <a:lstStyle/>
          <a:p>
            <a:fld id="{C0710BA7-D226-495B-A757-165737818656}" type="datetime1">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670-DC88-4376-AA6B-FD9548DDC9F2}"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7977B3-A496-48C5-90EA-D2B773E5BCE2}"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95698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0DC44-A7C5-4024-96B9-BFCE4F9BCBA9}"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27623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533F5-156F-4097-AF26-62027132F166}"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68105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2F5FED-1C11-4910-9778-9212D1BF06B6}"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26613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9E1E9-1003-4AC7-AD78-302766C89DF0}" type="datetime1">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1346DB-B1C9-4BAB-9FA2-E8F62AA8F892}" type="slidenum">
              <a:rPr lang="en-US" smtClean="0"/>
              <a:t>‹#›</a:t>
            </a:fld>
            <a:endParaRPr lang="en-US" dirty="0"/>
          </a:p>
        </p:txBody>
      </p:sp>
    </p:spTree>
    <p:extLst>
      <p:ext uri="{BB962C8B-B14F-4D97-AF65-F5344CB8AC3E}">
        <p14:creationId xmlns:p14="http://schemas.microsoft.com/office/powerpoint/2010/main" val="3445908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4"/>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9"/>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27FF642-8FB2-435C-9871-0CA5D884E32B}" type="datetime1">
              <a:rPr lang="en-US" smtClean="0"/>
              <a:t>11/15/2023</a:t>
            </a:fld>
            <a:endParaRPr lang="en-US" dirty="0"/>
          </a:p>
        </p:txBody>
      </p:sp>
      <p:sp>
        <p:nvSpPr>
          <p:cNvPr id="5" name="Footer Placeholder 4"/>
          <p:cNvSpPr>
            <a:spLocks noGrp="1"/>
          </p:cNvSpPr>
          <p:nvPr>
            <p:ph type="ftr" sz="quarter" idx="3"/>
          </p:nvPr>
        </p:nvSpPr>
        <p:spPr>
          <a:xfrm>
            <a:off x="228600" y="6416679"/>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9"/>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001C670-DC88-4376-AA6B-FD9548DDC9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9" r:id="rId4"/>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2CEBB-5EF9-4B6E-A21B-96E2D86E10CA}" type="datetime1">
              <a:rPr lang="en-US" smtClean="0"/>
              <a:t>11/15/2023</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346DB-B1C9-4BAB-9FA2-E8F62AA8F892}" type="slidenum">
              <a:rPr lang="en-US" smtClean="0"/>
              <a:t>‹#›</a:t>
            </a:fld>
            <a:endParaRPr lang="en-US" dirty="0"/>
          </a:p>
        </p:txBody>
      </p:sp>
    </p:spTree>
    <p:extLst>
      <p:ext uri="{BB962C8B-B14F-4D97-AF65-F5344CB8AC3E}">
        <p14:creationId xmlns:p14="http://schemas.microsoft.com/office/powerpoint/2010/main" val="311528370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20688" y="131445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endParaRPr/>
          </a:p>
        </p:txBody>
      </p:sp>
      <p:sp>
        <p:nvSpPr>
          <p:cNvPr id="11" name="Google Shape;11;p22"/>
          <p:cNvSpPr txBox="1">
            <a:spLocks noGrp="1"/>
          </p:cNvSpPr>
          <p:nvPr>
            <p:ph type="body" idx="1"/>
          </p:nvPr>
        </p:nvSpPr>
        <p:spPr>
          <a:xfrm>
            <a:off x="420688" y="2581275"/>
            <a:ext cx="8229600" cy="3657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Georgia"/>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 name="Google Shape;12;p22"/>
          <p:cNvSpPr txBox="1">
            <a:spLocks noGrp="1"/>
          </p:cNvSpPr>
          <p:nvPr>
            <p:ph type="dt" idx="10"/>
          </p:nvPr>
        </p:nvSpPr>
        <p:spPr>
          <a:xfrm>
            <a:off x="420688" y="6356356"/>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rgbClr val="FE5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endParaRPr dirty="0"/>
          </a:p>
        </p:txBody>
      </p:sp>
      <p:sp>
        <p:nvSpPr>
          <p:cNvPr id="13" name="Google Shape;13;p22"/>
          <p:cNvSpPr txBox="1">
            <a:spLocks noGrp="1"/>
          </p:cNvSpPr>
          <p:nvPr>
            <p:ph type="sldNum" idx="12"/>
          </p:nvPr>
        </p:nvSpPr>
        <p:spPr>
          <a:xfrm>
            <a:off x="6516688" y="6356356"/>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pic>
        <p:nvPicPr>
          <p:cNvPr id="14" name="Google Shape;14;p22" descr="MDDD Banner.jpg"/>
          <p:cNvPicPr preferRelativeResize="0"/>
          <p:nvPr/>
        </p:nvPicPr>
        <p:blipFill rotWithShape="1">
          <a:blip r:embed="rId13">
            <a:alphaModFix/>
          </a:blip>
          <a:srcRect l="7372" t="80954" r="42879" b="6805"/>
          <a:stretch/>
        </p:blipFill>
        <p:spPr>
          <a:xfrm>
            <a:off x="1728788" y="6454781"/>
            <a:ext cx="5543550" cy="244475"/>
          </a:xfrm>
          <a:prstGeom prst="rect">
            <a:avLst/>
          </a:prstGeom>
          <a:noFill/>
          <a:ln>
            <a:noFill/>
          </a:ln>
        </p:spPr>
      </p:pic>
      <p:pic>
        <p:nvPicPr>
          <p:cNvPr id="15" name="Google Shape;15;p22"/>
          <p:cNvPicPr preferRelativeResize="0"/>
          <p:nvPr/>
        </p:nvPicPr>
        <p:blipFill rotWithShape="1">
          <a:blip r:embed="rId14">
            <a:alphaModFix/>
          </a:blip>
          <a:srcRect l="2084" t="9276" r="2190" b="50672"/>
          <a:stretch/>
        </p:blipFill>
        <p:spPr>
          <a:xfrm>
            <a:off x="1300166" y="0"/>
            <a:ext cx="7856537" cy="1239838"/>
          </a:xfrm>
          <a:prstGeom prst="rect">
            <a:avLst/>
          </a:prstGeom>
          <a:noFill/>
          <a:ln>
            <a:noFill/>
          </a:ln>
        </p:spPr>
      </p:pic>
      <p:pic>
        <p:nvPicPr>
          <p:cNvPr id="16" name="Google Shape;16;p22"/>
          <p:cNvPicPr preferRelativeResize="0"/>
          <p:nvPr/>
        </p:nvPicPr>
        <p:blipFill rotWithShape="1">
          <a:blip r:embed="rId14">
            <a:alphaModFix/>
          </a:blip>
          <a:srcRect l="3355" t="9276" r="80211" b="50672"/>
          <a:stretch/>
        </p:blipFill>
        <p:spPr>
          <a:xfrm>
            <a:off x="3" y="0"/>
            <a:ext cx="1349375" cy="1239838"/>
          </a:xfrm>
          <a:prstGeom prst="rect">
            <a:avLst/>
          </a:prstGeom>
          <a:noFill/>
          <a:ln>
            <a:noFill/>
          </a:ln>
        </p:spPr>
      </p:pic>
    </p:spTree>
    <p:extLst>
      <p:ext uri="{BB962C8B-B14F-4D97-AF65-F5344CB8AC3E}">
        <p14:creationId xmlns:p14="http://schemas.microsoft.com/office/powerpoint/2010/main" val="1101239488"/>
      </p:ext>
    </p:extLst>
  </p:cSld>
  <p:clrMap bg1="lt1" tx1="dk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20688" y="131445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endParaRPr/>
          </a:p>
        </p:txBody>
      </p:sp>
      <p:sp>
        <p:nvSpPr>
          <p:cNvPr id="11" name="Google Shape;11;p22"/>
          <p:cNvSpPr txBox="1">
            <a:spLocks noGrp="1"/>
          </p:cNvSpPr>
          <p:nvPr>
            <p:ph type="body" idx="1"/>
          </p:nvPr>
        </p:nvSpPr>
        <p:spPr>
          <a:xfrm>
            <a:off x="420688" y="2581275"/>
            <a:ext cx="8229600" cy="3657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Georgia"/>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 name="Google Shape;12;p22"/>
          <p:cNvSpPr txBox="1">
            <a:spLocks noGrp="1"/>
          </p:cNvSpPr>
          <p:nvPr>
            <p:ph type="dt" idx="10"/>
          </p:nvPr>
        </p:nvSpPr>
        <p:spPr>
          <a:xfrm>
            <a:off x="420688"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rgbClr val="FE5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endParaRPr dirty="0"/>
          </a:p>
        </p:txBody>
      </p:sp>
      <p:sp>
        <p:nvSpPr>
          <p:cNvPr id="13" name="Google Shape;13;p22"/>
          <p:cNvSpPr txBox="1">
            <a:spLocks noGrp="1"/>
          </p:cNvSpPr>
          <p:nvPr>
            <p:ph type="sldNum" idx="12"/>
          </p:nvPr>
        </p:nvSpPr>
        <p:spPr>
          <a:xfrm>
            <a:off x="6516688"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900" b="1" i="0" u="none" strike="noStrike" cap="none">
                <a:solidFill>
                  <a:srgbClr val="FE5000"/>
                </a:solidFill>
                <a:latin typeface="Verdana"/>
                <a:ea typeface="Verdana"/>
                <a:cs typeface="Verdana"/>
                <a:sym typeface="Verdana"/>
              </a:defRPr>
            </a:lvl9pPr>
          </a:lstStyle>
          <a:p>
            <a:fld id="{00000000-1234-1234-1234-123412341234}" type="slidenum">
              <a:rPr lang="en-US" smtClean="0"/>
              <a:pPr/>
              <a:t>‹#›</a:t>
            </a:fld>
            <a:endParaRPr lang="en-US" dirty="0"/>
          </a:p>
        </p:txBody>
      </p:sp>
      <p:pic>
        <p:nvPicPr>
          <p:cNvPr id="14" name="Google Shape;14;p22" descr="MDDD Banner.jpg"/>
          <p:cNvPicPr preferRelativeResize="0"/>
          <p:nvPr/>
        </p:nvPicPr>
        <p:blipFill rotWithShape="1">
          <a:blip r:embed="rId13">
            <a:alphaModFix/>
          </a:blip>
          <a:srcRect l="7372" t="80954" r="42879" b="6805"/>
          <a:stretch/>
        </p:blipFill>
        <p:spPr>
          <a:xfrm>
            <a:off x="1728788" y="6454777"/>
            <a:ext cx="5543550" cy="244475"/>
          </a:xfrm>
          <a:prstGeom prst="rect">
            <a:avLst/>
          </a:prstGeom>
          <a:noFill/>
          <a:ln>
            <a:noFill/>
          </a:ln>
        </p:spPr>
      </p:pic>
      <p:pic>
        <p:nvPicPr>
          <p:cNvPr id="15" name="Google Shape;15;p22"/>
          <p:cNvPicPr preferRelativeResize="0"/>
          <p:nvPr/>
        </p:nvPicPr>
        <p:blipFill rotWithShape="1">
          <a:blip r:embed="rId14">
            <a:alphaModFix/>
          </a:blip>
          <a:srcRect l="2084" t="9276" r="2190" b="50672"/>
          <a:stretch/>
        </p:blipFill>
        <p:spPr>
          <a:xfrm>
            <a:off x="1300164" y="0"/>
            <a:ext cx="7856537" cy="1239838"/>
          </a:xfrm>
          <a:prstGeom prst="rect">
            <a:avLst/>
          </a:prstGeom>
          <a:noFill/>
          <a:ln>
            <a:noFill/>
          </a:ln>
        </p:spPr>
      </p:pic>
      <p:pic>
        <p:nvPicPr>
          <p:cNvPr id="16" name="Google Shape;16;p22"/>
          <p:cNvPicPr preferRelativeResize="0"/>
          <p:nvPr/>
        </p:nvPicPr>
        <p:blipFill rotWithShape="1">
          <a:blip r:embed="rId14">
            <a:alphaModFix/>
          </a:blip>
          <a:srcRect l="3355" t="9276" r="80211" b="50672"/>
          <a:stretch/>
        </p:blipFill>
        <p:spPr>
          <a:xfrm>
            <a:off x="1" y="0"/>
            <a:ext cx="1349375" cy="1239838"/>
          </a:xfrm>
          <a:prstGeom prst="rect">
            <a:avLst/>
          </a:prstGeom>
          <a:noFill/>
          <a:ln>
            <a:noFill/>
          </a:ln>
        </p:spPr>
      </p:pic>
    </p:spTree>
    <p:extLst>
      <p:ext uri="{BB962C8B-B14F-4D97-AF65-F5344CB8AC3E}">
        <p14:creationId xmlns:p14="http://schemas.microsoft.com/office/powerpoint/2010/main" val="3778855730"/>
      </p:ext>
    </p:extLst>
  </p:cSld>
  <p:clrMap bg1="lt1" tx1="dk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dss.mo.gov/mis/clcounter/" TargetMode="External"/><Relationship Id="rId2" Type="http://schemas.openxmlformats.org/officeDocument/2006/relationships/hyperlink" Target="https://mydss.mo.gov/renew" TargetMode="Externa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mh.mo.gov/media/pdf/vbp-incentive-table"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mailto:ddmail@dmh.mo.gov"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hyperlink" Target="mailto:dmhdd.vbp@dmh.mo.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534400" cy="4267200"/>
          </a:xfrm>
        </p:spPr>
        <p:txBody>
          <a:bodyPr>
            <a:noAutofit/>
          </a:bodyPr>
          <a:lstStyle/>
          <a:p>
            <a:pPr algn="ctr"/>
            <a:r>
              <a:rPr lang="en-US" sz="4000" b="1" cap="none" dirty="0">
                <a:solidFill>
                  <a:srgbClr val="002060"/>
                </a:solidFill>
                <a:latin typeface="Century Gothic" panose="020B0502020202020204" pitchFamily="34" charset="0"/>
              </a:rPr>
              <a:t>MO HealthNet Oversight Committee Meeting</a:t>
            </a:r>
            <a:br>
              <a:rPr lang="en-US" sz="4000" b="1" cap="none" dirty="0">
                <a:solidFill>
                  <a:srgbClr val="002060"/>
                </a:solidFill>
                <a:latin typeface="Century Gothic" panose="020B0502020202020204" pitchFamily="34" charset="0"/>
              </a:rPr>
            </a:br>
            <a:br>
              <a:rPr lang="en-US" sz="4000" b="1" cap="none" dirty="0">
                <a:solidFill>
                  <a:srgbClr val="002060"/>
                </a:solidFill>
                <a:latin typeface="Century Gothic" panose="020B0502020202020204" pitchFamily="34" charset="0"/>
              </a:rPr>
            </a:br>
            <a:r>
              <a:rPr lang="en-US" sz="4000" b="1" cap="none" dirty="0">
                <a:solidFill>
                  <a:srgbClr val="002060"/>
                </a:solidFill>
                <a:latin typeface="Century Gothic" panose="020B0502020202020204" pitchFamily="34" charset="0"/>
              </a:rPr>
              <a:t>November 7, 2023</a:t>
            </a:r>
            <a:br>
              <a:rPr lang="en-US" sz="4000" b="1" cap="none" dirty="0">
                <a:solidFill>
                  <a:srgbClr val="002060"/>
                </a:solidFill>
                <a:latin typeface="Century Gothic" panose="020B0502020202020204" pitchFamily="34" charset="0"/>
              </a:rPr>
            </a:br>
            <a:br>
              <a:rPr lang="en-US" sz="4000" b="1" cap="none" dirty="0">
                <a:solidFill>
                  <a:srgbClr val="002060"/>
                </a:solidFill>
                <a:latin typeface="Century Gothic" panose="020B0502020202020204" pitchFamily="34" charset="0"/>
              </a:rPr>
            </a:br>
            <a:br>
              <a:rPr lang="en-US" sz="4000" b="1" cap="none" dirty="0">
                <a:solidFill>
                  <a:srgbClr val="002060"/>
                </a:solidFill>
                <a:latin typeface="Century Gothic" panose="020B0502020202020204" pitchFamily="34" charset="0"/>
              </a:rPr>
            </a:br>
            <a:endParaRPr lang="en-US" sz="4000" b="1" i="1" cap="small" dirty="0">
              <a:solidFill>
                <a:srgbClr val="002060"/>
              </a:solidFill>
              <a:latin typeface="Century Gothic" panose="020B0502020202020204" pitchFamily="34" charset="0"/>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6"/>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4" y="179048"/>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1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686800" cy="647700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1"/>
          <p:cNvSpPr>
            <a:spLocks noGrp="1"/>
          </p:cNvSpPr>
          <p:nvPr>
            <p:ph type="title"/>
          </p:nvPr>
        </p:nvSpPr>
        <p:spPr/>
        <p:txBody>
          <a:bodyPr/>
          <a:lstStyle/>
          <a:p>
            <a:pPr algn="l"/>
            <a:r>
              <a:rPr lang="en-US" dirty="0">
                <a:solidFill>
                  <a:schemeClr val="tx2"/>
                </a:solidFill>
              </a:rPr>
              <a:t>      P  PHE Unwind </a:t>
            </a: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endParaRPr lang="en-US" sz="1700" dirty="0"/>
          </a:p>
          <a:p>
            <a:r>
              <a:rPr lang="en-US" sz="1700" dirty="0"/>
              <a:t>April 1, 2023, Missouri started the unwind process</a:t>
            </a:r>
          </a:p>
          <a:p>
            <a:r>
              <a:rPr lang="en-US" sz="1700" dirty="0"/>
              <a:t>Currently FSD is in the process of mailing annual renewals forms for reviews  due in December and processing annual renewals for November</a:t>
            </a:r>
          </a:p>
          <a:p>
            <a:r>
              <a:rPr lang="en-US" sz="1700" dirty="0"/>
              <a:t>Information on the unwind process </a:t>
            </a:r>
            <a:r>
              <a:rPr lang="en-US" sz="1700" dirty="0">
                <a:hlinkClick r:id="rId2"/>
              </a:rPr>
              <a:t>https://mydss.mo.gov/renew</a:t>
            </a:r>
            <a:endParaRPr lang="en-US" sz="1700" dirty="0"/>
          </a:p>
          <a:p>
            <a:r>
              <a:rPr lang="en-US" sz="1700" dirty="0"/>
              <a:t>New Annual Renewal Monthly Metrics published at </a:t>
            </a:r>
            <a:r>
              <a:rPr lang="en-US" sz="1700" dirty="0">
                <a:hlinkClick r:id="rId3"/>
              </a:rPr>
              <a:t>https://dss.mo.gov/mis/clcounter/</a:t>
            </a:r>
            <a:endParaRPr lang="en-US" sz="1700" dirty="0"/>
          </a:p>
          <a:p>
            <a:pPr marL="0" indent="0">
              <a:buNone/>
            </a:pPr>
            <a:endParaRPr lang="en-US" sz="1700" dirty="0"/>
          </a:p>
          <a:p>
            <a:endParaRPr lang="en-US" sz="1700" dirty="0"/>
          </a:p>
          <a:p>
            <a:pPr marL="0" indent="0">
              <a:buNone/>
            </a:pPr>
            <a:endParaRPr lang="en-US" sz="6400" dirty="0"/>
          </a:p>
          <a:p>
            <a:endParaRPr lang="en-US" sz="6400" dirty="0"/>
          </a:p>
        </p:txBody>
      </p:sp>
      <p:sp>
        <p:nvSpPr>
          <p:cNvPr id="5" name="TextBox 4"/>
          <p:cNvSpPr txBox="1"/>
          <p:nvPr/>
        </p:nvSpPr>
        <p:spPr>
          <a:xfrm>
            <a:off x="256309" y="1439809"/>
            <a:ext cx="8686800" cy="461665"/>
          </a:xfrm>
          <a:prstGeom prst="rect">
            <a:avLst/>
          </a:prstGeom>
          <a:solidFill>
            <a:schemeClr val="tx2"/>
          </a:solidFill>
        </p:spPr>
        <p:txBody>
          <a:bodyPr wrap="square" rtlCol="0">
            <a:spAutoFit/>
          </a:bodyPr>
          <a:lstStyle/>
          <a:p>
            <a:endParaRPr lang="en-US" sz="2400" b="1" dirty="0">
              <a:solidFill>
                <a:prstClr val="white"/>
              </a:solidFill>
              <a:latin typeface="Calibri"/>
            </a:endParaRPr>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bwMode="auto">
          <a:xfrm>
            <a:off x="256309" y="222363"/>
            <a:ext cx="1333500" cy="10426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87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21346DB-B1C9-4BAB-9FA2-E8F62AA8F892}"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pic>
        <p:nvPicPr>
          <p:cNvPr id="5" name="slide2" descr="Monthly Metrics">
            <a:extLst>
              <a:ext uri="{FF2B5EF4-FFF2-40B4-BE49-F238E27FC236}">
                <a16:creationId xmlns:a16="http://schemas.microsoft.com/office/drawing/2014/main" id="{33C78ADB-7ED2-4BA3-9531-036BDCB68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1125200" cy="6858000"/>
          </a:xfrm>
          <a:prstGeom prst="rect">
            <a:avLst/>
          </a:prstGeom>
        </p:spPr>
      </p:pic>
    </p:spTree>
    <p:extLst>
      <p:ext uri="{BB962C8B-B14F-4D97-AF65-F5344CB8AC3E}">
        <p14:creationId xmlns:p14="http://schemas.microsoft.com/office/powerpoint/2010/main" val="308663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chemeClr val="tx2"/>
                </a:solidFill>
              </a:rPr>
              <a:t>      P  Continuous Eligibility for Children</a:t>
            </a:r>
          </a:p>
        </p:txBody>
      </p:sp>
      <p:sp>
        <p:nvSpPr>
          <p:cNvPr id="3" name="Content Placeholder 2"/>
          <p:cNvSpPr>
            <a:spLocks noGrp="1"/>
          </p:cNvSpPr>
          <p:nvPr>
            <p:ph idx="1"/>
          </p:nvPr>
        </p:nvSpPr>
        <p:spPr>
          <a:xfrm>
            <a:off x="1066800" y="2301875"/>
            <a:ext cx="7010400" cy="3962400"/>
          </a:xfrm>
          <a:solidFill>
            <a:schemeClr val="accent5">
              <a:lumMod val="20000"/>
              <a:lumOff val="80000"/>
            </a:schemeClr>
          </a:solidFill>
        </p:spPr>
        <p:txBody>
          <a:bodyPr>
            <a:normAutofit/>
          </a:bodyPr>
          <a:lstStyle/>
          <a:p>
            <a:endParaRPr lang="en-US" sz="1700" dirty="0"/>
          </a:p>
          <a:p>
            <a:endParaRPr lang="en-US" sz="1700" dirty="0"/>
          </a:p>
          <a:p>
            <a:r>
              <a:rPr lang="en-US" sz="1700" dirty="0"/>
              <a:t>Effective January 1, 2024</a:t>
            </a:r>
          </a:p>
          <a:p>
            <a:r>
              <a:rPr lang="en-US" sz="1700" dirty="0"/>
              <a:t>Coverage re-determined every 12 months ( Annual Renewal)</a:t>
            </a:r>
          </a:p>
          <a:p>
            <a:r>
              <a:rPr lang="en-US" sz="1700" dirty="0"/>
              <a:t>Termination of Eligibility </a:t>
            </a:r>
          </a:p>
          <a:p>
            <a:pPr lvl="1"/>
            <a:r>
              <a:rPr lang="en-US" sz="1300" dirty="0"/>
              <a:t>When the child or child’s representative requests voluntary closure</a:t>
            </a:r>
          </a:p>
          <a:p>
            <a:pPr lvl="1"/>
            <a:r>
              <a:rPr lang="en-US" sz="1300" dirty="0"/>
              <a:t>When the agency determines eligibility was granted in error because of agency error or fraud</a:t>
            </a:r>
          </a:p>
          <a:p>
            <a:pPr lvl="1"/>
            <a:r>
              <a:rPr lang="en-US" sz="1300" dirty="0"/>
              <a:t>The child is deceased</a:t>
            </a:r>
          </a:p>
          <a:p>
            <a:pPr lvl="1"/>
            <a:endParaRPr lang="en-US" sz="1300" dirty="0"/>
          </a:p>
          <a:p>
            <a:r>
              <a:rPr lang="en-US" sz="1700" dirty="0"/>
              <a:t>Staff are working on policy and system changes </a:t>
            </a:r>
          </a:p>
          <a:p>
            <a:pPr marL="0" indent="0">
              <a:buNone/>
            </a:pPr>
            <a:endParaRPr lang="en-US" sz="6400" dirty="0"/>
          </a:p>
          <a:p>
            <a:endParaRPr lang="en-US" sz="6400" dirty="0"/>
          </a:p>
        </p:txBody>
      </p:sp>
      <p:sp>
        <p:nvSpPr>
          <p:cNvPr id="5" name="TextBox 4"/>
          <p:cNvSpPr txBox="1"/>
          <p:nvPr/>
        </p:nvSpPr>
        <p:spPr>
          <a:xfrm>
            <a:off x="256309" y="1439809"/>
            <a:ext cx="8686800" cy="461665"/>
          </a:xfrm>
          <a:prstGeom prst="rect">
            <a:avLst/>
          </a:prstGeom>
          <a:solidFill>
            <a:schemeClr val="tx2"/>
          </a:solidFill>
        </p:spPr>
        <p:txBody>
          <a:bodyPr wrap="square" rtlCol="0">
            <a:spAutoFit/>
          </a:bodyPr>
          <a:lstStyle/>
          <a:p>
            <a:endParaRPr lang="en-US" sz="2400" b="1" dirty="0">
              <a:solidFill>
                <a:prstClr val="white"/>
              </a:solidFill>
              <a:latin typeface="Calibri"/>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256309" y="222363"/>
            <a:ext cx="1333500" cy="10426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156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714500" y="3314705"/>
            <a:ext cx="5829300" cy="1102519"/>
          </a:xfrm>
          <a:prstGeom prst="rect">
            <a:avLst/>
          </a:prstGeom>
          <a:noFill/>
          <a:ln>
            <a:noFill/>
          </a:ln>
        </p:spPr>
        <p:txBody>
          <a:bodyPr spcFirstLastPara="1" wrap="square" lIns="68569" tIns="34275" rIns="68569" bIns="34275" anchor="ctr" anchorCtr="0">
            <a:noAutofit/>
          </a:bodyPr>
          <a:lstStyle/>
          <a:p>
            <a:br>
              <a:rPr lang="en-US" dirty="0"/>
            </a:br>
            <a:endParaRPr dirty="0"/>
          </a:p>
        </p:txBody>
      </p:sp>
      <p:sp>
        <p:nvSpPr>
          <p:cNvPr id="91" name="Google Shape;91;p1"/>
          <p:cNvSpPr txBox="1"/>
          <p:nvPr/>
        </p:nvSpPr>
        <p:spPr>
          <a:xfrm>
            <a:off x="740121" y="2605610"/>
            <a:ext cx="7401208" cy="2700709"/>
          </a:xfrm>
          <a:prstGeom prst="rect">
            <a:avLst/>
          </a:prstGeom>
          <a:noFill/>
          <a:ln>
            <a:noFill/>
          </a:ln>
        </p:spPr>
        <p:txBody>
          <a:bodyPr spcFirstLastPara="1" wrap="square" lIns="68569" tIns="34275" rIns="68569" bIns="34275" anchor="t" anchorCtr="0">
            <a:spAutoFit/>
          </a:bodyPr>
          <a:lstStyle/>
          <a:p>
            <a:pPr algn="ctr" defTabSz="685800">
              <a:buClr>
                <a:srgbClr val="000000"/>
              </a:buClr>
              <a:buSzPts val="4800"/>
            </a:pPr>
            <a:r>
              <a:rPr lang="en-US" sz="3600" b="1" kern="0" dirty="0">
                <a:solidFill>
                  <a:srgbClr val="000000"/>
                </a:solidFill>
                <a:effectLst>
                  <a:outerShdw blurRad="38100" dist="38100" dir="2700000" algn="tl">
                    <a:srgbClr val="000000">
                      <a:alpha val="43137"/>
                    </a:srgbClr>
                  </a:outerShdw>
                </a:effectLst>
                <a:latin typeface="Georgia"/>
                <a:cs typeface="Arial"/>
                <a:sym typeface="Georgia"/>
              </a:rPr>
              <a:t>Unlocking the Potential of Value-Based Payments: The Missouri Value-Based Payment Journey</a:t>
            </a:r>
          </a:p>
          <a:p>
            <a:pPr algn="ctr" defTabSz="685800">
              <a:buClr>
                <a:srgbClr val="000000"/>
              </a:buClr>
              <a:buSzPts val="3600"/>
            </a:pPr>
            <a:endParaRPr sz="2700" b="1" kern="0" dirty="0">
              <a:solidFill>
                <a:srgbClr val="000000"/>
              </a:solidFill>
              <a:latin typeface="Georgia"/>
              <a:ea typeface="Georgia"/>
              <a:cs typeface="Georgia"/>
              <a:sym typeface="Georgia"/>
            </a:endParaRPr>
          </a:p>
        </p:txBody>
      </p:sp>
    </p:spTree>
    <p:extLst>
      <p:ext uri="{BB962C8B-B14F-4D97-AF65-F5344CB8AC3E}">
        <p14:creationId xmlns:p14="http://schemas.microsoft.com/office/powerpoint/2010/main" val="401357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63B040-D556-CAB8-9B9E-607346E5D7BE}"/>
              </a:ext>
            </a:extLst>
          </p:cNvPr>
          <p:cNvSpPr>
            <a:spLocks noGrp="1"/>
          </p:cNvSpPr>
          <p:nvPr>
            <p:ph type="body" idx="1"/>
          </p:nvPr>
        </p:nvSpPr>
        <p:spPr>
          <a:xfrm>
            <a:off x="375760" y="1676400"/>
            <a:ext cx="8199120" cy="2643627"/>
          </a:xfrm>
        </p:spPr>
        <p:txBody>
          <a:bodyPr/>
          <a:lstStyle/>
          <a:p>
            <a:r>
              <a:rPr lang="en-US" dirty="0"/>
              <a:t>How Missouri Got Here</a:t>
            </a:r>
          </a:p>
          <a:p>
            <a:r>
              <a:rPr lang="en-US" dirty="0"/>
              <a:t>The Incentives</a:t>
            </a:r>
          </a:p>
          <a:p>
            <a:r>
              <a:rPr lang="en-US" dirty="0"/>
              <a:t>Metrics</a:t>
            </a:r>
          </a:p>
          <a:p>
            <a:r>
              <a:rPr lang="en-US" dirty="0"/>
              <a:t>Challenges &amp; Next Steps </a:t>
            </a:r>
          </a:p>
        </p:txBody>
      </p:sp>
      <p:sp>
        <p:nvSpPr>
          <p:cNvPr id="7" name="Google Shape;151;p10">
            <a:extLst>
              <a:ext uri="{FF2B5EF4-FFF2-40B4-BE49-F238E27FC236}">
                <a16:creationId xmlns:a16="http://schemas.microsoft.com/office/drawing/2014/main" id="{76432E4B-AB9E-B6DD-34E5-7083272AE55D}"/>
              </a:ext>
            </a:extLst>
          </p:cNvPr>
          <p:cNvSpPr txBox="1">
            <a:spLocks/>
          </p:cNvSpPr>
          <p:nvPr/>
        </p:nvSpPr>
        <p:spPr>
          <a:xfrm>
            <a:off x="375760" y="152401"/>
            <a:ext cx="6425090" cy="91440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685800"/>
            <a:r>
              <a:rPr lang="en-US" sz="3600" b="1" kern="0" dirty="0">
                <a:solidFill>
                  <a:srgbClr val="FFFFFF"/>
                </a:solidFill>
                <a:effectLst>
                  <a:outerShdw blurRad="38100" dist="38100" dir="2700000" algn="tl">
                    <a:srgbClr val="000000">
                      <a:alpha val="43137"/>
                    </a:srgbClr>
                  </a:outerShdw>
                </a:effectLst>
                <a:latin typeface="Georgia" panose="02040502050405020303" pitchFamily="18" charset="0"/>
              </a:rPr>
              <a:t>Agenda</a:t>
            </a:r>
            <a:endParaRPr lang="en-US" sz="3600" kern="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84891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A1BE-F92E-29D9-480E-B34ECB613285}"/>
              </a:ext>
            </a:extLst>
          </p:cNvPr>
          <p:cNvSpPr>
            <a:spLocks noGrp="1"/>
          </p:cNvSpPr>
          <p:nvPr>
            <p:ph type="ctrTitle"/>
          </p:nvPr>
        </p:nvSpPr>
        <p:spPr>
          <a:xfrm>
            <a:off x="685800" y="1752600"/>
            <a:ext cx="7772400" cy="1470025"/>
          </a:xfrm>
        </p:spPr>
        <p:txBody>
          <a:bodyPr/>
          <a:lstStyle/>
          <a:p>
            <a:r>
              <a:rPr lang="en-US" sz="4000" b="1" i="1" dirty="0">
                <a:effectLst>
                  <a:outerShdw blurRad="38100" dist="38100" dir="2700000" algn="tl">
                    <a:srgbClr val="000000">
                      <a:alpha val="43137"/>
                    </a:srgbClr>
                  </a:outerShdw>
                </a:effectLst>
              </a:rPr>
              <a:t>How Missouri Got Here</a:t>
            </a:r>
          </a:p>
        </p:txBody>
      </p:sp>
    </p:spTree>
    <p:extLst>
      <p:ext uri="{BB962C8B-B14F-4D97-AF65-F5344CB8AC3E}">
        <p14:creationId xmlns:p14="http://schemas.microsoft.com/office/powerpoint/2010/main" val="93174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1" y="1489119"/>
            <a:ext cx="4038600" cy="4282992"/>
          </a:xfrm>
          <a:prstGeom prst="rect">
            <a:avLst/>
          </a:prstGeom>
        </p:spPr>
      </p:pic>
      <p:pic>
        <p:nvPicPr>
          <p:cNvPr id="4" name="Picture 3"/>
          <p:cNvPicPr>
            <a:picLocks noChangeAspect="1"/>
          </p:cNvPicPr>
          <p:nvPr/>
        </p:nvPicPr>
        <p:blipFill>
          <a:blip r:embed="rId4"/>
          <a:stretch>
            <a:fillRect/>
          </a:stretch>
        </p:blipFill>
        <p:spPr>
          <a:xfrm>
            <a:off x="453358" y="5772111"/>
            <a:ext cx="8157241" cy="644599"/>
          </a:xfrm>
          <a:prstGeom prst="rect">
            <a:avLst/>
          </a:prstGeom>
        </p:spPr>
      </p:pic>
      <p:pic>
        <p:nvPicPr>
          <p:cNvPr id="5" name="Picture 4"/>
          <p:cNvPicPr>
            <a:picLocks noChangeAspect="1"/>
          </p:cNvPicPr>
          <p:nvPr/>
        </p:nvPicPr>
        <p:blipFill>
          <a:blip r:embed="rId5"/>
          <a:stretch>
            <a:fillRect/>
          </a:stretch>
        </p:blipFill>
        <p:spPr>
          <a:xfrm>
            <a:off x="4800599" y="1489118"/>
            <a:ext cx="4152909" cy="4378282"/>
          </a:xfrm>
          <a:prstGeom prst="rect">
            <a:avLst/>
          </a:prstGeom>
        </p:spPr>
      </p:pic>
      <p:sp>
        <p:nvSpPr>
          <p:cNvPr id="6" name="Right Arrow 5"/>
          <p:cNvSpPr/>
          <p:nvPr/>
        </p:nvSpPr>
        <p:spPr>
          <a:xfrm>
            <a:off x="3886200" y="2514601"/>
            <a:ext cx="1371600" cy="56670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7" name="Right Arrow 6"/>
          <p:cNvSpPr/>
          <p:nvPr/>
        </p:nvSpPr>
        <p:spPr>
          <a:xfrm>
            <a:off x="3886200" y="4686725"/>
            <a:ext cx="1219200" cy="6096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pic>
        <p:nvPicPr>
          <p:cNvPr id="8" name="Picture 7"/>
          <p:cNvPicPr>
            <a:picLocks noChangeAspect="1"/>
          </p:cNvPicPr>
          <p:nvPr/>
        </p:nvPicPr>
        <p:blipFill>
          <a:blip r:embed="rId6"/>
          <a:stretch>
            <a:fillRect/>
          </a:stretch>
        </p:blipFill>
        <p:spPr>
          <a:xfrm>
            <a:off x="4216476" y="3630615"/>
            <a:ext cx="631004" cy="544152"/>
          </a:xfrm>
          <a:prstGeom prst="rect">
            <a:avLst/>
          </a:prstGeom>
        </p:spPr>
      </p:pic>
      <p:sp>
        <p:nvSpPr>
          <p:cNvPr id="10" name="Google Shape;151;p10">
            <a:extLst>
              <a:ext uri="{FF2B5EF4-FFF2-40B4-BE49-F238E27FC236}">
                <a16:creationId xmlns:a16="http://schemas.microsoft.com/office/drawing/2014/main" id="{FAE5E08B-8DAF-9020-4C96-A551635AF634}"/>
              </a:ext>
            </a:extLst>
          </p:cNvPr>
          <p:cNvSpPr txBox="1">
            <a:spLocks/>
          </p:cNvSpPr>
          <p:nvPr/>
        </p:nvSpPr>
        <p:spPr>
          <a:xfrm>
            <a:off x="228600" y="105464"/>
            <a:ext cx="6800850" cy="907868"/>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685800"/>
            <a:r>
              <a:rPr lang="en-US" sz="3600" b="1" kern="0" dirty="0">
                <a:solidFill>
                  <a:srgbClr val="FFFFFF"/>
                </a:solidFill>
                <a:effectLst>
                  <a:outerShdw blurRad="38100" dist="38100" dir="2700000" algn="tl">
                    <a:srgbClr val="000000">
                      <a:alpha val="43137"/>
                    </a:srgbClr>
                  </a:outerShdw>
                </a:effectLst>
                <a:latin typeface="Georgia" panose="02040502050405020303" pitchFamily="18" charset="0"/>
              </a:rPr>
              <a:t>Value Based Payment</a:t>
            </a:r>
            <a:endParaRPr lang="en-US" sz="3600" kern="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19248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85804" y="1499998"/>
            <a:ext cx="3943353" cy="2216697"/>
          </a:xfrm>
          <a:prstGeom prst="rect">
            <a:avLst/>
          </a:prstGeom>
        </p:spPr>
      </p:pic>
      <p:pic>
        <p:nvPicPr>
          <p:cNvPr id="12" name="Picture 11"/>
          <p:cNvPicPr>
            <a:picLocks noChangeAspect="1"/>
          </p:cNvPicPr>
          <p:nvPr/>
        </p:nvPicPr>
        <p:blipFill>
          <a:blip r:embed="rId4"/>
          <a:stretch>
            <a:fillRect/>
          </a:stretch>
        </p:blipFill>
        <p:spPr>
          <a:xfrm>
            <a:off x="4686301" y="3657600"/>
            <a:ext cx="4081046" cy="2286000"/>
          </a:xfrm>
          <a:prstGeom prst="rect">
            <a:avLst/>
          </a:prstGeom>
        </p:spPr>
      </p:pic>
      <p:sp>
        <p:nvSpPr>
          <p:cNvPr id="13" name="Right Arrow 12"/>
          <p:cNvSpPr/>
          <p:nvPr/>
        </p:nvSpPr>
        <p:spPr>
          <a:xfrm rot="1637292">
            <a:off x="4843088" y="3171701"/>
            <a:ext cx="733806" cy="36347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4" name="Right Arrow 13"/>
          <p:cNvSpPr/>
          <p:nvPr/>
        </p:nvSpPr>
        <p:spPr>
          <a:xfrm rot="1637292">
            <a:off x="4071564" y="4053271"/>
            <a:ext cx="733806" cy="36347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3" name="Google Shape;151;p10">
            <a:extLst>
              <a:ext uri="{FF2B5EF4-FFF2-40B4-BE49-F238E27FC236}">
                <a16:creationId xmlns:a16="http://schemas.microsoft.com/office/drawing/2014/main" id="{AB36B6DB-DDF5-257E-6AE2-04629D0BF3E5}"/>
              </a:ext>
            </a:extLst>
          </p:cNvPr>
          <p:cNvSpPr txBox="1">
            <a:spLocks/>
          </p:cNvSpPr>
          <p:nvPr/>
        </p:nvSpPr>
        <p:spPr>
          <a:xfrm>
            <a:off x="228600" y="125184"/>
            <a:ext cx="6800850" cy="907868"/>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685800"/>
            <a:r>
              <a:rPr lang="en-US" sz="3600" b="1" kern="0" dirty="0">
                <a:solidFill>
                  <a:srgbClr val="FFFFFF"/>
                </a:solidFill>
                <a:effectLst>
                  <a:outerShdw blurRad="38100" dist="38100" dir="2700000" algn="tl">
                    <a:srgbClr val="000000">
                      <a:alpha val="43137"/>
                    </a:srgbClr>
                  </a:outerShdw>
                </a:effectLst>
                <a:latin typeface="Georgia" panose="02040502050405020303" pitchFamily="18" charset="0"/>
              </a:rPr>
              <a:t>Value Based Payment</a:t>
            </a:r>
            <a:endParaRPr lang="en-US" sz="3600" kern="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9017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76200" y="-76200"/>
            <a:ext cx="5543550" cy="907868"/>
          </a:xfrm>
          <a:prstGeom prst="rect">
            <a:avLst/>
          </a:prstGeom>
          <a:noFill/>
          <a:ln>
            <a:noFill/>
          </a:ln>
        </p:spPr>
        <p:txBody>
          <a:bodyPr spcFirstLastPara="1" wrap="square" lIns="68569" tIns="34275" rIns="68569" bIns="34275" anchor="ctr" anchorCtr="0">
            <a:noAutofit/>
          </a:bodyPr>
          <a:lstStyle/>
          <a:p>
            <a:pPr marL="342900" indent="-342900" algn="l"/>
            <a:r>
              <a:rPr lang="en-US" sz="2400" b="1" dirty="0">
                <a:solidFill>
                  <a:schemeClr val="lt1"/>
                </a:solidFill>
                <a:effectLst>
                  <a:outerShdw blurRad="38100" dist="38100" dir="2700000" algn="tl">
                    <a:srgbClr val="000000">
                      <a:alpha val="43137"/>
                    </a:srgbClr>
                  </a:outerShdw>
                </a:effectLst>
                <a:latin typeface="Georgia" panose="02040502050405020303" pitchFamily="18" charset="0"/>
              </a:rPr>
              <a:t>VBP Initiatives </a:t>
            </a:r>
            <a:endParaRPr sz="2400" dirty="0">
              <a:effectLst>
                <a:outerShdw blurRad="38100" dist="38100" dir="2700000" algn="tl">
                  <a:srgbClr val="000000">
                    <a:alpha val="43137"/>
                  </a:srgbClr>
                </a:outerShdw>
              </a:effectLst>
              <a:latin typeface="Georgia" panose="02040502050405020303" pitchFamily="18" charset="0"/>
            </a:endParaRPr>
          </a:p>
        </p:txBody>
      </p:sp>
      <p:sp>
        <p:nvSpPr>
          <p:cNvPr id="152" name="Google Shape;152;p10"/>
          <p:cNvSpPr txBox="1">
            <a:spLocks noGrp="1"/>
          </p:cNvSpPr>
          <p:nvPr>
            <p:ph type="body" idx="1"/>
          </p:nvPr>
        </p:nvSpPr>
        <p:spPr>
          <a:xfrm>
            <a:off x="1245338" y="1937620"/>
            <a:ext cx="6515100" cy="3674993"/>
          </a:xfrm>
          <a:prstGeom prst="rect">
            <a:avLst/>
          </a:prstGeom>
          <a:noFill/>
          <a:ln>
            <a:noFill/>
          </a:ln>
        </p:spPr>
        <p:txBody>
          <a:bodyPr spcFirstLastPara="1" wrap="square" lIns="68569" tIns="34275" rIns="68569" bIns="34275" anchor="t" anchorCtr="0">
            <a:noAutofit/>
          </a:bodyPr>
          <a:lstStyle/>
          <a:p>
            <a:pPr marL="514350" lvl="2" indent="0">
              <a:spcBef>
                <a:spcPts val="0"/>
              </a:spcBef>
              <a:buSzPts val="3000"/>
              <a:buNone/>
            </a:pPr>
            <a:endParaRPr lang="en-US" sz="1500" dirty="0"/>
          </a:p>
          <a:p>
            <a:pPr lvl="2" indent="-342900">
              <a:spcBef>
                <a:spcPts val="0"/>
              </a:spcBef>
              <a:buSzPts val="3000"/>
            </a:pP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1005986680"/>
              </p:ext>
            </p:extLst>
          </p:nvPr>
        </p:nvGraphicFramePr>
        <p:xfrm>
          <a:off x="381000" y="1371603"/>
          <a:ext cx="8382000" cy="5063829"/>
        </p:xfrm>
        <a:graphic>
          <a:graphicData uri="http://schemas.openxmlformats.org/drawingml/2006/table">
            <a:tbl>
              <a:tblPr firstRow="1" firstCol="1" bandRow="1"/>
              <a:tblGrid>
                <a:gridCol w="1031240">
                  <a:extLst>
                    <a:ext uri="{9D8B030D-6E8A-4147-A177-3AD203B41FA5}">
                      <a16:colId xmlns:a16="http://schemas.microsoft.com/office/drawing/2014/main" val="1249851924"/>
                    </a:ext>
                  </a:extLst>
                </a:gridCol>
                <a:gridCol w="7350760">
                  <a:extLst>
                    <a:ext uri="{9D8B030D-6E8A-4147-A177-3AD203B41FA5}">
                      <a16:colId xmlns:a16="http://schemas.microsoft.com/office/drawing/2014/main" val="1090792914"/>
                    </a:ext>
                  </a:extLst>
                </a:gridCol>
              </a:tblGrid>
              <a:tr h="160341">
                <a:tc>
                  <a:txBody>
                    <a:bodyPr/>
                    <a:lstStyle/>
                    <a:p>
                      <a:pPr marL="0" marR="0" algn="ctr">
                        <a:lnSpc>
                          <a:spcPct val="107000"/>
                        </a:lnSpc>
                        <a:spcBef>
                          <a:spcPts val="0"/>
                        </a:spcBef>
                        <a:spcAft>
                          <a:spcPts val="0"/>
                        </a:spcAft>
                      </a:pPr>
                      <a:r>
                        <a:rPr lang="en-US" sz="500" dirty="0">
                          <a:effectLst/>
                          <a:latin typeface="Georgia" panose="02040502050405020303" pitchFamily="18" charset="0"/>
                        </a:rPr>
                        <a:t> </a:t>
                      </a:r>
                      <a:endParaRPr lang="en-US" sz="5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solidFill>
                      <a:schemeClr val="accent6">
                        <a:lumMod val="40000"/>
                        <a:lumOff val="60000"/>
                      </a:schemeClr>
                    </a:solidFill>
                  </a:tcPr>
                </a:tc>
                <a:tc>
                  <a:txBody>
                    <a:bodyPr/>
                    <a:lstStyle/>
                    <a:p>
                      <a:pPr marL="0" marR="0" algn="ctr">
                        <a:lnSpc>
                          <a:spcPct val="107000"/>
                        </a:lnSpc>
                        <a:spcBef>
                          <a:spcPts val="0"/>
                        </a:spcBef>
                        <a:spcAft>
                          <a:spcPts val="0"/>
                        </a:spcAft>
                      </a:pPr>
                      <a:r>
                        <a:rPr lang="en-US" sz="1000" b="1" dirty="0">
                          <a:effectLst/>
                          <a:latin typeface="Georgia" panose="02040502050405020303" pitchFamily="18" charset="0"/>
                        </a:rPr>
                        <a:t>DMH - Division of Developmental Disabilities</a:t>
                      </a:r>
                      <a:endParaRPr lang="en-US" sz="1000" b="1"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nchor="ctr">
                    <a:solidFill>
                      <a:schemeClr val="accent6">
                        <a:lumMod val="40000"/>
                        <a:lumOff val="60000"/>
                      </a:schemeClr>
                    </a:solidFill>
                  </a:tcPr>
                </a:tc>
                <a:extLst>
                  <a:ext uri="{0D108BD9-81ED-4DB2-BD59-A6C34878D82A}">
                    <a16:rowId xmlns:a16="http://schemas.microsoft.com/office/drawing/2014/main" val="158264077"/>
                  </a:ext>
                </a:extLst>
              </a:tr>
              <a:tr h="577177">
                <a:tc>
                  <a:txBody>
                    <a:bodyPr/>
                    <a:lstStyle/>
                    <a:p>
                      <a:pPr marL="0" marR="0" algn="ctr">
                        <a:lnSpc>
                          <a:spcPct val="107000"/>
                        </a:lnSpc>
                        <a:spcBef>
                          <a:spcPts val="0"/>
                        </a:spcBef>
                        <a:spcAft>
                          <a:spcPts val="0"/>
                        </a:spcAft>
                      </a:pPr>
                      <a:r>
                        <a:rPr lang="en-US" sz="900" dirty="0">
                          <a:effectLst/>
                          <a:latin typeface="Georgia" panose="02040502050405020303" pitchFamily="18" charset="0"/>
                        </a:rPr>
                        <a:t> </a:t>
                      </a:r>
                    </a:p>
                    <a:p>
                      <a:pPr marL="0" marR="0" algn="ctr">
                        <a:lnSpc>
                          <a:spcPct val="107000"/>
                        </a:lnSpc>
                        <a:spcBef>
                          <a:spcPts val="0"/>
                        </a:spcBef>
                        <a:spcAft>
                          <a:spcPts val="0"/>
                        </a:spcAft>
                      </a:pPr>
                      <a:r>
                        <a:rPr lang="en-US" sz="900" dirty="0">
                          <a:effectLst/>
                          <a:latin typeface="Georgia" panose="02040502050405020303" pitchFamily="18" charset="0"/>
                        </a:rPr>
                        <a:t>Establish Baseline</a:t>
                      </a:r>
                    </a:p>
                    <a:p>
                      <a:pPr marL="0" marR="0" algn="ctr">
                        <a:lnSpc>
                          <a:spcPct val="107000"/>
                        </a:lnSpc>
                        <a:spcBef>
                          <a:spcPts val="0"/>
                        </a:spcBef>
                        <a:spcAft>
                          <a:spcPts val="0"/>
                        </a:spcAft>
                      </a:pPr>
                      <a:r>
                        <a:rPr lang="en-US" sz="900" dirty="0">
                          <a:effectLst/>
                          <a:latin typeface="Georgia" panose="02040502050405020303" pitchFamily="18" charset="0"/>
                        </a:rPr>
                        <a:t>Rates </a:t>
                      </a:r>
                    </a:p>
                    <a:p>
                      <a:pPr marL="0" marR="0" algn="ctr">
                        <a:lnSpc>
                          <a:spcPct val="107000"/>
                        </a:lnSpc>
                        <a:spcBef>
                          <a:spcPts val="0"/>
                        </a:spcBef>
                        <a:spcAft>
                          <a:spcPts val="0"/>
                        </a:spcAft>
                      </a:pPr>
                      <a:r>
                        <a:rPr lang="en-US" sz="900" dirty="0">
                          <a:effectLst/>
                          <a:latin typeface="Georgia" panose="02040502050405020303" pitchFamily="18" charset="0"/>
                        </a:rPr>
                        <a:t>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solidFill>
                      <a:schemeClr val="accent1">
                        <a:lumMod val="40000"/>
                        <a:lumOff val="60000"/>
                      </a:schemeClr>
                    </a:solidFill>
                  </a:tcPr>
                </a:tc>
                <a:tc>
                  <a:txBody>
                    <a:bodyPr/>
                    <a:lstStyle/>
                    <a:p>
                      <a:pPr marL="0" marR="0">
                        <a:lnSpc>
                          <a:spcPct val="107000"/>
                        </a:lnSpc>
                        <a:spcBef>
                          <a:spcPts val="0"/>
                        </a:spcBef>
                        <a:spcAft>
                          <a:spcPts val="0"/>
                        </a:spcAft>
                      </a:pPr>
                      <a:r>
                        <a:rPr lang="en-US" sz="900" dirty="0">
                          <a:effectLst/>
                          <a:latin typeface="Georgia" panose="02040502050405020303" pitchFamily="18" charset="0"/>
                        </a:rPr>
                        <a:t> </a:t>
                      </a:r>
                    </a:p>
                    <a:p>
                      <a:pPr marL="0" marR="0">
                        <a:lnSpc>
                          <a:spcPct val="107000"/>
                        </a:lnSpc>
                        <a:spcBef>
                          <a:spcPts val="0"/>
                        </a:spcBef>
                        <a:spcAft>
                          <a:spcPts val="0"/>
                        </a:spcAft>
                      </a:pPr>
                      <a:r>
                        <a:rPr lang="en-US" sz="900" dirty="0">
                          <a:effectLst/>
                          <a:latin typeface="Georgia" panose="02040502050405020303" pitchFamily="18" charset="0"/>
                        </a:rPr>
                        <a:t>$375.1 million ($127.7M GR) to establish a baseline wage for Direct Support Professionals.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tc>
                <a:extLst>
                  <a:ext uri="{0D108BD9-81ED-4DB2-BD59-A6C34878D82A}">
                    <a16:rowId xmlns:a16="http://schemas.microsoft.com/office/drawing/2014/main" val="2594853905"/>
                  </a:ext>
                </a:extLst>
              </a:tr>
              <a:tr h="2778860">
                <a:tc>
                  <a:txBody>
                    <a:bodyPr/>
                    <a:lstStyle/>
                    <a:p>
                      <a:pPr marL="0" marR="0" algn="ctr">
                        <a:lnSpc>
                          <a:spcPct val="107000"/>
                        </a:lnSpc>
                        <a:spcBef>
                          <a:spcPts val="0"/>
                        </a:spcBef>
                        <a:spcAft>
                          <a:spcPts val="0"/>
                        </a:spcAft>
                      </a:pPr>
                      <a:r>
                        <a:rPr lang="en-US" sz="900" b="0" dirty="0">
                          <a:effectLst/>
                          <a:latin typeface="Georgia" panose="02040502050405020303" pitchFamily="18" charset="0"/>
                        </a:rPr>
                        <a:t> </a:t>
                      </a:r>
                    </a:p>
                    <a:p>
                      <a:pPr marL="0" marR="0" algn="ctr">
                        <a:lnSpc>
                          <a:spcPct val="107000"/>
                        </a:lnSpc>
                        <a:spcBef>
                          <a:spcPts val="0"/>
                        </a:spcBef>
                        <a:spcAft>
                          <a:spcPts val="0"/>
                        </a:spcAft>
                      </a:pPr>
                      <a:r>
                        <a:rPr lang="en-US" sz="900" b="0" dirty="0">
                          <a:effectLst/>
                          <a:latin typeface="Georgia" panose="02040502050405020303" pitchFamily="18" charset="0"/>
                        </a:rPr>
                        <a:t>Implement Baseline Value Based Payment Initiatives</a:t>
                      </a:r>
                    </a:p>
                    <a:p>
                      <a:pPr marL="0" marR="0" algn="ctr">
                        <a:lnSpc>
                          <a:spcPct val="107000"/>
                        </a:lnSpc>
                        <a:spcBef>
                          <a:spcPts val="0"/>
                        </a:spcBef>
                        <a:spcAft>
                          <a:spcPts val="0"/>
                        </a:spcAft>
                      </a:pPr>
                      <a:r>
                        <a:rPr lang="en-US" sz="900" b="0" dirty="0">
                          <a:effectLst/>
                          <a:latin typeface="Georgia" panose="02040502050405020303" pitchFamily="18" charset="0"/>
                        </a:rPr>
                        <a:t> </a:t>
                      </a:r>
                    </a:p>
                    <a:p>
                      <a:pPr marL="0" marR="0" algn="ctr">
                        <a:lnSpc>
                          <a:spcPct val="107000"/>
                        </a:lnSpc>
                        <a:spcBef>
                          <a:spcPts val="0"/>
                        </a:spcBef>
                        <a:spcAft>
                          <a:spcPts val="0"/>
                        </a:spcAft>
                      </a:pPr>
                      <a:r>
                        <a:rPr lang="en-US" sz="900" b="0" dirty="0">
                          <a:effectLst/>
                          <a:latin typeface="Georgia" panose="02040502050405020303" pitchFamily="18" charset="0"/>
                        </a:rPr>
                        <a:t> </a:t>
                      </a:r>
                      <a:endParaRPr lang="en-US" sz="900" b="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solidFill>
                      <a:schemeClr val="accent1">
                        <a:lumMod val="40000"/>
                        <a:lumOff val="60000"/>
                      </a:schemeClr>
                    </a:solidFill>
                  </a:tcPr>
                </a:tc>
                <a:tc>
                  <a:txBody>
                    <a:bodyPr/>
                    <a:lstStyle/>
                    <a:p>
                      <a:pPr marL="0" marR="0">
                        <a:lnSpc>
                          <a:spcPct val="107000"/>
                        </a:lnSpc>
                        <a:spcBef>
                          <a:spcPts val="0"/>
                        </a:spcBef>
                        <a:spcAft>
                          <a:spcPts val="0"/>
                        </a:spcAft>
                      </a:pPr>
                      <a:r>
                        <a:rPr lang="en-US" sz="900" b="1" dirty="0">
                          <a:effectLst/>
                          <a:latin typeface="Georgia" panose="02040502050405020303" pitchFamily="18" charset="0"/>
                        </a:rPr>
                        <a:t>Outcomes Based Payment </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$4.3M ($1.5M EFMAP) quarterly incentive payments based on implementation of evidence-based behavioral supports.  </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 $14M ($4.8M GR) savings from expansion of remote services which provides clients with more independence starting July 1, 2022.</a:t>
                      </a:r>
                    </a:p>
                    <a:p>
                      <a:pPr marL="342900" marR="0" lvl="0" indent="-342900">
                        <a:lnSpc>
                          <a:spcPct val="107000"/>
                        </a:lnSpc>
                        <a:spcBef>
                          <a:spcPts val="0"/>
                        </a:spcBef>
                        <a:spcAft>
                          <a:spcPts val="800"/>
                        </a:spcAft>
                        <a:buFont typeface="Symbol" panose="05050102010706020507" pitchFamily="18" charset="2"/>
                        <a:buChar char=""/>
                      </a:pPr>
                      <a:r>
                        <a:rPr lang="en-US" sz="900" b="0" dirty="0">
                          <a:effectLst/>
                          <a:latin typeface="Georgia" panose="02040502050405020303" pitchFamily="18" charset="0"/>
                        </a:rPr>
                        <a:t>$255K ($87K EFMAP) for incentives for providers utilizing location verified timekeeping through Electronic Visit Verification.  </a:t>
                      </a:r>
                    </a:p>
                    <a:p>
                      <a:pPr marL="38100" marR="0">
                        <a:lnSpc>
                          <a:spcPct val="107000"/>
                        </a:lnSpc>
                        <a:spcBef>
                          <a:spcPts val="0"/>
                        </a:spcBef>
                        <a:spcAft>
                          <a:spcPts val="0"/>
                        </a:spcAft>
                      </a:pPr>
                      <a:r>
                        <a:rPr lang="en-US" sz="900" b="1" dirty="0">
                          <a:effectLst/>
                          <a:latin typeface="Georgia" panose="02040502050405020303" pitchFamily="18" charset="0"/>
                        </a:rPr>
                        <a:t>Workforce Recruitment and Retention</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$21.2M ($7.2M EFMAP) rate increase when a percentage of the provider workforce attains one of three certification levels. </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$250K ($85K EFMAP) incentive payment to providers who hire a DSP Apprentice talent pipeline.  </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$98K ($49K EFMAP) to expand current capacity of DSP Apprenticeship Program. </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$294K ($147K EFMAP) to create DSP certification levels and associated training modules.</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$500K ($250K EFMAP) one-time to conduct an analysis of barriers preventing cross-sector career paths within various sectors of the healthcare industry.</a:t>
                      </a:r>
                    </a:p>
                    <a:p>
                      <a:pPr marL="266700" marR="0">
                        <a:lnSpc>
                          <a:spcPct val="107000"/>
                        </a:lnSpc>
                        <a:spcBef>
                          <a:spcPts val="0"/>
                        </a:spcBef>
                        <a:spcAft>
                          <a:spcPts val="0"/>
                        </a:spcAft>
                      </a:pPr>
                      <a:r>
                        <a:rPr lang="en-US" sz="900" b="0" dirty="0">
                          <a:effectLst/>
                          <a:latin typeface="Georgia" panose="02040502050405020303" pitchFamily="18" charset="0"/>
                        </a:rPr>
                        <a:t> </a:t>
                      </a:r>
                    </a:p>
                    <a:p>
                      <a:pPr marL="38100" marR="0">
                        <a:lnSpc>
                          <a:spcPct val="107000"/>
                        </a:lnSpc>
                        <a:spcBef>
                          <a:spcPts val="0"/>
                        </a:spcBef>
                        <a:spcAft>
                          <a:spcPts val="0"/>
                        </a:spcAft>
                      </a:pPr>
                      <a:r>
                        <a:rPr lang="en-US" sz="900" b="1" dirty="0">
                          <a:effectLst/>
                          <a:latin typeface="Georgia" panose="02040502050405020303" pitchFamily="18" charset="0"/>
                        </a:rPr>
                        <a:t>Data for Future VBP Outcomes Performance Benchmarking</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$1.5M ($501K EFMAP) incentive payment to providers who complete the National Core Indicators (NCI) survey which provides data on wages, turnover, and retention within the DSP workforce.</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$1.1M ($369K EFMAP) incentive payment to providers for each client screened for health risk and cost reduction using a health risk assessment tool.</a:t>
                      </a:r>
                    </a:p>
                    <a:p>
                      <a:pPr marL="342900" marR="0" lvl="0" indent="-342900">
                        <a:lnSpc>
                          <a:spcPct val="107000"/>
                        </a:lnSpc>
                        <a:spcBef>
                          <a:spcPts val="0"/>
                        </a:spcBef>
                        <a:spcAft>
                          <a:spcPts val="0"/>
                        </a:spcAft>
                        <a:buFont typeface="Symbol" panose="05050102010706020507" pitchFamily="18" charset="2"/>
                        <a:buChar char=""/>
                      </a:pPr>
                      <a:r>
                        <a:rPr lang="en-US" sz="900" b="0" dirty="0">
                          <a:effectLst/>
                          <a:latin typeface="Georgia" panose="02040502050405020303" pitchFamily="18" charset="0"/>
                        </a:rPr>
                        <a:t>$184K ($63K EFMAP) rate increase for employment providers who provide data to the state for benchmarking. </a:t>
                      </a:r>
                    </a:p>
                  </a:txBody>
                  <a:tcPr marL="28483" marR="28483" marT="0" marB="0"/>
                </a:tc>
                <a:extLst>
                  <a:ext uri="{0D108BD9-81ED-4DB2-BD59-A6C34878D82A}">
                    <a16:rowId xmlns:a16="http://schemas.microsoft.com/office/drawing/2014/main" val="1366357158"/>
                  </a:ext>
                </a:extLst>
              </a:tr>
              <a:tr h="1010060">
                <a:tc>
                  <a:txBody>
                    <a:bodyPr/>
                    <a:lstStyle/>
                    <a:p>
                      <a:pPr marL="0" marR="0" algn="ctr">
                        <a:lnSpc>
                          <a:spcPct val="107000"/>
                        </a:lnSpc>
                        <a:spcBef>
                          <a:spcPts val="0"/>
                        </a:spcBef>
                        <a:spcAft>
                          <a:spcPts val="0"/>
                        </a:spcAft>
                      </a:pPr>
                      <a:r>
                        <a:rPr lang="en-US" sz="900" dirty="0">
                          <a:effectLst/>
                          <a:latin typeface="Georgia" panose="02040502050405020303" pitchFamily="18" charset="0"/>
                        </a:rPr>
                        <a:t> </a:t>
                      </a:r>
                    </a:p>
                    <a:p>
                      <a:pPr marL="0" marR="0" algn="ctr">
                        <a:lnSpc>
                          <a:spcPct val="107000"/>
                        </a:lnSpc>
                        <a:spcBef>
                          <a:spcPts val="0"/>
                        </a:spcBef>
                        <a:spcAft>
                          <a:spcPts val="0"/>
                        </a:spcAft>
                      </a:pPr>
                      <a:r>
                        <a:rPr lang="en-US" sz="900" dirty="0">
                          <a:effectLst/>
                          <a:latin typeface="Georgia" panose="02040502050405020303" pitchFamily="18" charset="0"/>
                        </a:rPr>
                        <a:t>IT Infrastructure</a:t>
                      </a:r>
                    </a:p>
                    <a:p>
                      <a:pPr marL="0" marR="0" algn="ctr">
                        <a:lnSpc>
                          <a:spcPct val="107000"/>
                        </a:lnSpc>
                        <a:spcBef>
                          <a:spcPts val="0"/>
                        </a:spcBef>
                        <a:spcAft>
                          <a:spcPts val="0"/>
                        </a:spcAft>
                      </a:pPr>
                      <a:r>
                        <a:rPr lang="en-US" sz="900" dirty="0">
                          <a:effectLst/>
                          <a:latin typeface="Georgia" panose="02040502050405020303" pitchFamily="18" charset="0"/>
                        </a:rPr>
                        <a:t>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900" b="1" dirty="0">
                          <a:effectLst/>
                          <a:latin typeface="Georgia" panose="02040502050405020303" pitchFamily="18" charset="0"/>
                        </a:rPr>
                        <a:t>$9.9M Enhanced FMAP</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Georgia" panose="02040502050405020303" pitchFamily="18" charset="0"/>
                        </a:rPr>
                        <a:t>IT tools and features to support Value Based Payments including data analysis, population health management, stakeholder engagement, and plan development.</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Georgia" panose="02040502050405020303" pitchFamily="18" charset="0"/>
                        </a:rPr>
                        <a:t>Missouri Health Risk Screening tool module </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Georgia" panose="02040502050405020303" pitchFamily="18" charset="0"/>
                        </a:rPr>
                        <a:t>System interoperability, enable </a:t>
                      </a:r>
                      <a:r>
                        <a:rPr lang="en-US" sz="900" dirty="0" err="1">
                          <a:effectLst/>
                          <a:latin typeface="Georgia" panose="02040502050405020303" pitchFamily="18" charset="0"/>
                        </a:rPr>
                        <a:t>eLTSS</a:t>
                      </a:r>
                      <a:r>
                        <a:rPr lang="en-US" sz="900" dirty="0">
                          <a:effectLst/>
                          <a:latin typeface="Georgia" panose="02040502050405020303" pitchFamily="18" charset="0"/>
                        </a:rPr>
                        <a:t> data sharing, and connect to health information networks. </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Georgia" panose="02040502050405020303" pitchFamily="18" charset="0"/>
                        </a:rPr>
                        <a:t>Enhance DD case management system to support automated processing. </a:t>
                      </a:r>
                    </a:p>
                    <a:p>
                      <a:pPr marL="0" marR="0">
                        <a:lnSpc>
                          <a:spcPct val="107000"/>
                        </a:lnSpc>
                        <a:spcBef>
                          <a:spcPts val="0"/>
                        </a:spcBef>
                        <a:spcAft>
                          <a:spcPts val="0"/>
                        </a:spcAft>
                      </a:pPr>
                      <a:r>
                        <a:rPr lang="en-US" sz="900" dirty="0">
                          <a:effectLst/>
                          <a:latin typeface="Georgia" panose="02040502050405020303" pitchFamily="18" charset="0"/>
                        </a:rPr>
                        <a:t>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tc>
                <a:extLst>
                  <a:ext uri="{0D108BD9-81ED-4DB2-BD59-A6C34878D82A}">
                    <a16:rowId xmlns:a16="http://schemas.microsoft.com/office/drawing/2014/main" val="2691009517"/>
                  </a:ext>
                </a:extLst>
              </a:tr>
              <a:tr h="214170">
                <a:tc>
                  <a:txBody>
                    <a:bodyPr/>
                    <a:lstStyle/>
                    <a:p>
                      <a:pPr marL="0" marR="0" algn="ctr">
                        <a:lnSpc>
                          <a:spcPct val="107000"/>
                        </a:lnSpc>
                        <a:spcBef>
                          <a:spcPts val="0"/>
                        </a:spcBef>
                        <a:spcAft>
                          <a:spcPts val="0"/>
                        </a:spcAft>
                      </a:pPr>
                      <a:r>
                        <a:rPr lang="en-US" sz="900" dirty="0">
                          <a:effectLst/>
                          <a:latin typeface="Georgia" panose="02040502050405020303" pitchFamily="18" charset="0"/>
                        </a:rPr>
                        <a:t>Total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900" dirty="0">
                          <a:effectLst/>
                          <a:latin typeface="Georgia" panose="02040502050405020303" pitchFamily="18" charset="0"/>
                        </a:rPr>
                        <a:t> $411.6M ($127.7M GR)</a:t>
                      </a:r>
                      <a:r>
                        <a:rPr lang="en-US" sz="900" baseline="0" dirty="0">
                          <a:effectLst/>
                          <a:latin typeface="Georgia" panose="02040502050405020303" pitchFamily="18" charset="0"/>
                        </a:rPr>
                        <a:t>            </a:t>
                      </a:r>
                      <a:r>
                        <a:rPr lang="en-US" sz="900" dirty="0">
                          <a:effectLst/>
                          <a:latin typeface="Georgia" panose="02040502050405020303" pitchFamily="18" charset="0"/>
                        </a:rPr>
                        <a:t>27% increase over FY22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nchor="ctr"/>
                </a:tc>
                <a:extLst>
                  <a:ext uri="{0D108BD9-81ED-4DB2-BD59-A6C34878D82A}">
                    <a16:rowId xmlns:a16="http://schemas.microsoft.com/office/drawing/2014/main" val="1280997426"/>
                  </a:ext>
                </a:extLst>
              </a:tr>
              <a:tr h="288588">
                <a:tc>
                  <a:txBody>
                    <a:bodyPr/>
                    <a:lstStyle/>
                    <a:p>
                      <a:pPr marL="0" marR="0" algn="ctr">
                        <a:lnSpc>
                          <a:spcPct val="107000"/>
                        </a:lnSpc>
                        <a:spcBef>
                          <a:spcPts val="0"/>
                        </a:spcBef>
                        <a:spcAft>
                          <a:spcPts val="0"/>
                        </a:spcAft>
                      </a:pPr>
                      <a:r>
                        <a:rPr lang="en-US" sz="900" dirty="0">
                          <a:effectLst/>
                          <a:latin typeface="Georgia" panose="02040502050405020303" pitchFamily="18" charset="0"/>
                        </a:rPr>
                        <a:t>Admin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900" dirty="0">
                          <a:effectLst/>
                          <a:latin typeface="Georgia" panose="02040502050405020303" pitchFamily="18" charset="0"/>
                        </a:rPr>
                        <a:t>$7M (3.5M Enhanced FMAP) for administrative costs and payments to Mercer for technical assistance and consultation for Medicaid related initiatives.  </a:t>
                      </a:r>
                      <a:endParaRPr lang="en-US" sz="900" dirty="0">
                        <a:effectLst/>
                        <a:latin typeface="Georgia" panose="02040502050405020303" pitchFamily="18" charset="0"/>
                        <a:ea typeface="Calibri" panose="020F0502020204030204" pitchFamily="34" charset="0"/>
                        <a:cs typeface="Times New Roman" panose="02020603050405020304" pitchFamily="18" charset="0"/>
                      </a:endParaRPr>
                    </a:p>
                  </a:txBody>
                  <a:tcPr marL="28483" marR="28483" marT="0" marB="0" anchor="ctr"/>
                </a:tc>
                <a:extLst>
                  <a:ext uri="{0D108BD9-81ED-4DB2-BD59-A6C34878D82A}">
                    <a16:rowId xmlns:a16="http://schemas.microsoft.com/office/drawing/2014/main" val="143046064"/>
                  </a:ext>
                </a:extLst>
              </a:tr>
            </a:tbl>
          </a:graphicData>
        </a:graphic>
      </p:graphicFrame>
      <p:sp>
        <p:nvSpPr>
          <p:cNvPr id="3" name="Rectangle 1"/>
          <p:cNvSpPr>
            <a:spLocks noChangeArrowheads="1"/>
          </p:cNvSpPr>
          <p:nvPr/>
        </p:nvSpPr>
        <p:spPr bwMode="auto">
          <a:xfrm>
            <a:off x="76200" y="622081"/>
            <a:ext cx="71724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kern="0" dirty="0">
                <a:solidFill>
                  <a:srgbClr val="FFFFFF"/>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sym typeface="Arial"/>
              </a:rPr>
              <a:t>Fiscal Year 2023 Modernizing Medicaid Long Term Care: Value Based Payment</a:t>
            </a:r>
            <a:endParaRPr lang="en-US" altLang="en-US" sz="675" kern="0" dirty="0">
              <a:solidFill>
                <a:srgbClr val="FFFFFF"/>
              </a:solidFill>
              <a:effectLst>
                <a:outerShdw blurRad="38100" dist="38100" dir="2700000" algn="tl">
                  <a:srgbClr val="000000">
                    <a:alpha val="43137"/>
                  </a:srgbClr>
                </a:outerShdw>
              </a:effectLst>
              <a:latin typeface="Georgia" panose="02040502050405020303" pitchFamily="18" charset="0"/>
              <a:cs typeface="Arial"/>
              <a:sym typeface="Arial"/>
            </a:endParaRPr>
          </a:p>
        </p:txBody>
      </p:sp>
    </p:spTree>
    <p:extLst>
      <p:ext uri="{BB962C8B-B14F-4D97-AF65-F5344CB8AC3E}">
        <p14:creationId xmlns:p14="http://schemas.microsoft.com/office/powerpoint/2010/main" val="401751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33950" y="139703"/>
            <a:ext cx="6800850" cy="907868"/>
          </a:xfrm>
          <a:prstGeom prst="rect">
            <a:avLst/>
          </a:prstGeom>
          <a:noFill/>
          <a:ln>
            <a:noFill/>
          </a:ln>
        </p:spPr>
        <p:txBody>
          <a:bodyPr spcFirstLastPara="1" wrap="square" lIns="68569" tIns="34275" rIns="68569" bIns="34275" anchor="ctr" anchorCtr="0">
            <a:noAutofit/>
          </a:bodyPr>
          <a:lstStyle/>
          <a:p>
            <a:pPr marL="342900" indent="-342900" algn="l"/>
            <a:r>
              <a:rPr lang="en-US" sz="3600" b="1" dirty="0">
                <a:solidFill>
                  <a:schemeClr val="lt1"/>
                </a:solidFill>
                <a:effectLst>
                  <a:outerShdw blurRad="38100" dist="38100" dir="2700000" algn="tl">
                    <a:srgbClr val="000000">
                      <a:alpha val="43137"/>
                    </a:srgbClr>
                  </a:outerShdw>
                </a:effectLst>
              </a:rPr>
              <a:t> The Big Picture</a:t>
            </a:r>
            <a:endParaRPr sz="3600" dirty="0">
              <a:effectLst>
                <a:outerShdw blurRad="38100" dist="38100" dir="2700000" algn="tl">
                  <a:srgbClr val="000000">
                    <a:alpha val="43137"/>
                  </a:srgbClr>
                </a:outerShdw>
              </a:effectLst>
            </a:endParaRPr>
          </a:p>
        </p:txBody>
      </p:sp>
      <p:graphicFrame>
        <p:nvGraphicFramePr>
          <p:cNvPr id="8" name="Diagram 7"/>
          <p:cNvGraphicFramePr/>
          <p:nvPr>
            <p:extLst>
              <p:ext uri="{D42A27DB-BD31-4B8C-83A1-F6EECF244321}">
                <p14:modId xmlns:p14="http://schemas.microsoft.com/office/powerpoint/2010/main" val="1587391724"/>
              </p:ext>
            </p:extLst>
          </p:nvPr>
        </p:nvGraphicFramePr>
        <p:xfrm>
          <a:off x="1371600" y="1219200"/>
          <a:ext cx="6477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08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5"/>
            <a:ext cx="7886700" cy="457199"/>
          </a:xfrm>
        </p:spPr>
        <p:txBody>
          <a:bodyPr>
            <a:noAutofit/>
          </a:bodyPr>
          <a:lstStyle/>
          <a:p>
            <a:pPr algn="ctr"/>
            <a:br>
              <a:rPr lang="en-US" sz="2400" b="1" dirty="0">
                <a:solidFill>
                  <a:srgbClr val="002060"/>
                </a:solidFill>
              </a:rPr>
            </a:br>
            <a:r>
              <a:rPr lang="en-US" sz="2800" b="1" dirty="0">
                <a:solidFill>
                  <a:srgbClr val="002060"/>
                </a:solidFill>
              </a:rPr>
              <a:t>Agenda</a:t>
            </a:r>
            <a:br>
              <a:rPr lang="en-US" sz="2800" b="1" dirty="0">
                <a:solidFill>
                  <a:srgbClr val="002060"/>
                </a:solidFill>
              </a:rPr>
            </a:br>
            <a:r>
              <a:rPr lang="en-US" sz="2800" b="1" dirty="0">
                <a:solidFill>
                  <a:srgbClr val="002060"/>
                </a:solidFill>
              </a:rPr>
              <a:t>November 7, 2023</a:t>
            </a:r>
            <a:endParaRPr lang="en-US" sz="28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13215560"/>
              </p:ext>
            </p:extLst>
          </p:nvPr>
        </p:nvGraphicFramePr>
        <p:xfrm>
          <a:off x="457199" y="1066804"/>
          <a:ext cx="8229600" cy="5030031"/>
        </p:xfrm>
        <a:graphic>
          <a:graphicData uri="http://schemas.openxmlformats.org/drawingml/2006/table">
            <a:tbl>
              <a:tblPr firstRow="1" firstCol="1" lastRow="1" lastCol="1" bandRow="1" bandCol="1">
                <a:tableStyleId>{5C22544A-7EE6-4342-B048-85BDC9FD1C3A}</a:tableStyleId>
              </a:tblPr>
              <a:tblGrid>
                <a:gridCol w="1219200">
                  <a:extLst>
                    <a:ext uri="{9D8B030D-6E8A-4147-A177-3AD203B41FA5}">
                      <a16:colId xmlns:a16="http://schemas.microsoft.com/office/drawing/2014/main" val="3238867590"/>
                    </a:ext>
                  </a:extLst>
                </a:gridCol>
                <a:gridCol w="3728610">
                  <a:extLst>
                    <a:ext uri="{9D8B030D-6E8A-4147-A177-3AD203B41FA5}">
                      <a16:colId xmlns:a16="http://schemas.microsoft.com/office/drawing/2014/main" val="561549519"/>
                    </a:ext>
                  </a:extLst>
                </a:gridCol>
                <a:gridCol w="3281790">
                  <a:extLst>
                    <a:ext uri="{9D8B030D-6E8A-4147-A177-3AD203B41FA5}">
                      <a16:colId xmlns:a16="http://schemas.microsoft.com/office/drawing/2014/main" val="1332559441"/>
                    </a:ext>
                  </a:extLst>
                </a:gridCol>
              </a:tblGrid>
              <a:tr h="487054">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cs typeface="Calibri" panose="020F0502020204030204" pitchFamily="34" charset="0"/>
                        </a:rPr>
                        <a:t>1:00–</a:t>
                      </a:r>
                      <a:r>
                        <a:rPr lang="en-US" sz="1600" spc="-20" dirty="0">
                          <a:solidFill>
                            <a:schemeClr val="bg1"/>
                          </a:solidFill>
                          <a:effectLst/>
                          <a:latin typeface="Calibri" panose="020F0502020204030204" pitchFamily="34" charset="0"/>
                          <a:cs typeface="Calibri" panose="020F0502020204030204" pitchFamily="34" charset="0"/>
                        </a:rPr>
                        <a:t>1:15</a:t>
                      </a: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67310" marR="0" algn="l">
                        <a:lnSpc>
                          <a:spcPts val="1125"/>
                        </a:lnSpc>
                        <a:spcBef>
                          <a:spcPts val="0"/>
                        </a:spcBef>
                        <a:spcAft>
                          <a:spcPts val="0"/>
                        </a:spcAft>
                      </a:pPr>
                      <a:r>
                        <a:rPr lang="en-US" sz="1600" spc="-10" baseline="0" dirty="0">
                          <a:solidFill>
                            <a:schemeClr val="tx1"/>
                          </a:solidFill>
                          <a:effectLst/>
                          <a:latin typeface="Calibri" panose="020F0502020204030204" pitchFamily="34" charset="0"/>
                          <a:cs typeface="Calibri" panose="020F0502020204030204" pitchFamily="34" charset="0"/>
                        </a:rPr>
                        <a:t>Welcome/Introductions/Minutes</a:t>
                      </a:r>
                      <a:endParaRPr lang="en-US" sz="1600" baseline="0" dirty="0">
                        <a:solidFill>
                          <a:schemeClr val="tx1"/>
                        </a:solidFill>
                        <a:effectLst/>
                        <a:latin typeface="Calibri" panose="020F0502020204030204" pitchFamily="34" charset="0"/>
                        <a:cs typeface="Calibri" panose="020F0502020204030204" pitchFamily="34" charset="0"/>
                      </a:endParaRPr>
                    </a:p>
                    <a:p>
                      <a:pPr marL="0" marR="0" lvl="0" indent="0" algn="l">
                        <a:spcBef>
                          <a:spcPts val="0"/>
                        </a:spcBef>
                        <a:spcAft>
                          <a:spcPts val="0"/>
                        </a:spcAft>
                        <a:buSzPts val="1100"/>
                        <a:buFont typeface="Symbol" panose="05050102010706020507" pitchFamily="18" charset="2"/>
                        <a:buNone/>
                        <a:tabLst>
                          <a:tab pos="348615" algn="l"/>
                        </a:tabLst>
                      </a:pPr>
                      <a:r>
                        <a:rPr lang="en-US" sz="1600" baseline="0" dirty="0">
                          <a:solidFill>
                            <a:schemeClr val="tx1"/>
                          </a:solidFill>
                          <a:effectLst/>
                          <a:latin typeface="Calibri" panose="020F0502020204030204" pitchFamily="34" charset="0"/>
                          <a:cs typeface="Calibri" panose="020F0502020204030204" pitchFamily="34" charset="0"/>
                        </a:rPr>
                        <a:t>  Approval</a:t>
                      </a:r>
                      <a:r>
                        <a:rPr lang="en-US" sz="1600" spc="-35"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of</a:t>
                      </a:r>
                      <a:r>
                        <a:rPr lang="en-US" sz="1600" spc="-15" baseline="0" dirty="0">
                          <a:solidFill>
                            <a:schemeClr val="tx1"/>
                          </a:solidFill>
                          <a:effectLst/>
                          <a:latin typeface="Calibri" panose="020F0502020204030204" pitchFamily="34" charset="0"/>
                          <a:cs typeface="Calibri" panose="020F0502020204030204" pitchFamily="34" charset="0"/>
                        </a:rPr>
                        <a:t> February </a:t>
                      </a:r>
                      <a:r>
                        <a:rPr lang="en-US" sz="1600" baseline="0" dirty="0">
                          <a:solidFill>
                            <a:schemeClr val="tx1"/>
                          </a:solidFill>
                          <a:effectLst/>
                          <a:latin typeface="Calibri" panose="020F0502020204030204" pitchFamily="34" charset="0"/>
                          <a:cs typeface="Calibri" panose="020F0502020204030204" pitchFamily="34" charset="0"/>
                        </a:rPr>
                        <a:t>meeting</a:t>
                      </a:r>
                      <a:r>
                        <a:rPr lang="en-US" sz="1600" spc="-20" baseline="0" dirty="0">
                          <a:solidFill>
                            <a:schemeClr val="tx1"/>
                          </a:solidFill>
                          <a:effectLst/>
                          <a:latin typeface="Calibri" panose="020F0502020204030204" pitchFamily="34" charset="0"/>
                          <a:cs typeface="Calibri" panose="020F0502020204030204" pitchFamily="34" charset="0"/>
                        </a:rPr>
                        <a:t> </a:t>
                      </a:r>
                      <a:r>
                        <a:rPr lang="en-US" sz="1600" spc="-10" baseline="0" dirty="0">
                          <a:solidFill>
                            <a:schemeClr val="tx1"/>
                          </a:solidFill>
                          <a:effectLst/>
                          <a:latin typeface="Calibri" panose="020F0502020204030204" pitchFamily="34" charset="0"/>
                          <a:cs typeface="Calibri" panose="020F0502020204030204" pitchFamily="34" charset="0"/>
                        </a:rPr>
                        <a:t>minutes</a:t>
                      </a:r>
                      <a:endParaRPr lang="en-US" sz="1600" baseline="0" dirty="0">
                        <a:solidFill>
                          <a:schemeClr val="tx1"/>
                        </a:solidFill>
                        <a:effectLst/>
                        <a:latin typeface="Calibri" panose="020F0502020204030204" pitchFamily="34" charset="0"/>
                        <a:ea typeface="Symbol" panose="05050102010706020507" pitchFamily="18" charset="2"/>
                        <a:cs typeface="Calibri" panose="020F0502020204030204" pitchFamily="34" charset="0"/>
                      </a:endParaRPr>
                    </a:p>
                  </a:txBody>
                  <a:tcPr marL="0" marR="0" marT="0" marB="0" anchor="ctr"/>
                </a:tc>
                <a:tc>
                  <a:txBody>
                    <a:bodyPr/>
                    <a:lstStyle/>
                    <a:p>
                      <a:pPr marL="0" marR="31115" algn="r">
                        <a:lnSpc>
                          <a:spcPts val="1125"/>
                        </a:lnSpc>
                        <a:spcBef>
                          <a:spcPts val="0"/>
                        </a:spcBef>
                        <a:spcAft>
                          <a:spcPts val="0"/>
                        </a:spcAft>
                      </a:pPr>
                      <a:r>
                        <a:rPr lang="en-US" sz="1600" baseline="0" dirty="0">
                          <a:solidFill>
                            <a:schemeClr val="tx1"/>
                          </a:solidFill>
                          <a:effectLst/>
                          <a:latin typeface="Calibri" panose="020F0502020204030204" pitchFamily="34" charset="0"/>
                          <a:cs typeface="Calibri" panose="020F0502020204030204" pitchFamily="34" charset="0"/>
                        </a:rPr>
                        <a:t>Dr.</a:t>
                      </a:r>
                      <a:r>
                        <a:rPr lang="en-US" sz="1600" spc="-30"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Nick</a:t>
                      </a:r>
                      <a:r>
                        <a:rPr lang="en-US" sz="1600" spc="-25" baseline="0" dirty="0">
                          <a:solidFill>
                            <a:schemeClr val="tx1"/>
                          </a:solidFill>
                          <a:effectLst/>
                          <a:latin typeface="Calibri" panose="020F0502020204030204" pitchFamily="34" charset="0"/>
                          <a:cs typeface="Calibri" panose="020F0502020204030204" pitchFamily="34" charset="0"/>
                        </a:rPr>
                        <a:t> </a:t>
                      </a:r>
                      <a:r>
                        <a:rPr lang="en-US" sz="1600" baseline="0" dirty="0">
                          <a:solidFill>
                            <a:schemeClr val="tx1"/>
                          </a:solidFill>
                          <a:effectLst/>
                          <a:latin typeface="Calibri" panose="020F0502020204030204" pitchFamily="34" charset="0"/>
                          <a:cs typeface="Calibri" panose="020F0502020204030204" pitchFamily="34" charset="0"/>
                        </a:rPr>
                        <a:t>Pfannenstiel,</a:t>
                      </a:r>
                      <a:r>
                        <a:rPr lang="en-US" sz="1600" spc="-15" baseline="0" dirty="0">
                          <a:solidFill>
                            <a:schemeClr val="tx1"/>
                          </a:solidFill>
                          <a:effectLst/>
                          <a:latin typeface="Calibri" panose="020F0502020204030204" pitchFamily="34" charset="0"/>
                          <a:cs typeface="Calibri" panose="020F0502020204030204" pitchFamily="34" charset="0"/>
                        </a:rPr>
                        <a:t> </a:t>
                      </a:r>
                      <a:r>
                        <a:rPr lang="en-US" sz="1600" spc="-10" baseline="0" dirty="0">
                          <a:solidFill>
                            <a:schemeClr val="tx1"/>
                          </a:solidFill>
                          <a:effectLst/>
                          <a:latin typeface="Calibri" panose="020F0502020204030204" pitchFamily="34" charset="0"/>
                          <a:cs typeface="Calibri" panose="020F0502020204030204" pitchFamily="34" charset="0"/>
                        </a:rPr>
                        <a:t>Chairman</a:t>
                      </a:r>
                      <a:endParaRPr lang="en-US" sz="16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576898543"/>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1:15–1:30</a:t>
                      </a:r>
                    </a:p>
                  </a:txBody>
                  <a:tcPr marL="0" marR="0" marT="0" marB="0" anchor="ctr"/>
                </a:tc>
                <a:tc>
                  <a:txBody>
                    <a:bodyPr/>
                    <a:lstStyle/>
                    <a:p>
                      <a:pPr marL="67310" marR="0" algn="l">
                        <a:spcBef>
                          <a:spcPts val="505"/>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Director’s</a:t>
                      </a:r>
                      <a:r>
                        <a:rPr lang="en-US" sz="1600" b="1"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spc="-10" dirty="0">
                          <a:effectLst/>
                          <a:latin typeface="Calibri" panose="020F0502020204030204" pitchFamily="34" charset="0"/>
                          <a:ea typeface="Calibri" panose="020F0502020204030204" pitchFamily="34" charset="0"/>
                          <a:cs typeface="Times New Roman" panose="02020603050405020304" pitchFamily="18" charset="0"/>
                        </a:rPr>
                        <a:t>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0480" algn="r">
                        <a:spcBef>
                          <a:spcPts val="505"/>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Todd Richardson</a:t>
                      </a:r>
                    </a:p>
                  </a:txBody>
                  <a:tcPr marL="0" marR="0" marT="0" marB="0" anchor="ctr">
                    <a:solidFill>
                      <a:schemeClr val="accent1">
                        <a:lumMod val="40000"/>
                        <a:lumOff val="60000"/>
                      </a:schemeClr>
                    </a:solidFill>
                  </a:tcPr>
                </a:tc>
                <a:extLst>
                  <a:ext uri="{0D108BD9-81ED-4DB2-BD59-A6C34878D82A}">
                    <a16:rowId xmlns:a16="http://schemas.microsoft.com/office/drawing/2014/main" val="1345512498"/>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1:30–1:45</a:t>
                      </a:r>
                    </a:p>
                  </a:txBody>
                  <a:tcPr marL="0" marR="0" marT="0" marB="0" anchor="ctr"/>
                </a:tc>
                <a:tc>
                  <a:txBody>
                    <a:bodyPr/>
                    <a:lstStyle/>
                    <a:p>
                      <a:pPr marL="67310" marR="0" algn="l">
                        <a:spcBef>
                          <a:spcPts val="45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Chief Operations Officer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750" algn="r">
                        <a:spcBef>
                          <a:spcPts val="45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Jessie Dresner</a:t>
                      </a:r>
                    </a:p>
                  </a:txBody>
                  <a:tcPr marL="0" marR="0" marT="0" marB="0" anchor="ctr">
                    <a:solidFill>
                      <a:schemeClr val="accent1">
                        <a:lumMod val="40000"/>
                        <a:lumOff val="60000"/>
                      </a:schemeClr>
                    </a:solidFill>
                  </a:tcPr>
                </a:tc>
                <a:extLst>
                  <a:ext uri="{0D108BD9-81ED-4DB2-BD59-A6C34878D82A}">
                    <a16:rowId xmlns:a16="http://schemas.microsoft.com/office/drawing/2014/main" val="1039706383"/>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1:45–2:15 </a:t>
                      </a:r>
                    </a:p>
                  </a:txBody>
                  <a:tcPr marL="0" marR="0" marT="0" marB="0" anchor="ctr"/>
                </a:tc>
                <a:tc>
                  <a:txBody>
                    <a:bodyPr/>
                    <a:lstStyle/>
                    <a:p>
                      <a:pPr marL="67310" marR="0" algn="l">
                        <a:spcBef>
                          <a:spcPts val="685"/>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Family Support Division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85"/>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Kim Evans, FSD Director</a:t>
                      </a:r>
                    </a:p>
                  </a:txBody>
                  <a:tcPr marL="0" marR="0" marT="0" marB="0" anchor="ctr">
                    <a:solidFill>
                      <a:schemeClr val="accent1">
                        <a:lumMod val="40000"/>
                        <a:lumOff val="60000"/>
                      </a:schemeClr>
                    </a:solidFill>
                  </a:tcPr>
                </a:tc>
                <a:extLst>
                  <a:ext uri="{0D108BD9-81ED-4DB2-BD59-A6C34878D82A}">
                    <a16:rowId xmlns:a16="http://schemas.microsoft.com/office/drawing/2014/main" val="1472100535"/>
                  </a:ext>
                </a:extLst>
              </a:tr>
              <a:tr h="486841">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2:15–2:30</a:t>
                      </a:r>
                    </a:p>
                  </a:txBody>
                  <a:tcPr marL="0" marR="0" marT="0" marB="0" anchor="ctr"/>
                </a:tc>
                <a:tc>
                  <a:txBody>
                    <a:bodyPr/>
                    <a:lstStyle/>
                    <a:p>
                      <a:pPr marL="67310" marR="0" algn="l">
                        <a:spcBef>
                          <a:spcPts val="69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Division Of Developmental Disabilities</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9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Jessica Bax, DD Director</a:t>
                      </a:r>
                    </a:p>
                  </a:txBody>
                  <a:tcPr marL="0" marR="0" marT="0" marB="0" anchor="ctr">
                    <a:solidFill>
                      <a:schemeClr val="accent1">
                        <a:lumMod val="40000"/>
                        <a:lumOff val="60000"/>
                      </a:schemeClr>
                    </a:solidFill>
                  </a:tcPr>
                </a:tc>
                <a:extLst>
                  <a:ext uri="{0D108BD9-81ED-4DB2-BD59-A6C34878D82A}">
                    <a16:rowId xmlns:a16="http://schemas.microsoft.com/office/drawing/2014/main" val="293596897"/>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2:30–2:45</a:t>
                      </a:r>
                    </a:p>
                  </a:txBody>
                  <a:tcPr marL="0" marR="0" marT="0" marB="0" anchor="ctr"/>
                </a:tc>
                <a:tc>
                  <a:txBody>
                    <a:bodyPr/>
                    <a:lstStyle/>
                    <a:p>
                      <a:pPr marL="67310" marR="0" algn="l">
                        <a:spcBef>
                          <a:spcPts val="69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Chief</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Information Officer</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69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Hoeller</a:t>
                      </a:r>
                    </a:p>
                  </a:txBody>
                  <a:tcPr marL="0" marR="0" marT="0" marB="0" anchor="ctr">
                    <a:solidFill>
                      <a:schemeClr val="accent1">
                        <a:lumMod val="40000"/>
                        <a:lumOff val="60000"/>
                      </a:schemeClr>
                    </a:solidFill>
                  </a:tcPr>
                </a:tc>
                <a:extLst>
                  <a:ext uri="{0D108BD9-81ED-4DB2-BD59-A6C34878D82A}">
                    <a16:rowId xmlns:a16="http://schemas.microsoft.com/office/drawing/2014/main" val="340998540"/>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2:45–3:00</a:t>
                      </a:r>
                    </a:p>
                  </a:txBody>
                  <a:tcPr marL="0" marR="0" marT="0" marB="0" anchor="ctr"/>
                </a:tc>
                <a:tc>
                  <a:txBody>
                    <a:bodyPr/>
                    <a:lstStyle/>
                    <a:p>
                      <a:pPr marL="67310" marR="0" algn="l">
                        <a:spcBef>
                          <a:spcPts val="445"/>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Managed</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Care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115" algn="r">
                        <a:spcBef>
                          <a:spcPts val="445"/>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 Daskalakis</a:t>
                      </a:r>
                    </a:p>
                  </a:txBody>
                  <a:tcPr marL="0" marR="0" marT="0" marB="0" anchor="ctr">
                    <a:solidFill>
                      <a:schemeClr val="accent1">
                        <a:lumMod val="40000"/>
                        <a:lumOff val="60000"/>
                      </a:schemeClr>
                    </a:solidFill>
                  </a:tcPr>
                </a:tc>
                <a:extLst>
                  <a:ext uri="{0D108BD9-81ED-4DB2-BD59-A6C34878D82A}">
                    <a16:rowId xmlns:a16="http://schemas.microsoft.com/office/drawing/2014/main" val="3453533419"/>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3:00–3:15</a:t>
                      </a:r>
                    </a:p>
                  </a:txBody>
                  <a:tcPr marL="0" marR="0" marT="0" marB="0" anchor="ctr"/>
                </a:tc>
                <a:tc>
                  <a:txBody>
                    <a:bodyPr/>
                    <a:lstStyle/>
                    <a:p>
                      <a:pPr marL="67310" marR="0" algn="l">
                        <a:spcBef>
                          <a:spcPts val="57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Pharmacy</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Clinical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1750" algn="r">
                        <a:spcBef>
                          <a:spcPts val="57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Josh Moore</a:t>
                      </a:r>
                    </a:p>
                  </a:txBody>
                  <a:tcPr marL="0" marR="0" marT="0" marB="0" anchor="ctr">
                    <a:solidFill>
                      <a:schemeClr val="accent1">
                        <a:lumMod val="40000"/>
                        <a:lumOff val="60000"/>
                      </a:schemeClr>
                    </a:solidFill>
                  </a:tcPr>
                </a:tc>
                <a:extLst>
                  <a:ext uri="{0D108BD9-81ED-4DB2-BD59-A6C34878D82A}">
                    <a16:rowId xmlns:a16="http://schemas.microsoft.com/office/drawing/2014/main" val="2368002092"/>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3:15–3:30</a:t>
                      </a:r>
                    </a:p>
                  </a:txBody>
                  <a:tcPr marL="0" marR="0" marT="0" marB="0" anchor="ctr"/>
                </a:tc>
                <a:tc>
                  <a:txBody>
                    <a:bodyPr/>
                    <a:lstStyle/>
                    <a:p>
                      <a:pPr marL="67310" marR="0" algn="l">
                        <a:spcBef>
                          <a:spcPts val="57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Budget</a:t>
                      </a:r>
                      <a:r>
                        <a:rPr lang="en-US" sz="1600" b="1" baseline="0" dirty="0">
                          <a:effectLst/>
                          <a:latin typeface="Calibri" panose="020F0502020204030204" pitchFamily="34" charset="0"/>
                          <a:ea typeface="Calibri" panose="020F0502020204030204" pitchFamily="34" charset="0"/>
                          <a:cs typeface="Times New Roman" panose="02020603050405020304" pitchFamily="18" charset="0"/>
                        </a:rPr>
                        <a:t> Update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33020" algn="r">
                        <a:spcBef>
                          <a:spcPts val="57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Tony Brite</a:t>
                      </a:r>
                    </a:p>
                  </a:txBody>
                  <a:tcPr marL="0" marR="0" marT="0" marB="0" anchor="ctr">
                    <a:solidFill>
                      <a:schemeClr val="accent1">
                        <a:lumMod val="40000"/>
                        <a:lumOff val="60000"/>
                      </a:schemeClr>
                    </a:solidFill>
                  </a:tcPr>
                </a:tc>
                <a:extLst>
                  <a:ext uri="{0D108BD9-81ED-4DB2-BD59-A6C34878D82A}">
                    <a16:rowId xmlns:a16="http://schemas.microsoft.com/office/drawing/2014/main" val="3559387199"/>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3:30-3:45</a:t>
                      </a:r>
                    </a:p>
                  </a:txBody>
                  <a:tcPr marL="0" marR="0" marT="0" marB="0" anchor="ctr"/>
                </a:tc>
                <a:tc>
                  <a:txBody>
                    <a:bodyPr/>
                    <a:lstStyle/>
                    <a:p>
                      <a:pPr marL="67310" marR="0" algn="l">
                        <a:spcBef>
                          <a:spcPts val="57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Legislative Update</a:t>
                      </a:r>
                    </a:p>
                  </a:txBody>
                  <a:tcPr marL="0" marR="0" marT="0" marB="0" anchor="ctr">
                    <a:solidFill>
                      <a:schemeClr val="accent1">
                        <a:lumMod val="40000"/>
                        <a:lumOff val="60000"/>
                      </a:schemeClr>
                    </a:solidFill>
                  </a:tcPr>
                </a:tc>
                <a:tc>
                  <a:txBody>
                    <a:bodyPr/>
                    <a:lstStyle/>
                    <a:p>
                      <a:pPr marL="0" marR="33020" algn="r">
                        <a:spcBef>
                          <a:spcPts val="57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Ryan Conway</a:t>
                      </a:r>
                    </a:p>
                  </a:txBody>
                  <a:tcPr marL="0" marR="0" marT="0" marB="0" anchor="ctr">
                    <a:solidFill>
                      <a:schemeClr val="accent1">
                        <a:lumMod val="40000"/>
                        <a:lumOff val="60000"/>
                      </a:schemeClr>
                    </a:solidFill>
                  </a:tcPr>
                </a:tc>
                <a:extLst>
                  <a:ext uri="{0D108BD9-81ED-4DB2-BD59-A6C34878D82A}">
                    <a16:rowId xmlns:a16="http://schemas.microsoft.com/office/drawing/2014/main" val="4238775338"/>
                  </a:ext>
                </a:extLst>
              </a:tr>
              <a:tr h="328593">
                <a:tc>
                  <a:txBody>
                    <a:bodyPr/>
                    <a:lstStyle/>
                    <a:p>
                      <a:pPr marL="0" marR="66675" algn="ctr">
                        <a:lnSpc>
                          <a:spcPts val="1125"/>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3:45-4:00</a:t>
                      </a:r>
                    </a:p>
                  </a:txBody>
                  <a:tcPr marL="0" marR="0" marT="0" marB="0" anchor="ctr"/>
                </a:tc>
                <a:tc>
                  <a:txBody>
                    <a:bodyPr/>
                    <a:lstStyle/>
                    <a:p>
                      <a:pPr marL="67310" marR="0" algn="l">
                        <a:spcBef>
                          <a:spcPts val="57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Public Comment</a:t>
                      </a:r>
                    </a:p>
                  </a:txBody>
                  <a:tcPr marL="0" marR="0" marT="0" marB="0" anchor="ctr">
                    <a:solidFill>
                      <a:schemeClr val="accent1">
                        <a:lumMod val="40000"/>
                        <a:lumOff val="60000"/>
                      </a:schemeClr>
                    </a:solidFill>
                  </a:tcPr>
                </a:tc>
                <a:tc>
                  <a:txBody>
                    <a:bodyPr/>
                    <a:lstStyle/>
                    <a:p>
                      <a:pPr marL="0" marR="33020" algn="r">
                        <a:spcBef>
                          <a:spcPts val="57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810165875"/>
                  </a:ext>
                </a:extLst>
              </a:tr>
              <a:tr h="219592">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08611165"/>
                  </a:ext>
                </a:extLst>
              </a:tr>
              <a:tr h="219592">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47241277"/>
                  </a:ext>
                </a:extLst>
              </a:tr>
              <a:tr h="219592">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99049794"/>
                  </a:ext>
                </a:extLst>
              </a:tr>
              <a:tr h="219592">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0" marR="0" lvl="0" indent="0" algn="ctr">
                        <a:spcBef>
                          <a:spcPts val="0"/>
                        </a:spcBef>
                        <a:spcAft>
                          <a:spcPts val="0"/>
                        </a:spcAft>
                        <a:buSzPts val="1100"/>
                        <a:buFont typeface="Symbol" panose="05050102010706020507" pitchFamily="18" charset="2"/>
                        <a:buNone/>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407370214"/>
                  </a:ext>
                </a:extLst>
              </a:tr>
              <a:tr h="219592">
                <a:tc>
                  <a:txBody>
                    <a:bodyPr/>
                    <a:lstStyle/>
                    <a:p>
                      <a:pPr marL="0" marR="66675" algn="ctr">
                        <a:lnSpc>
                          <a:spcPts val="1125"/>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pPr marL="342900" marR="0" lvl="0" indent="-342900" algn="ctr">
                        <a:spcBef>
                          <a:spcPts val="0"/>
                        </a:spcBef>
                        <a:spcAft>
                          <a:spcPts val="0"/>
                        </a:spcAft>
                        <a:buSzPts val="1100"/>
                        <a:buFont typeface="Symbol" panose="05050102010706020507" pitchFamily="18" charset="2"/>
                        <a:buChar char=""/>
                        <a:tabLst>
                          <a:tab pos="348615" algn="l"/>
                        </a:tabLst>
                      </a:pPr>
                      <a:endParaRPr lang="en-US" sz="1400" dirty="0">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solidFill>
                      <a:schemeClr val="bg1"/>
                    </a:solidFill>
                  </a:tcPr>
                </a:tc>
                <a:tc>
                  <a:txBody>
                    <a:bodyPr/>
                    <a:lstStyle/>
                    <a:p>
                      <a:pPr marL="0" marR="31115" algn="ctr">
                        <a:lnSpc>
                          <a:spcPts val="1125"/>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4287444670"/>
                  </a:ext>
                </a:extLst>
              </a:tr>
            </a:tbl>
          </a:graphicData>
        </a:graphic>
      </p:graphicFrame>
      <p:sp>
        <p:nvSpPr>
          <p:cNvPr id="16" name="Rectangle 15"/>
          <p:cNvSpPr/>
          <p:nvPr/>
        </p:nvSpPr>
        <p:spPr>
          <a:xfrm>
            <a:off x="2743199" y="5562600"/>
            <a:ext cx="3657599" cy="646331"/>
          </a:xfrm>
          <a:prstGeom prst="rect">
            <a:avLst/>
          </a:prstGeom>
        </p:spPr>
        <p:txBody>
          <a:bodyPr wrap="square">
            <a:spAutoFit/>
          </a:bodyPr>
          <a:lstStyle/>
          <a:p>
            <a:pPr algn="ctr"/>
            <a:r>
              <a:rPr lang="en-US" b="1" u="sng" dirty="0">
                <a:solidFill>
                  <a:srgbClr val="002060"/>
                </a:solidFill>
                <a:latin typeface="Calibri" panose="020F0502020204030204" pitchFamily="34" charset="0"/>
                <a:cs typeface="Calibri" panose="020F0502020204030204" pitchFamily="34" charset="0"/>
              </a:rPr>
              <a:t>Next Meeting</a:t>
            </a:r>
          </a:p>
          <a:p>
            <a:pPr algn="ctr"/>
            <a:r>
              <a:rPr lang="en-US" b="1" dirty="0">
                <a:solidFill>
                  <a:srgbClr val="002060"/>
                </a:solidFill>
                <a:latin typeface="Calibri" panose="020F0502020204030204" pitchFamily="34" charset="0"/>
                <a:cs typeface="Calibri" panose="020F0502020204030204" pitchFamily="34" charset="0"/>
              </a:rPr>
              <a:t>February 15, 2024</a:t>
            </a:r>
          </a:p>
        </p:txBody>
      </p:sp>
    </p:spTree>
    <p:extLst>
      <p:ext uri="{BB962C8B-B14F-4D97-AF65-F5344CB8AC3E}">
        <p14:creationId xmlns:p14="http://schemas.microsoft.com/office/powerpoint/2010/main" val="134848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0" y="39879"/>
            <a:ext cx="7525987" cy="907868"/>
          </a:xfrm>
          <a:prstGeom prst="rect">
            <a:avLst/>
          </a:prstGeom>
          <a:noFill/>
          <a:ln>
            <a:noFill/>
          </a:ln>
        </p:spPr>
        <p:txBody>
          <a:bodyPr spcFirstLastPara="1" wrap="square" lIns="68569" tIns="34275" rIns="68569" bIns="34275" anchor="ctr" anchorCtr="0">
            <a:noAutofit/>
          </a:bodyPr>
          <a:lstStyle/>
          <a:p>
            <a:pPr marL="342900" indent="-342900" algn="l"/>
            <a:r>
              <a:rPr lang="en-US" sz="2700" b="1" dirty="0">
                <a:solidFill>
                  <a:schemeClr val="lt1"/>
                </a:solidFill>
                <a:effectLst>
                  <a:outerShdw blurRad="38100" dist="38100" dir="2700000" algn="tl">
                    <a:srgbClr val="000000">
                      <a:alpha val="43137"/>
                    </a:srgbClr>
                  </a:outerShdw>
                </a:effectLst>
              </a:rPr>
              <a:t> The Big Picture: Drivers and Strategies</a:t>
            </a:r>
            <a:endParaRPr sz="2700" dirty="0">
              <a:effectLst>
                <a:outerShdw blurRad="38100" dist="38100" dir="2700000" algn="tl">
                  <a:srgbClr val="000000">
                    <a:alpha val="43137"/>
                  </a:srgbClr>
                </a:outerShdw>
              </a:effectLst>
            </a:endParaRPr>
          </a:p>
        </p:txBody>
      </p:sp>
      <p:graphicFrame>
        <p:nvGraphicFramePr>
          <p:cNvPr id="5" name="Diagram 4">
            <a:extLst>
              <a:ext uri="{FF2B5EF4-FFF2-40B4-BE49-F238E27FC236}">
                <a16:creationId xmlns:a16="http://schemas.microsoft.com/office/drawing/2014/main" id="{252F7F75-E386-3B87-E7F4-58620B82B127}"/>
              </a:ext>
            </a:extLst>
          </p:cNvPr>
          <p:cNvGraphicFramePr/>
          <p:nvPr>
            <p:extLst>
              <p:ext uri="{D42A27DB-BD31-4B8C-83A1-F6EECF244321}">
                <p14:modId xmlns:p14="http://schemas.microsoft.com/office/powerpoint/2010/main" val="2561729808"/>
              </p:ext>
            </p:extLst>
          </p:nvPr>
        </p:nvGraphicFramePr>
        <p:xfrm>
          <a:off x="273133" y="838200"/>
          <a:ext cx="8870867" cy="5518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32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456" y="304804"/>
            <a:ext cx="7960744" cy="584775"/>
          </a:xfrm>
          <a:prstGeom prst="rect">
            <a:avLst/>
          </a:prstGeom>
          <a:noFill/>
        </p:spPr>
        <p:txBody>
          <a:bodyPr wrap="square" rtlCol="0">
            <a:spAutoFit/>
          </a:bodyPr>
          <a:lstStyle/>
          <a:p>
            <a:pPr marL="89297" indent="-89297"/>
            <a:r>
              <a:rPr lang="en-US" sz="3200" b="1" dirty="0">
                <a:solidFill>
                  <a:prstClr val="white"/>
                </a:solidFill>
                <a:latin typeface="Georgia"/>
              </a:rPr>
              <a:t>Value Based Payment: Overview</a:t>
            </a:r>
          </a:p>
        </p:txBody>
      </p:sp>
      <p:sp>
        <p:nvSpPr>
          <p:cNvPr id="3" name="Content Placeholder 2">
            <a:extLst>
              <a:ext uri="{FF2B5EF4-FFF2-40B4-BE49-F238E27FC236}">
                <a16:creationId xmlns:a16="http://schemas.microsoft.com/office/drawing/2014/main" id="{CB084576-6DFE-C3BF-70EB-234C7F02D34B}"/>
              </a:ext>
            </a:extLst>
          </p:cNvPr>
          <p:cNvSpPr>
            <a:spLocks noGrp="1"/>
          </p:cNvSpPr>
          <p:nvPr>
            <p:ph idx="1"/>
          </p:nvPr>
        </p:nvSpPr>
        <p:spPr>
          <a:xfrm>
            <a:off x="116456" y="1447804"/>
            <a:ext cx="8915400" cy="3617417"/>
          </a:xfrm>
        </p:spPr>
        <p:txBody>
          <a:bodyPr>
            <a:noAutofit/>
          </a:bodyPr>
          <a:lstStyle/>
          <a:p>
            <a:r>
              <a:rPr lang="en-US" sz="2200" dirty="0"/>
              <a:t>In State Fiscal Year (SFY) 2023, Missouri’s General Assembly approved $597M for Rate Standardization, Information Technology, and Value Based Payments.</a:t>
            </a:r>
          </a:p>
          <a:p>
            <a:pPr lvl="1"/>
            <a:r>
              <a:rPr lang="en-US" sz="2200" dirty="0"/>
              <a:t>Leveraging the enhanced FMAP from ARPA 9817.</a:t>
            </a:r>
          </a:p>
          <a:p>
            <a:pPr lvl="1"/>
            <a:r>
              <a:rPr lang="en-US" sz="2200" dirty="0">
                <a:solidFill>
                  <a:schemeClr val="tx1"/>
                </a:solidFill>
              </a:rPr>
              <a:t>Supported the </a:t>
            </a:r>
            <a:r>
              <a:rPr lang="en-US" sz="2200" dirty="0"/>
              <a:t>launch of Missouri Division of Developmental Disabilities (DD) nine (9) value-based payment (VBP) incentives.</a:t>
            </a:r>
          </a:p>
          <a:p>
            <a:pPr lvl="2"/>
            <a:r>
              <a:rPr lang="en-US" sz="2200" i="1" dirty="0"/>
              <a:t> </a:t>
            </a:r>
            <a:r>
              <a:rPr lang="en-US" sz="2200" i="1" dirty="0">
                <a:hlinkClick r:id="rId3"/>
              </a:rPr>
              <a:t>https://dmh.mo.gov/media/pdf/vbp-incentive-table</a:t>
            </a:r>
            <a:endParaRPr lang="en-US" sz="2200" i="1" dirty="0"/>
          </a:p>
          <a:p>
            <a:r>
              <a:rPr lang="en-US" sz="2200" dirty="0"/>
              <a:t>Missouri Legislature included funding for VBP for SFY 2024.</a:t>
            </a:r>
          </a:p>
          <a:p>
            <a:r>
              <a:rPr lang="en-US" sz="2200" dirty="0"/>
              <a:t>All incentives are applicable to select home and community-based services (HCBS) in Missouri’s DD 1915 (C) waiver.</a:t>
            </a:r>
          </a:p>
          <a:p>
            <a:pPr lvl="1"/>
            <a:r>
              <a:rPr lang="en-US" sz="2200" dirty="0"/>
              <a:t>CMS waiver amendment approval was granted effective January 2023.</a:t>
            </a:r>
          </a:p>
          <a:p>
            <a:pPr marL="0" indent="0">
              <a:buNone/>
            </a:pPr>
            <a:endParaRPr lang="en-US" sz="2200" dirty="0"/>
          </a:p>
        </p:txBody>
      </p:sp>
    </p:spTree>
    <p:extLst>
      <p:ext uri="{BB962C8B-B14F-4D97-AF65-F5344CB8AC3E}">
        <p14:creationId xmlns:p14="http://schemas.microsoft.com/office/powerpoint/2010/main" val="218094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456" y="304804"/>
            <a:ext cx="5886450" cy="646331"/>
          </a:xfrm>
          <a:prstGeom prst="rect">
            <a:avLst/>
          </a:prstGeom>
          <a:noFill/>
        </p:spPr>
        <p:txBody>
          <a:bodyPr wrap="square" rtlCol="0">
            <a:spAutoFit/>
          </a:bodyPr>
          <a:lstStyle/>
          <a:p>
            <a:pPr marL="89297" indent="-89297"/>
            <a:r>
              <a:rPr lang="en-US" sz="3600" b="1" dirty="0">
                <a:solidFill>
                  <a:prstClr val="white"/>
                </a:solidFill>
                <a:latin typeface="Georgia"/>
              </a:rPr>
              <a:t>Guidehouse</a:t>
            </a:r>
          </a:p>
        </p:txBody>
      </p:sp>
      <p:sp>
        <p:nvSpPr>
          <p:cNvPr id="3" name="Content Placeholder 2">
            <a:extLst>
              <a:ext uri="{FF2B5EF4-FFF2-40B4-BE49-F238E27FC236}">
                <a16:creationId xmlns:a16="http://schemas.microsoft.com/office/drawing/2014/main" id="{CB084576-6DFE-C3BF-70EB-234C7F02D34B}"/>
              </a:ext>
            </a:extLst>
          </p:cNvPr>
          <p:cNvSpPr>
            <a:spLocks noGrp="1"/>
          </p:cNvSpPr>
          <p:nvPr>
            <p:ph idx="1"/>
          </p:nvPr>
        </p:nvSpPr>
        <p:spPr>
          <a:xfrm>
            <a:off x="116456" y="1447800"/>
            <a:ext cx="9027544" cy="5105400"/>
          </a:xfrm>
        </p:spPr>
        <p:txBody>
          <a:bodyPr>
            <a:noAutofit/>
          </a:bodyPr>
          <a:lstStyle/>
          <a:p>
            <a:r>
              <a:rPr lang="en-US" sz="2400" dirty="0"/>
              <a:t>DMH DD has contracted with Guidehouse to assist with the VBP Program.  This assistance includes, but not limited to:</a:t>
            </a:r>
          </a:p>
          <a:p>
            <a:pPr lvl="1"/>
            <a:r>
              <a:rPr lang="en-US" sz="2400" dirty="0"/>
              <a:t>Oversee and implement </a:t>
            </a:r>
            <a:r>
              <a:rPr lang="en-US" sz="2400" b="1" dirty="0"/>
              <a:t>REDCap design </a:t>
            </a:r>
            <a:r>
              <a:rPr lang="en-US" sz="2400" dirty="0"/>
              <a:t>and updates;</a:t>
            </a:r>
          </a:p>
          <a:p>
            <a:pPr lvl="1"/>
            <a:r>
              <a:rPr lang="en-US" sz="2400" dirty="0"/>
              <a:t>Complete initial </a:t>
            </a:r>
            <a:r>
              <a:rPr lang="en-US" sz="2400" b="1" dirty="0"/>
              <a:t>REDCap record reviews</a:t>
            </a:r>
            <a:r>
              <a:rPr lang="en-US" sz="2400" dirty="0"/>
              <a:t>; and</a:t>
            </a:r>
          </a:p>
          <a:p>
            <a:pPr lvl="2"/>
            <a:r>
              <a:rPr lang="en-US" dirty="0"/>
              <a:t>Reviews in REDCap will indicate if it is a Contractor review. </a:t>
            </a:r>
          </a:p>
          <a:p>
            <a:pPr lvl="2"/>
            <a:r>
              <a:rPr lang="en-US" dirty="0"/>
              <a:t>DMH DD completes a secondary review prior to final approval and payment.</a:t>
            </a:r>
          </a:p>
          <a:p>
            <a:pPr lvl="1"/>
            <a:r>
              <a:rPr lang="en-US" sz="2400" dirty="0"/>
              <a:t>Review and respond to emails sent to the </a:t>
            </a:r>
            <a:r>
              <a:rPr lang="en-US" sz="2400" b="1" dirty="0"/>
              <a:t>DMH DD VBP email address</a:t>
            </a:r>
            <a:r>
              <a:rPr lang="en-US" sz="2400" dirty="0"/>
              <a:t>. </a:t>
            </a:r>
          </a:p>
          <a:p>
            <a:pPr lvl="2"/>
            <a:r>
              <a:rPr lang="en-US" dirty="0"/>
              <a:t>Email responses will indicate if a member of the Guidehouse VBP Team is responding. </a:t>
            </a:r>
          </a:p>
          <a:p>
            <a:pPr marL="0" indent="0">
              <a:buNone/>
            </a:pPr>
            <a:endParaRPr lang="en-US" sz="2200" dirty="0"/>
          </a:p>
        </p:txBody>
      </p:sp>
    </p:spTree>
    <p:extLst>
      <p:ext uri="{BB962C8B-B14F-4D97-AF65-F5344CB8AC3E}">
        <p14:creationId xmlns:p14="http://schemas.microsoft.com/office/powerpoint/2010/main" val="209552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304804"/>
            <a:ext cx="7010400" cy="538609"/>
          </a:xfrm>
          <a:prstGeom prst="rect">
            <a:avLst/>
          </a:prstGeom>
          <a:noFill/>
        </p:spPr>
        <p:txBody>
          <a:bodyPr wrap="square" rtlCol="0">
            <a:spAutoFit/>
          </a:bodyPr>
          <a:lstStyle/>
          <a:p>
            <a:pPr marL="89297" indent="-89297"/>
            <a:r>
              <a:rPr lang="en-US" sz="2900" b="1" dirty="0">
                <a:solidFill>
                  <a:prstClr val="white"/>
                </a:solidFill>
                <a:latin typeface="Georgia"/>
              </a:rPr>
              <a:t>Value Based Payment: Data Entry</a:t>
            </a:r>
          </a:p>
        </p:txBody>
      </p:sp>
      <p:pic>
        <p:nvPicPr>
          <p:cNvPr id="2" name="Picture 1">
            <a:extLst>
              <a:ext uri="{FF2B5EF4-FFF2-40B4-BE49-F238E27FC236}">
                <a16:creationId xmlns:a16="http://schemas.microsoft.com/office/drawing/2014/main" id="{0DC9D6DE-FE83-D0ED-7DA5-7EA064AB484C}"/>
              </a:ext>
            </a:extLst>
          </p:cNvPr>
          <p:cNvPicPr>
            <a:picLocks noChangeAspect="1"/>
          </p:cNvPicPr>
          <p:nvPr/>
        </p:nvPicPr>
        <p:blipFill>
          <a:blip r:embed="rId2"/>
          <a:stretch>
            <a:fillRect/>
          </a:stretch>
        </p:blipFill>
        <p:spPr>
          <a:xfrm>
            <a:off x="7086604" y="1447800"/>
            <a:ext cx="1879391" cy="559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15CBC4FC-E34B-D760-51B9-AFFDA1002D65}"/>
              </a:ext>
            </a:extLst>
          </p:cNvPr>
          <p:cNvSpPr>
            <a:spLocks noGrp="1"/>
          </p:cNvSpPr>
          <p:nvPr>
            <p:ph idx="1"/>
          </p:nvPr>
        </p:nvSpPr>
        <p:spPr>
          <a:xfrm>
            <a:off x="0" y="1524000"/>
            <a:ext cx="9144000" cy="5181600"/>
          </a:xfrm>
        </p:spPr>
        <p:txBody>
          <a:bodyPr>
            <a:noAutofit/>
          </a:bodyPr>
          <a:lstStyle/>
          <a:p>
            <a:r>
              <a:rPr lang="en-US" sz="2700" dirty="0"/>
              <a:t>All VBP reporting is completed in REDCap.</a:t>
            </a:r>
          </a:p>
          <a:p>
            <a:pPr lvl="1"/>
            <a:r>
              <a:rPr lang="en-US" sz="2700" dirty="0"/>
              <a:t>REDCap is a secure, online data collection tool.  </a:t>
            </a:r>
          </a:p>
          <a:p>
            <a:pPr lvl="1"/>
            <a:r>
              <a:rPr lang="en-US" sz="2700" dirty="0"/>
              <a:t>Missouri has utilized REDCap for other reporting across various Departments. </a:t>
            </a:r>
            <a:endParaRPr lang="en-US" sz="2700" dirty="0">
              <a:solidFill>
                <a:srgbClr val="002060"/>
              </a:solidFill>
            </a:endParaRPr>
          </a:p>
          <a:p>
            <a:r>
              <a:rPr lang="en-US" sz="2700" dirty="0">
                <a:solidFill>
                  <a:srgbClr val="002060"/>
                </a:solidFill>
              </a:rPr>
              <a:t>Each incentive requires a different level of </a:t>
            </a:r>
            <a:r>
              <a:rPr lang="en-US" sz="2700" dirty="0"/>
              <a:t>reporting. </a:t>
            </a:r>
          </a:p>
          <a:p>
            <a:r>
              <a:rPr lang="en-US" sz="2700" dirty="0"/>
              <a:t>Incentives are reported on a monthly, quarterly, semi-annually, and annual basis.  </a:t>
            </a:r>
          </a:p>
          <a:p>
            <a:r>
              <a:rPr lang="en-US" sz="2700" dirty="0"/>
              <a:t>All REDCap entries are verified against a secondary data source for validation and approval. </a:t>
            </a:r>
          </a:p>
          <a:p>
            <a:pPr lvl="1"/>
            <a:endParaRPr lang="en-US" sz="2700" dirty="0"/>
          </a:p>
          <a:p>
            <a:pPr lvl="1"/>
            <a:endParaRPr lang="en-US" sz="2700" dirty="0"/>
          </a:p>
        </p:txBody>
      </p:sp>
    </p:spTree>
    <p:extLst>
      <p:ext uri="{BB962C8B-B14F-4D97-AF65-F5344CB8AC3E}">
        <p14:creationId xmlns:p14="http://schemas.microsoft.com/office/powerpoint/2010/main" val="142253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BBD1-783A-7C48-AFD4-4561EB8279CC}"/>
              </a:ext>
            </a:extLst>
          </p:cNvPr>
          <p:cNvSpPr>
            <a:spLocks noGrp="1"/>
          </p:cNvSpPr>
          <p:nvPr>
            <p:ph type="ctrTitle"/>
          </p:nvPr>
        </p:nvSpPr>
        <p:spPr>
          <a:xfrm>
            <a:off x="1533597" y="2377727"/>
            <a:ext cx="5829300" cy="1619769"/>
          </a:xfrm>
        </p:spPr>
        <p:txBody>
          <a:bodyPr/>
          <a:lstStyle/>
          <a:p>
            <a:pPr marL="342900" indent="-342900">
              <a:buSzPts val="5400"/>
            </a:pPr>
            <a:br>
              <a:rPr lang="en-US" sz="4050" b="1" i="1" dirty="0"/>
            </a:br>
            <a:r>
              <a:rPr lang="en-US" sz="4050" b="1" i="1" dirty="0"/>
              <a:t>The </a:t>
            </a:r>
            <a:r>
              <a:rPr lang="en-US" sz="4050" b="1" i="1" dirty="0">
                <a:effectLst>
                  <a:outerShdw blurRad="38100" dist="38100" dir="2700000" algn="tl">
                    <a:srgbClr val="000000">
                      <a:alpha val="43137"/>
                    </a:srgbClr>
                  </a:outerShdw>
                </a:effectLst>
              </a:rPr>
              <a:t>Incentives</a:t>
            </a:r>
          </a:p>
        </p:txBody>
      </p:sp>
    </p:spTree>
    <p:extLst>
      <p:ext uri="{BB962C8B-B14F-4D97-AF65-F5344CB8AC3E}">
        <p14:creationId xmlns:p14="http://schemas.microsoft.com/office/powerpoint/2010/main" val="238140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76200" y="152400"/>
            <a:ext cx="7315200" cy="851402"/>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000" b="1" kern="0" dirty="0">
                <a:solidFill>
                  <a:srgbClr val="FFFFFF"/>
                </a:solidFill>
                <a:effectLst>
                  <a:outerShdw blurRad="38100" dist="38100" dir="2700000" algn="tl">
                    <a:srgbClr val="000000">
                      <a:alpha val="43137"/>
                    </a:srgbClr>
                  </a:outerShdw>
                </a:effectLst>
                <a:ea typeface="Arial"/>
                <a:cs typeface="Arial"/>
                <a:sym typeface="Arial"/>
              </a:rPr>
              <a:t>Electronic Visit Verification (EVV)</a:t>
            </a:r>
            <a:endParaRPr lang="en-US" sz="30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381000" y="1371600"/>
            <a:ext cx="8610600" cy="3657600"/>
          </a:xfrm>
          <a:prstGeom prst="rect">
            <a:avLst/>
          </a:prstGeom>
          <a:ln>
            <a:noFill/>
          </a:ln>
        </p:spPr>
        <p:txBody>
          <a:bodyPr wrap="square" lIns="68580" tIns="34290" rIns="68580" bIns="34290" anchor="t">
            <a:noAutofit/>
          </a:bodyPr>
          <a:lstStyle/>
          <a:p>
            <a:pPr defTabSz="685800">
              <a:buClr>
                <a:srgbClr val="000000"/>
              </a:buClr>
            </a:pPr>
            <a:r>
              <a:rPr lang="en-US" sz="2200" b="1" kern="0" dirty="0">
                <a:solidFill>
                  <a:srgbClr val="000000"/>
                </a:solidFill>
                <a:latin typeface="Georgia"/>
                <a:cs typeface="Calibri"/>
                <a:sym typeface="Arial"/>
              </a:rPr>
              <a:t>Who:</a:t>
            </a:r>
            <a:r>
              <a:rPr lang="en-US" sz="2200" kern="0" dirty="0">
                <a:solidFill>
                  <a:srgbClr val="000000"/>
                </a:solidFill>
                <a:latin typeface="Georgia"/>
                <a:cs typeface="Calibri"/>
                <a:sym typeface="Arial"/>
              </a:rPr>
              <a:t> Any service providers of agency personal assistant services that successfully connect with the state EVV aggregator.  Self-Directed Service Personal Assistant is not eligible.</a:t>
            </a:r>
            <a:endParaRPr lang="en-US" sz="1000" kern="0" dirty="0">
              <a:solidFill>
                <a:srgbClr val="000000"/>
              </a:solidFill>
              <a:latin typeface="Georgia"/>
              <a:cs typeface="Calibri"/>
              <a:sym typeface="Arial"/>
            </a:endParaRPr>
          </a:p>
          <a:p>
            <a:pPr defTabSz="685800">
              <a:buClr>
                <a:srgbClr val="000000"/>
              </a:buClr>
            </a:pPr>
            <a:endParaRPr lang="en-US" sz="1000" b="1"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r>
              <a:rPr lang="en-US" sz="2200" b="1" kern="0" dirty="0">
                <a:solidFill>
                  <a:srgbClr val="000000"/>
                </a:solidFill>
                <a:latin typeface="Georgia"/>
                <a:cs typeface="Calibri"/>
                <a:sym typeface="Arial"/>
              </a:rPr>
              <a:t>What: </a:t>
            </a:r>
            <a:r>
              <a:rPr lang="en-US" sz="2200" kern="0" dirty="0">
                <a:solidFill>
                  <a:srgbClr val="000000"/>
                </a:solidFill>
                <a:latin typeface="Georgia"/>
                <a:cs typeface="Calibri"/>
                <a:sym typeface="Arial"/>
              </a:rPr>
              <a:t>Payment of 1% over the Medicaid paid personal assistant claims for six-month period. </a:t>
            </a:r>
            <a:r>
              <a:rPr lang="en-US" sz="1000" kern="0" dirty="0">
                <a:solidFill>
                  <a:srgbClr val="000000"/>
                </a:solidFill>
                <a:latin typeface="Georgia"/>
                <a:cs typeface="Calibri"/>
                <a:sym typeface="Arial"/>
              </a:rPr>
              <a:t> </a:t>
            </a:r>
            <a:endParaRPr lang="en-US" sz="1000"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endParaRPr lang="en-US" sz="1000" b="1"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r>
              <a:rPr lang="en-US" sz="2200" b="1" kern="0" dirty="0">
                <a:solidFill>
                  <a:srgbClr val="000000"/>
                </a:solidFill>
                <a:latin typeface="Georgia"/>
                <a:cs typeface="Calibri"/>
                <a:sym typeface="Arial"/>
              </a:rPr>
              <a:t>When: </a:t>
            </a:r>
            <a:r>
              <a:rPr lang="en-US" sz="2200" kern="0" dirty="0">
                <a:solidFill>
                  <a:srgbClr val="000000"/>
                </a:solidFill>
                <a:latin typeface="Georgia"/>
                <a:cs typeface="Calibri"/>
                <a:sym typeface="Arial"/>
              </a:rPr>
              <a:t>Semi-annual reporting, every six months. </a:t>
            </a:r>
            <a:endParaRPr lang="en-US" sz="1000"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endParaRPr lang="en-US" sz="1000"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r>
              <a:rPr lang="en-US" sz="2200" b="1" kern="0" dirty="0">
                <a:solidFill>
                  <a:srgbClr val="000000"/>
                </a:solidFill>
                <a:latin typeface="Georgia"/>
                <a:cs typeface="Calibri"/>
                <a:sym typeface="Arial"/>
              </a:rPr>
              <a:t>Why: </a:t>
            </a:r>
            <a:r>
              <a:rPr lang="en-US" sz="2200" kern="0" dirty="0">
                <a:solidFill>
                  <a:srgbClr val="000000"/>
                </a:solidFill>
                <a:latin typeface="Georgia"/>
                <a:cs typeface="Calibri"/>
                <a:sym typeface="Arial"/>
              </a:rPr>
              <a:t>Electronic timekeeping, adds efficiency, provides quicker payments, allows for better coordination of care, easier scheduling, verification that care was received at the point of care, and minimizes billing errors. </a:t>
            </a:r>
            <a:endParaRPr lang="en-US" sz="1000" b="1"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endParaRPr lang="en-US" sz="1000" b="1" kern="0" dirty="0">
              <a:solidFill>
                <a:srgbClr val="000000"/>
              </a:solidFill>
              <a:latin typeface="Georgia" panose="02040502050405020303" pitchFamily="18" charset="0"/>
              <a:cs typeface="Calibri" panose="020F0502020204030204" pitchFamily="34" charset="0"/>
              <a:sym typeface="Arial"/>
            </a:endParaRPr>
          </a:p>
          <a:p>
            <a:pPr defTabSz="685800">
              <a:buClr>
                <a:srgbClr val="000000"/>
              </a:buClr>
            </a:pPr>
            <a:r>
              <a:rPr lang="en-US" sz="2200" b="1" kern="0" dirty="0">
                <a:solidFill>
                  <a:srgbClr val="000000"/>
                </a:solidFill>
                <a:latin typeface="Georgia"/>
                <a:cs typeface="Calibri"/>
                <a:sym typeface="Arial"/>
              </a:rPr>
              <a:t>How: </a:t>
            </a:r>
            <a:r>
              <a:rPr lang="en-US" sz="2200" kern="0" dirty="0">
                <a:solidFill>
                  <a:srgbClr val="000000"/>
                </a:solidFill>
                <a:latin typeface="Georgia"/>
                <a:cs typeface="Calibri"/>
                <a:sym typeface="Arial"/>
              </a:rPr>
              <a:t>Successful submission of EVV records for at least 80% of personal assistant services claims and complete the corresponding REDCap form. </a:t>
            </a:r>
            <a:endParaRPr lang="en-US" sz="2200" b="1" kern="0" dirty="0">
              <a:solidFill>
                <a:srgbClr val="000000"/>
              </a:solidFill>
              <a:latin typeface="Georgia" panose="02040502050405020303" pitchFamily="18" charset="0"/>
              <a:cs typeface="Calibri" panose="020F0502020204030204" pitchFamily="34" charset="0"/>
              <a:sym typeface="Arial"/>
            </a:endParaRPr>
          </a:p>
          <a:p>
            <a:pPr marL="85725" defTabSz="685800">
              <a:buClr>
                <a:srgbClr val="000000"/>
              </a:buClr>
            </a:pPr>
            <a:endParaRPr lang="en-US" sz="2200" kern="0" dirty="0">
              <a:solidFill>
                <a:srgbClr val="000000"/>
              </a:solidFill>
              <a:latin typeface="Arial"/>
              <a:cs typeface="Arial"/>
              <a:sym typeface="Arial"/>
            </a:endParaRPr>
          </a:p>
        </p:txBody>
      </p:sp>
    </p:spTree>
    <p:extLst>
      <p:ext uri="{BB962C8B-B14F-4D97-AF65-F5344CB8AC3E}">
        <p14:creationId xmlns:p14="http://schemas.microsoft.com/office/powerpoint/2010/main" val="2970221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76200" y="152400"/>
            <a:ext cx="7102427" cy="82374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NCI Staff Stability Survey</a:t>
            </a:r>
            <a:endParaRPr lang="en-US" sz="36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228600" y="1447800"/>
            <a:ext cx="8839200" cy="4908556"/>
          </a:xfrm>
          <a:prstGeom prst="rect">
            <a:avLst/>
          </a:prstGeom>
        </p:spPr>
        <p:txBody>
          <a:bodyPr wrap="square" lIns="68580" tIns="34290" rIns="68580" bIns="34290" anchor="t">
            <a:noAutofit/>
          </a:bodyPr>
          <a:lstStyle/>
          <a:p>
            <a:pPr defTabSz="685800">
              <a:lnSpc>
                <a:spcPct val="107000"/>
              </a:lnSpc>
              <a:spcAft>
                <a:spcPts val="600"/>
              </a:spcAft>
              <a:buClr>
                <a:srgbClr val="000000"/>
              </a:buClr>
            </a:pPr>
            <a:r>
              <a:rPr lang="en-US" sz="2200" b="1" kern="0" dirty="0">
                <a:solidFill>
                  <a:srgbClr val="000000"/>
                </a:solidFill>
                <a:latin typeface="Georgia"/>
                <a:ea typeface="Calibri" panose="020F0502020204030204" pitchFamily="34" charset="0"/>
                <a:cs typeface="Times New Roman"/>
                <a:sym typeface="Arial"/>
              </a:rPr>
              <a:t>Who</a:t>
            </a:r>
            <a:r>
              <a:rPr lang="en-US" sz="2200" kern="0" dirty="0">
                <a:solidFill>
                  <a:srgbClr val="000000"/>
                </a:solidFill>
                <a:latin typeface="Georgia"/>
                <a:ea typeface="Calibri" panose="020F0502020204030204" pitchFamily="34" charset="0"/>
                <a:cs typeface="Times New Roman"/>
                <a:sym typeface="Arial"/>
              </a:rPr>
              <a:t>:  Current DMH DD contracted 1915 (c) HCBS Waiver service providers of residential, in-home and non-residential services.</a:t>
            </a:r>
            <a:endParaRPr lang="en-US" sz="1000" kern="0" dirty="0">
              <a:solidFill>
                <a:srgbClr val="000000"/>
              </a:solidFill>
              <a:latin typeface="Georgia"/>
              <a:ea typeface="Calibri" panose="020F0502020204030204" pitchFamily="34" charset="0"/>
              <a:cs typeface="Times New Roman"/>
              <a:sym typeface="Arial"/>
            </a:endParaRPr>
          </a:p>
          <a:p>
            <a:pPr defTabSz="685800">
              <a:lnSpc>
                <a:spcPct val="90000"/>
              </a:lnSpc>
              <a:buClr>
                <a:srgbClr val="000000"/>
              </a:buClr>
            </a:pPr>
            <a:endParaRPr lang="en-US" sz="10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sz="2200" b="1" kern="0" dirty="0">
                <a:solidFill>
                  <a:srgbClr val="000000"/>
                </a:solidFill>
                <a:latin typeface="Georgia"/>
                <a:ea typeface="Calibri" panose="020F0502020204030204" pitchFamily="34" charset="0"/>
                <a:cs typeface="Times New Roman"/>
                <a:sym typeface="Arial"/>
              </a:rPr>
              <a:t>What</a:t>
            </a:r>
            <a:r>
              <a:rPr lang="en-US" sz="2200" kern="0" dirty="0">
                <a:solidFill>
                  <a:srgbClr val="000000"/>
                </a:solidFill>
                <a:latin typeface="Georgia"/>
                <a:ea typeface="Calibri" panose="020F0502020204030204" pitchFamily="34" charset="0"/>
                <a:cs typeface="Times New Roman"/>
                <a:sym typeface="Arial"/>
              </a:rPr>
              <a:t>: Annual lump sum payment of $2,000 per qualifying provider. </a:t>
            </a:r>
            <a:r>
              <a:rPr lang="en-US" sz="1000" kern="0" dirty="0">
                <a:solidFill>
                  <a:srgbClr val="000000"/>
                </a:solidFill>
                <a:latin typeface="Georgia"/>
                <a:ea typeface="Calibri" panose="020F0502020204030204" pitchFamily="34" charset="0"/>
                <a:cs typeface="Times New Roman"/>
                <a:sym typeface="Arial"/>
              </a:rPr>
              <a:t> </a:t>
            </a:r>
            <a:endParaRPr lang="en-US" sz="10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90000"/>
              </a:lnSpc>
              <a:buClr>
                <a:srgbClr val="000000"/>
              </a:buClr>
            </a:pPr>
            <a:endParaRPr lang="en-US" sz="10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sz="2200" b="1" kern="0" dirty="0">
                <a:solidFill>
                  <a:srgbClr val="000000"/>
                </a:solidFill>
                <a:latin typeface="Georgia"/>
                <a:ea typeface="Calibri" panose="020F0502020204030204" pitchFamily="34" charset="0"/>
                <a:cs typeface="Times New Roman"/>
                <a:sym typeface="Arial"/>
              </a:rPr>
              <a:t>When: </a:t>
            </a:r>
            <a:r>
              <a:rPr lang="en-US" sz="2200" kern="0" dirty="0">
                <a:solidFill>
                  <a:srgbClr val="000000"/>
                </a:solidFill>
                <a:latin typeface="Georgia"/>
                <a:ea typeface="Calibri" panose="020F0502020204030204" pitchFamily="34" charset="0"/>
                <a:cs typeface="Times New Roman"/>
                <a:sym typeface="Arial"/>
              </a:rPr>
              <a:t>Annual reporting.</a:t>
            </a:r>
            <a:endParaRPr lang="en-US" sz="1000" kern="0" dirty="0">
              <a:solidFill>
                <a:srgbClr val="000000"/>
              </a:solidFill>
              <a:latin typeface="Georgia"/>
              <a:ea typeface="Calibri" panose="020F0502020204030204" pitchFamily="34" charset="0"/>
              <a:cs typeface="Times New Roman"/>
              <a:sym typeface="Arial"/>
            </a:endParaRPr>
          </a:p>
          <a:p>
            <a:pPr defTabSz="685800">
              <a:lnSpc>
                <a:spcPct val="90000"/>
              </a:lnSpc>
              <a:spcAft>
                <a:spcPts val="600"/>
              </a:spcAft>
              <a:buClr>
                <a:srgbClr val="000000"/>
              </a:buClr>
            </a:pPr>
            <a:endParaRPr lang="en-US" sz="10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sz="2200" b="1" kern="0" dirty="0">
                <a:solidFill>
                  <a:srgbClr val="000000"/>
                </a:solidFill>
                <a:latin typeface="Georgia"/>
                <a:ea typeface="Calibri" panose="020F0502020204030204" pitchFamily="34" charset="0"/>
                <a:cs typeface="Times New Roman"/>
                <a:sym typeface="Arial"/>
              </a:rPr>
              <a:t>Why: </a:t>
            </a:r>
            <a:r>
              <a:rPr lang="en-US" sz="2200" kern="0" dirty="0">
                <a:solidFill>
                  <a:srgbClr val="000000"/>
                </a:solidFill>
                <a:latin typeface="Georgia"/>
                <a:ea typeface="Calibri" panose="020F0502020204030204" pitchFamily="34" charset="0"/>
                <a:cs typeface="Times New Roman"/>
                <a:sym typeface="Arial"/>
              </a:rPr>
              <a:t>The Survey collects information on the DSP workforce, including information on staff wages, retention, and turnover. The Survey supports the DMH’s policy and program development to enhance the retention efforts and training needs of the DSP workforce.</a:t>
            </a:r>
          </a:p>
          <a:p>
            <a:pPr defTabSz="685800">
              <a:lnSpc>
                <a:spcPct val="90000"/>
              </a:lnSpc>
              <a:spcAft>
                <a:spcPts val="600"/>
              </a:spcAft>
              <a:buClr>
                <a:srgbClr val="000000"/>
              </a:buClr>
            </a:pPr>
            <a:endParaRPr lang="en-US" sz="1000"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sz="2200" b="1" kern="0" dirty="0">
                <a:solidFill>
                  <a:srgbClr val="000000"/>
                </a:solidFill>
                <a:latin typeface="Georgia"/>
                <a:ea typeface="Calibri" panose="020F0502020204030204" pitchFamily="34" charset="0"/>
                <a:cs typeface="Times New Roman"/>
                <a:sym typeface="Arial"/>
              </a:rPr>
              <a:t>How:</a:t>
            </a:r>
            <a:r>
              <a:rPr lang="en-US" sz="2200" kern="0" dirty="0">
                <a:solidFill>
                  <a:srgbClr val="000000"/>
                </a:solidFill>
                <a:latin typeface="Georgia"/>
                <a:ea typeface="Calibri" panose="020F0502020204030204" pitchFamily="34" charset="0"/>
                <a:cs typeface="Times New Roman"/>
                <a:sym typeface="Arial"/>
              </a:rPr>
              <a:t> Complete the Survey in the NCI system and corresponding </a:t>
            </a:r>
            <a:r>
              <a:rPr lang="en-US" sz="2200" kern="0" dirty="0" err="1">
                <a:solidFill>
                  <a:srgbClr val="000000"/>
                </a:solidFill>
                <a:latin typeface="Georgia"/>
                <a:ea typeface="Calibri" panose="020F0502020204030204" pitchFamily="34" charset="0"/>
                <a:cs typeface="Times New Roman"/>
                <a:sym typeface="Arial"/>
              </a:rPr>
              <a:t>REDCap</a:t>
            </a:r>
            <a:r>
              <a:rPr lang="en-US" sz="2200" kern="0" dirty="0">
                <a:solidFill>
                  <a:srgbClr val="000000"/>
                </a:solidFill>
                <a:latin typeface="Georgia"/>
                <a:ea typeface="Calibri" panose="020F0502020204030204" pitchFamily="34" charset="0"/>
                <a:cs typeface="Times New Roman"/>
                <a:sym typeface="Arial"/>
              </a:rPr>
              <a:t> form. </a:t>
            </a:r>
            <a:endParaRPr lang="en-US" sz="2200"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583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28575" y="228600"/>
            <a:ext cx="7102427" cy="80593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200" b="1" kern="0" dirty="0">
                <a:solidFill>
                  <a:srgbClr val="FFFFFF"/>
                </a:solidFill>
                <a:effectLst>
                  <a:outerShdw blurRad="38100" dist="38100" dir="2700000" algn="tl">
                    <a:srgbClr val="000000">
                      <a:alpha val="43137"/>
                    </a:srgbClr>
                  </a:outerShdw>
                </a:effectLst>
                <a:ea typeface="Arial"/>
                <a:cs typeface="Arial"/>
                <a:sym typeface="Arial"/>
              </a:rPr>
              <a:t>CDSP Registered Apprenticeship</a:t>
            </a:r>
            <a:endParaRPr lang="en-US" sz="32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304800" y="1371600"/>
            <a:ext cx="8630393" cy="5181600"/>
          </a:xfrm>
          <a:prstGeom prst="rect">
            <a:avLst/>
          </a:prstGeom>
        </p:spPr>
        <p:txBody>
          <a:bodyPr wrap="square" lIns="68580" tIns="34290" rIns="68580" bIns="34290" anchor="t">
            <a:normAutofit fontScale="92500"/>
          </a:bodyPr>
          <a:lstStyle/>
          <a:p>
            <a:pPr defTabSz="685800">
              <a:lnSpc>
                <a:spcPct val="107000"/>
              </a:lnSpc>
              <a:spcAft>
                <a:spcPts val="600"/>
              </a:spcAft>
              <a:buClr>
                <a:srgbClr val="000000"/>
              </a:buClr>
            </a:pPr>
            <a:r>
              <a:rPr lang="en-US" b="1" kern="0" dirty="0">
                <a:solidFill>
                  <a:srgbClr val="000000"/>
                </a:solidFill>
                <a:latin typeface="Georgia"/>
                <a:ea typeface="Calibri" panose="020F0502020204030204" pitchFamily="34" charset="0"/>
                <a:cs typeface="Times New Roman"/>
                <a:sym typeface="Arial"/>
              </a:rPr>
              <a:t>Who:</a:t>
            </a:r>
            <a:r>
              <a:rPr lang="en-US" kern="0" dirty="0">
                <a:solidFill>
                  <a:srgbClr val="000000"/>
                </a:solidFill>
                <a:latin typeface="Georgia"/>
                <a:ea typeface="Calibri" panose="020F0502020204030204" pitchFamily="34" charset="0"/>
                <a:cs typeface="Times New Roman"/>
                <a:sym typeface="Arial"/>
              </a:rPr>
              <a:t> Any Division of Developmental Disabilities HCBS waiver service provider who participates in the Direct Support Professional (DSP) Registered Apprenticeship Program.</a:t>
            </a:r>
          </a:p>
          <a:p>
            <a:pPr defTabSz="685800">
              <a:lnSpc>
                <a:spcPct val="110000"/>
              </a:lnSpc>
              <a:buClr>
                <a:srgbClr val="000000"/>
              </a:buClr>
            </a:pPr>
            <a:endParaRPr lang="en-US" sz="11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a:ea typeface="Calibri" panose="020F0502020204030204" pitchFamily="34" charset="0"/>
                <a:cs typeface="Times New Roman"/>
                <a:sym typeface="Arial"/>
              </a:rPr>
              <a:t>What: </a:t>
            </a:r>
            <a:r>
              <a:rPr lang="en-US" kern="0" dirty="0">
                <a:solidFill>
                  <a:srgbClr val="000000"/>
                </a:solidFill>
                <a:latin typeface="Georgia"/>
                <a:ea typeface="Calibri" panose="020F0502020204030204" pitchFamily="34" charset="0"/>
                <a:cs typeface="Times New Roman"/>
                <a:sym typeface="Arial"/>
              </a:rPr>
              <a:t>Two payments for each employee apprentice: $1,560 upon 50% completion of the program and $1,560 upon 100% completion of the Registered Apprenticeship Program. </a:t>
            </a:r>
          </a:p>
          <a:p>
            <a:pPr defTabSz="685800">
              <a:lnSpc>
                <a:spcPct val="110000"/>
              </a:lnSpc>
              <a:buClr>
                <a:srgbClr val="000000"/>
              </a:buClr>
            </a:pPr>
            <a:endParaRPr lang="en-US" sz="11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a:ea typeface="Calibri" panose="020F0502020204030204" pitchFamily="34" charset="0"/>
                <a:cs typeface="Times New Roman"/>
                <a:sym typeface="Arial"/>
              </a:rPr>
              <a:t>When: </a:t>
            </a:r>
            <a:r>
              <a:rPr lang="en-US" kern="0" dirty="0">
                <a:solidFill>
                  <a:srgbClr val="000000"/>
                </a:solidFill>
                <a:latin typeface="Georgia"/>
                <a:ea typeface="Calibri" panose="020F0502020204030204" pitchFamily="34" charset="0"/>
                <a:cs typeface="Calibri"/>
                <a:sym typeface="Arial"/>
              </a:rPr>
              <a:t>Quarterly reporting.</a:t>
            </a:r>
          </a:p>
          <a:p>
            <a:pPr defTabSz="685800">
              <a:lnSpc>
                <a:spcPct val="110000"/>
              </a:lnSpc>
              <a:buClr>
                <a:srgbClr val="000000"/>
              </a:buClr>
            </a:pPr>
            <a:endParaRPr lang="en-US" sz="11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a:ea typeface="Calibri" panose="020F0502020204030204" pitchFamily="34" charset="0"/>
                <a:cs typeface="Times New Roman"/>
                <a:sym typeface="Arial"/>
              </a:rPr>
              <a:t>Why:</a:t>
            </a:r>
            <a:r>
              <a:rPr lang="en-US" kern="0" dirty="0">
                <a:solidFill>
                  <a:srgbClr val="000000"/>
                </a:solidFill>
                <a:latin typeface="Georgia"/>
                <a:ea typeface="Calibri" panose="020F0502020204030204" pitchFamily="34" charset="0"/>
                <a:cs typeface="Times New Roman"/>
                <a:sym typeface="Arial"/>
              </a:rPr>
              <a:t> A talent acquisition pipeline with increased staff retention; employees gaining national best practice skills; mitigation of risk and improved individual outcomes. </a:t>
            </a:r>
            <a:endPar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10000"/>
              </a:lnSpc>
              <a:buClr>
                <a:srgbClr val="000000"/>
              </a:buClr>
            </a:pPr>
            <a:endParaRPr lang="en-US" sz="1100"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a:ea typeface="Calibri" panose="020F0502020204030204" pitchFamily="34" charset="0"/>
                <a:cs typeface="Times New Roman"/>
                <a:sym typeface="Arial"/>
              </a:rPr>
              <a:t>How: </a:t>
            </a:r>
            <a:r>
              <a:rPr lang="en-US" kern="0" dirty="0">
                <a:solidFill>
                  <a:srgbClr val="000000"/>
                </a:solidFill>
                <a:latin typeface="Georgia"/>
                <a:ea typeface="Calibri" panose="020F0502020204030204" pitchFamily="34" charset="0"/>
                <a:cs typeface="Times New Roman"/>
                <a:sym typeface="Arial"/>
              </a:rPr>
              <a:t>Qualified providers submit documentation through the US Department of Labor’s RAPIDS database and corresponding REDCap Form.</a:t>
            </a:r>
            <a:endPar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10000"/>
              </a:lnSpc>
              <a:buClr>
                <a:srgbClr val="000000"/>
              </a:buClr>
            </a:pPr>
            <a:endParaRPr lang="en-US" sz="1000"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algn="ctr" defTabSz="685800">
              <a:lnSpc>
                <a:spcPct val="107000"/>
              </a:lnSpc>
              <a:spcAft>
                <a:spcPts val="600"/>
              </a:spcAft>
              <a:buClr>
                <a:srgbClr val="000000"/>
              </a:buClr>
            </a:pPr>
            <a:r>
              <a:rPr lang="en-US" sz="1725" i="1" kern="0" dirty="0">
                <a:solidFill>
                  <a:srgbClr val="000000"/>
                </a:solidFill>
                <a:latin typeface="Georgia"/>
                <a:ea typeface="Calibri" panose="020F0502020204030204" pitchFamily="34" charset="0"/>
                <a:cs typeface="Times New Roman"/>
                <a:sym typeface="Arial"/>
              </a:rPr>
              <a:t>To be eligible for this incentive, the employee must be a new workforce member not previously employed by the provider within the 6 months prior to enrollment in the apprenticeship program.</a:t>
            </a:r>
          </a:p>
        </p:txBody>
      </p:sp>
    </p:spTree>
    <p:extLst>
      <p:ext uri="{BB962C8B-B14F-4D97-AF65-F5344CB8AC3E}">
        <p14:creationId xmlns:p14="http://schemas.microsoft.com/office/powerpoint/2010/main" val="221637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19050" y="304800"/>
            <a:ext cx="7102427" cy="788117"/>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200" b="1" kern="0" dirty="0">
                <a:solidFill>
                  <a:srgbClr val="FFFFFF"/>
                </a:solidFill>
                <a:effectLst>
                  <a:outerShdw blurRad="38100" dist="38100" dir="2700000" algn="tl">
                    <a:srgbClr val="000000">
                      <a:alpha val="43137"/>
                    </a:srgbClr>
                  </a:outerShdw>
                </a:effectLst>
                <a:ea typeface="Arial"/>
                <a:cs typeface="Arial"/>
                <a:sym typeface="Arial"/>
              </a:rPr>
              <a:t>HRST Rater – Person Centered Thinking Training</a:t>
            </a:r>
            <a:endParaRPr lang="en-US" sz="32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304800" y="1371600"/>
            <a:ext cx="8728364" cy="5257800"/>
          </a:xfrm>
          <a:prstGeom prst="rect">
            <a:avLst/>
          </a:prstGeom>
        </p:spPr>
        <p:txBody>
          <a:bodyPr wrap="square">
            <a:noAutofit/>
          </a:bodyPr>
          <a:lstStyle/>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Who</a:t>
            </a: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  Current DMH DD contracted residential service provider organization</a:t>
            </a:r>
          </a:p>
          <a:p>
            <a:pPr defTabSz="685800">
              <a:lnSpc>
                <a:spcPct val="107000"/>
              </a:lnSpc>
              <a:spcAft>
                <a:spcPts val="600"/>
              </a:spcAft>
              <a:buClr>
                <a:srgbClr val="000000"/>
              </a:buClr>
            </a:pP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with designated MO HRST Residential Rater staff.</a:t>
            </a:r>
          </a:p>
          <a:p>
            <a:pPr defTabSz="685800">
              <a:lnSpc>
                <a:spcPct val="90000"/>
              </a:lnSpc>
              <a:buClr>
                <a:srgbClr val="000000"/>
              </a:buClr>
            </a:pPr>
            <a:endParaRPr lang="en-US" sz="800" strike="sngStrike"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What</a:t>
            </a: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 A one-time payment of $840 for each waiver provider MO HRST Residential Rater completion of the Person-Centered Training during the identified timeframe.</a:t>
            </a:r>
          </a:p>
          <a:p>
            <a:pPr defTabSz="685800">
              <a:lnSpc>
                <a:spcPct val="9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When</a:t>
            </a: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Quarterly reporting </a:t>
            </a: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beginning SFY 2024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for waiver providers.</a:t>
            </a:r>
          </a:p>
          <a:p>
            <a:pPr marL="257175" indent="-257175" defTabSz="685800">
              <a:lnSpc>
                <a:spcPct val="107000"/>
              </a:lnSpc>
              <a:spcAft>
                <a:spcPts val="600"/>
              </a:spcAft>
              <a:buClr>
                <a:srgbClr val="000000"/>
              </a:buClr>
              <a:buFont typeface="Arial" panose="020B0604020202020204" pitchFamily="34" charset="0"/>
              <a:buChar char="•"/>
            </a:pP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The Division is submitting the incentive to CMS for approval in the TCM SPA</a:t>
            </a:r>
          </a:p>
          <a:p>
            <a:pPr defTabSz="685800">
              <a:lnSpc>
                <a:spcPct val="9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Why:</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 The training will support the HRST Rater with identification and implementation of person centered thinking strategies to enhance individualized person centered health risk support planning, improve health outcomes, and support individual waiver participant health and welfare. </a:t>
            </a:r>
            <a:endPar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90000"/>
              </a:lnSpc>
              <a:buClr>
                <a:srgbClr val="000000"/>
              </a:buClr>
            </a:pPr>
            <a:endParaRPr lang="en-US" sz="800"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How: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Training completed in </a:t>
            </a:r>
            <a:r>
              <a:rPr lang="en-US" kern="0" dirty="0" err="1">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IntellectAbility</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 system and completion of corresponding REDCap form.</a:t>
            </a:r>
            <a:endPar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p:txBody>
      </p:sp>
      <p:pic>
        <p:nvPicPr>
          <p:cNvPr id="5" name="Picture 4"/>
          <p:cNvPicPr/>
          <p:nvPr/>
        </p:nvPicPr>
        <p:blipFill>
          <a:blip r:embed="rId3"/>
          <a:stretch>
            <a:fillRect/>
          </a:stretch>
        </p:blipFill>
        <p:spPr>
          <a:xfrm>
            <a:off x="7467600" y="1600200"/>
            <a:ext cx="1466374" cy="691515"/>
          </a:xfrm>
          <a:prstGeom prst="rect">
            <a:avLst/>
          </a:prstGeom>
        </p:spPr>
      </p:pic>
    </p:spTree>
    <p:extLst>
      <p:ext uri="{BB962C8B-B14F-4D97-AF65-F5344CB8AC3E}">
        <p14:creationId xmlns:p14="http://schemas.microsoft.com/office/powerpoint/2010/main" val="3909425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28575" y="228600"/>
            <a:ext cx="7102427" cy="788117"/>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2700" b="1" kern="0" dirty="0">
                <a:solidFill>
                  <a:srgbClr val="FFFFFF"/>
                </a:solidFill>
                <a:effectLst>
                  <a:outerShdw blurRad="38100" dist="38100" dir="2700000" algn="tl">
                    <a:srgbClr val="000000">
                      <a:alpha val="43137"/>
                    </a:srgbClr>
                  </a:outerShdw>
                </a:effectLst>
                <a:ea typeface="Arial"/>
                <a:cs typeface="Arial"/>
                <a:sym typeface="Arial"/>
              </a:rPr>
              <a:t>HRST Rater – Advanced Fatal Five Plus Training</a:t>
            </a:r>
            <a:endParaRPr lang="en-US" sz="27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85726" y="1308458"/>
            <a:ext cx="9067799" cy="4756156"/>
          </a:xfrm>
          <a:prstGeom prst="rect">
            <a:avLst/>
          </a:prstGeom>
        </p:spPr>
        <p:txBody>
          <a:bodyPr wrap="square">
            <a:noAutofit/>
          </a:bodyPr>
          <a:lstStyle/>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Who</a:t>
            </a: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  Current DMH DD contracted residential service provider organization</a:t>
            </a:r>
          </a:p>
          <a:p>
            <a:pPr defTabSz="685800">
              <a:lnSpc>
                <a:spcPct val="107000"/>
              </a:lnSpc>
              <a:spcAft>
                <a:spcPts val="600"/>
              </a:spcAft>
              <a:buClr>
                <a:srgbClr val="000000"/>
              </a:buClr>
            </a:pP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with designated MO HRST Residential Rater staff.</a:t>
            </a:r>
          </a:p>
          <a:p>
            <a:pPr defTabSz="685800">
              <a:lnSpc>
                <a:spcPct val="110000"/>
              </a:lnSpc>
              <a:buClr>
                <a:srgbClr val="000000"/>
              </a:buClr>
            </a:pPr>
            <a:endParaRPr lang="en-US" sz="10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What</a:t>
            </a: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 A one-time payment of $428 for each waiver provider MO HRST Residential Rater completion of the Advanced Fatal Five Plus Training during the identified timeframe.</a:t>
            </a:r>
          </a:p>
          <a:p>
            <a:pPr defTabSz="685800">
              <a:lnSpc>
                <a:spcPct val="90000"/>
              </a:lnSpc>
              <a:buClr>
                <a:srgbClr val="000000"/>
              </a:buClr>
            </a:pPr>
            <a:endParaRPr lang="en-US" sz="10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When</a:t>
            </a:r>
            <a:r>
              <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Quarterly reporting </a:t>
            </a: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beginning SFY 2024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for waiver providers.</a:t>
            </a:r>
          </a:p>
          <a:p>
            <a:pPr marL="257175" indent="-257175" defTabSz="685800">
              <a:lnSpc>
                <a:spcPct val="107000"/>
              </a:lnSpc>
              <a:spcAft>
                <a:spcPts val="600"/>
              </a:spcAft>
              <a:buClr>
                <a:srgbClr val="000000"/>
              </a:buClr>
              <a:buFont typeface="Arial" panose="020B0604020202020204" pitchFamily="34" charset="0"/>
              <a:buChar char="•"/>
            </a:pP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The Division is submitting the incentive to CMS for approval in the TCM SPA. </a:t>
            </a:r>
          </a:p>
          <a:p>
            <a:pPr defTabSz="685800">
              <a:lnSpc>
                <a:spcPct val="90000"/>
              </a:lnSpc>
              <a:buClr>
                <a:srgbClr val="000000"/>
              </a:buClr>
            </a:pPr>
            <a:endParaRPr lang="en-US" sz="10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Why: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The information will support the HRST Rater with identification of implementation strategies to mitigate risk, improve health outcomes and support individual waiver participant health and welfare.</a:t>
            </a:r>
          </a:p>
          <a:p>
            <a:pPr defTabSz="685800">
              <a:lnSpc>
                <a:spcPct val="90000"/>
              </a:lnSpc>
              <a:buClr>
                <a:srgbClr val="000000"/>
              </a:buClr>
            </a:pPr>
            <a:endParaRPr lang="en-US" sz="1000"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How: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Training completed in </a:t>
            </a:r>
            <a:r>
              <a:rPr lang="en-US" kern="0" dirty="0" err="1">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IntellectAbility</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 system and completion of corresponding REDCap form.</a:t>
            </a:r>
            <a:endPar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p:txBody>
      </p:sp>
      <p:pic>
        <p:nvPicPr>
          <p:cNvPr id="5" name="Picture 4"/>
          <p:cNvPicPr/>
          <p:nvPr/>
        </p:nvPicPr>
        <p:blipFill>
          <a:blip r:embed="rId3"/>
          <a:stretch>
            <a:fillRect/>
          </a:stretch>
        </p:blipFill>
        <p:spPr>
          <a:xfrm>
            <a:off x="7543800" y="1600201"/>
            <a:ext cx="1371600" cy="685800"/>
          </a:xfrm>
          <a:prstGeom prst="rect">
            <a:avLst/>
          </a:prstGeom>
        </p:spPr>
      </p:pic>
    </p:spTree>
    <p:extLst>
      <p:ext uri="{BB962C8B-B14F-4D97-AF65-F5344CB8AC3E}">
        <p14:creationId xmlns:p14="http://schemas.microsoft.com/office/powerpoint/2010/main" val="144005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1"/>
            <a:ext cx="8534400" cy="3124200"/>
          </a:xfrm>
        </p:spPr>
        <p:txBody>
          <a:bodyPr>
            <a:noAutofit/>
          </a:bodyPr>
          <a:lstStyle/>
          <a:p>
            <a:pPr algn="ctr">
              <a:spcBef>
                <a:spcPts val="0"/>
              </a:spcBef>
            </a:pPr>
            <a:r>
              <a:rPr lang="en-US" sz="4000" b="1" cap="small" dirty="0">
                <a:solidFill>
                  <a:srgbClr val="002060"/>
                </a:solidFill>
                <a:latin typeface="Century Gothic" panose="020B0502020202020204" pitchFamily="34" charset="0"/>
                <a:ea typeface="+mn-ea"/>
                <a:cs typeface="+mn-cs"/>
              </a:rPr>
              <a:t>Director’s Update</a:t>
            </a:r>
            <a:br>
              <a:rPr lang="en-US" sz="4000" b="1" cap="small" dirty="0">
                <a:solidFill>
                  <a:srgbClr val="002060"/>
                </a:solidFill>
                <a:latin typeface="Century Gothic" panose="020B0502020202020204" pitchFamily="34" charset="0"/>
                <a:ea typeface="+mn-ea"/>
                <a:cs typeface="+mn-cs"/>
              </a:rPr>
            </a:br>
            <a:br>
              <a:rPr lang="en-US" sz="4000" b="1" cap="small" dirty="0">
                <a:solidFill>
                  <a:srgbClr val="002060"/>
                </a:solidFill>
                <a:latin typeface="Century Gothic" panose="020B0502020202020204" pitchFamily="34" charset="0"/>
                <a:ea typeface="+mn-ea"/>
                <a:cs typeface="+mn-cs"/>
              </a:rPr>
            </a:br>
            <a:r>
              <a:rPr lang="en-US" sz="4000" b="1" cap="small" dirty="0">
                <a:solidFill>
                  <a:srgbClr val="002060"/>
                </a:solidFill>
                <a:latin typeface="Century Gothic" panose="020B0502020202020204" pitchFamily="34" charset="0"/>
                <a:ea typeface="+mn-ea"/>
                <a:cs typeface="+mn-cs"/>
              </a:rPr>
              <a:t>Todd Richardson</a:t>
            </a:r>
            <a:endParaRPr lang="en-US" sz="1800" cap="none" dirty="0">
              <a:solidFill>
                <a:srgbClr val="002060"/>
              </a:solidFill>
              <a:latin typeface="Palatino Linotype"/>
              <a:ea typeface="+mn-ea"/>
              <a:cs typeface="+mn-cs"/>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6"/>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4" y="179048"/>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76200" y="304800"/>
            <a:ext cx="7102427" cy="79702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Employment Reporting</a:t>
            </a:r>
            <a:endParaRPr lang="en-US" sz="36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76200" y="1371600"/>
            <a:ext cx="9067800" cy="3804038"/>
          </a:xfrm>
          <a:prstGeom prst="rect">
            <a:avLst/>
          </a:prstGeom>
        </p:spPr>
        <p:txBody>
          <a:bodyPr wrap="square" lIns="68580" tIns="34290" rIns="68580" bIns="34290" anchor="t">
            <a:noAutofit/>
          </a:bodyPr>
          <a:lstStyle/>
          <a:p>
            <a:pPr defTabSz="685800">
              <a:lnSpc>
                <a:spcPct val="107000"/>
              </a:lnSpc>
              <a:spcAft>
                <a:spcPts val="600"/>
              </a:spcAft>
              <a:buClr>
                <a:srgbClr val="000000"/>
              </a:buClr>
            </a:pPr>
            <a:r>
              <a:rPr lang="en-US" sz="2400" b="1" kern="0" dirty="0">
                <a:solidFill>
                  <a:srgbClr val="000000"/>
                </a:solidFill>
                <a:latin typeface="Georgia"/>
                <a:ea typeface="Calibri" panose="020F0502020204030204" pitchFamily="34" charset="0"/>
                <a:cs typeface="Calibri"/>
                <a:sym typeface="Arial"/>
              </a:rPr>
              <a:t>Who</a:t>
            </a:r>
            <a:r>
              <a:rPr lang="en-US" sz="2400" kern="0" dirty="0">
                <a:solidFill>
                  <a:srgbClr val="000000"/>
                </a:solidFill>
                <a:latin typeface="Georgia"/>
                <a:ea typeface="Calibri" panose="020F0502020204030204" pitchFamily="34" charset="0"/>
                <a:cs typeface="Calibri"/>
                <a:sym typeface="Arial"/>
              </a:rPr>
              <a:t>: Any Division of Developmental Disabilities HCBS contracted employment services provider.</a:t>
            </a:r>
          </a:p>
          <a:p>
            <a:pPr defTabSz="685800">
              <a:lnSpc>
                <a:spcPct val="11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sz="2400" b="1" kern="0" dirty="0">
                <a:solidFill>
                  <a:srgbClr val="000000"/>
                </a:solidFill>
                <a:latin typeface="Georgia"/>
                <a:ea typeface="Calibri" panose="020F0502020204030204" pitchFamily="34" charset="0"/>
                <a:cs typeface="Calibri"/>
                <a:sym typeface="Arial"/>
              </a:rPr>
              <a:t>What</a:t>
            </a:r>
            <a:r>
              <a:rPr lang="en-US" sz="2400" kern="0" dirty="0">
                <a:solidFill>
                  <a:srgbClr val="000000"/>
                </a:solidFill>
                <a:latin typeface="Georgia"/>
                <a:ea typeface="Calibri" panose="020F0502020204030204" pitchFamily="34" charset="0"/>
                <a:cs typeface="Calibri"/>
                <a:sym typeface="Arial"/>
              </a:rPr>
              <a:t>:  </a:t>
            </a:r>
            <a:r>
              <a:rPr lang="en-US" sz="2400" kern="0" dirty="0">
                <a:solidFill>
                  <a:srgbClr val="000000"/>
                </a:solidFill>
                <a:latin typeface="Georgia"/>
                <a:ea typeface="Calibri" panose="020F0502020204030204" pitchFamily="34" charset="0"/>
                <a:cs typeface="Times New Roman"/>
                <a:sym typeface="Arial"/>
              </a:rPr>
              <a:t>Payment of $55 for each completed report. </a:t>
            </a:r>
            <a:r>
              <a:rPr lang="en-US" sz="2400" kern="0" dirty="0">
                <a:solidFill>
                  <a:srgbClr val="000000"/>
                </a:solidFill>
                <a:latin typeface="Georgia"/>
                <a:ea typeface="Calibri" panose="020F0502020204030204" pitchFamily="34" charset="0"/>
                <a:cs typeface="Calibri"/>
                <a:sym typeface="Arial"/>
              </a:rPr>
              <a:t>This payment is a data reporting payment for VBP benchmarking in future years. </a:t>
            </a:r>
            <a:endParaRPr lang="en-US" sz="24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buClr>
                <a:srgbClr val="000000"/>
              </a:buClr>
            </a:pPr>
            <a:endParaRPr lang="en-US" sz="800"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a:p>
            <a:pPr defTabSz="685800">
              <a:lnSpc>
                <a:spcPct val="107000"/>
              </a:lnSpc>
              <a:spcAft>
                <a:spcPts val="600"/>
              </a:spcAft>
              <a:buClr>
                <a:srgbClr val="000000"/>
              </a:buClr>
            </a:pPr>
            <a:r>
              <a:rPr lang="en-US" sz="2400" b="1" kern="0" dirty="0">
                <a:solidFill>
                  <a:srgbClr val="000000"/>
                </a:solidFill>
                <a:latin typeface="Georgia"/>
                <a:ea typeface="Calibri" panose="020F0502020204030204" pitchFamily="34" charset="0"/>
                <a:cs typeface="Calibri"/>
                <a:sym typeface="Arial"/>
              </a:rPr>
              <a:t>When</a:t>
            </a:r>
            <a:r>
              <a:rPr lang="en-US" sz="2400" kern="0" dirty="0">
                <a:solidFill>
                  <a:srgbClr val="000000"/>
                </a:solidFill>
                <a:latin typeface="Georgia"/>
                <a:ea typeface="Calibri" panose="020F0502020204030204" pitchFamily="34" charset="0"/>
                <a:cs typeface="Calibri"/>
                <a:sym typeface="Arial"/>
              </a:rPr>
              <a:t>: Quarterly reporting.</a:t>
            </a:r>
          </a:p>
          <a:p>
            <a:pPr defTabSz="685800">
              <a:buClr>
                <a:srgbClr val="000000"/>
              </a:buClr>
            </a:pPr>
            <a:endParaRPr lang="en-US" sz="8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sz="2400" b="1" kern="0" dirty="0">
                <a:solidFill>
                  <a:srgbClr val="000000"/>
                </a:solidFill>
                <a:latin typeface="Georgia"/>
                <a:ea typeface="Calibri" panose="020F0502020204030204" pitchFamily="34" charset="0"/>
                <a:cs typeface="Calibri"/>
                <a:sym typeface="Arial"/>
              </a:rPr>
              <a:t>Why: </a:t>
            </a:r>
            <a:r>
              <a:rPr lang="en-US" sz="2400" kern="0" dirty="0">
                <a:solidFill>
                  <a:srgbClr val="000000"/>
                </a:solidFill>
                <a:latin typeface="Georgia"/>
                <a:ea typeface="Calibri" panose="020F0502020204030204" pitchFamily="34" charset="0"/>
                <a:cs typeface="Calibri"/>
                <a:sym typeface="Arial"/>
              </a:rPr>
              <a:t>To incentivize providers to share data to be utilized for benchmarking performance to inform future development of value-based payments. </a:t>
            </a:r>
            <a:endParaRPr lang="en-US" sz="2400"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buClr>
                <a:srgbClr val="000000"/>
              </a:buClr>
            </a:pPr>
            <a:endParaRPr lang="en-US" sz="800"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sz="2400" b="1" kern="0" dirty="0">
                <a:solidFill>
                  <a:srgbClr val="000000"/>
                </a:solidFill>
                <a:latin typeface="Georgia"/>
                <a:ea typeface="Calibri" panose="020F0502020204030204" pitchFamily="34" charset="0"/>
                <a:cs typeface="Calibri"/>
                <a:sym typeface="Arial"/>
              </a:rPr>
              <a:t>How: </a:t>
            </a:r>
            <a:r>
              <a:rPr lang="en-US" sz="2400" kern="0" dirty="0">
                <a:solidFill>
                  <a:srgbClr val="000000"/>
                </a:solidFill>
                <a:latin typeface="Georgia"/>
                <a:ea typeface="Calibri" panose="020F0502020204030204" pitchFamily="34" charset="0"/>
                <a:cs typeface="Calibri"/>
                <a:sym typeface="Arial"/>
              </a:rPr>
              <a:t>Submission of defined data elements through a REDCap form.</a:t>
            </a:r>
            <a:endParaRPr lang="en-US" sz="2400" b="1" kern="0" dirty="0">
              <a:solidFill>
                <a:srgbClr val="000000"/>
              </a:solidFill>
              <a:latin typeface="Georgia"/>
              <a:ea typeface="Calibri" panose="020F0502020204030204" pitchFamily="34" charset="0"/>
              <a:cs typeface="Calibri"/>
              <a:sym typeface="Arial"/>
            </a:endParaRPr>
          </a:p>
        </p:txBody>
      </p:sp>
    </p:spTree>
    <p:extLst>
      <p:ext uri="{BB962C8B-B14F-4D97-AF65-F5344CB8AC3E}">
        <p14:creationId xmlns:p14="http://schemas.microsoft.com/office/powerpoint/2010/main" val="91630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 y="1295401"/>
            <a:ext cx="9067800" cy="3505199"/>
          </a:xfrm>
        </p:spPr>
        <p:txBody>
          <a:bodyPr>
            <a:noAutofit/>
          </a:bodyPr>
          <a:lstStyle/>
          <a:p>
            <a:pPr marL="85725" indent="0">
              <a:buNone/>
            </a:pPr>
            <a:r>
              <a:rPr lang="en-US" sz="2000" b="1" dirty="0"/>
              <a:t>Who:</a:t>
            </a:r>
            <a:r>
              <a:rPr lang="en-US" sz="2000" dirty="0"/>
              <a:t> Any Individualized Supported Living and In-Home Respite service provider who has transitioned to remote supports resulting in an overall reduction in budget due to reduced staffing hours.</a:t>
            </a:r>
          </a:p>
          <a:p>
            <a:pPr marL="85725" indent="0">
              <a:lnSpc>
                <a:spcPct val="90000"/>
              </a:lnSpc>
              <a:spcBef>
                <a:spcPts val="0"/>
              </a:spcBef>
              <a:buNone/>
            </a:pPr>
            <a:endParaRPr lang="en-US" sz="2000" b="1" dirty="0"/>
          </a:p>
          <a:p>
            <a:pPr marL="85725" indent="0">
              <a:buNone/>
            </a:pPr>
            <a:r>
              <a:rPr lang="en-US" sz="2000" b="1" dirty="0"/>
              <a:t>What: </a:t>
            </a:r>
            <a:r>
              <a:rPr lang="en-US" sz="2000" dirty="0"/>
              <a:t>Payment of 15% of the savings realized due to the reduction of individualized supported living or respite paid supports with the implementation of remote supports.</a:t>
            </a:r>
          </a:p>
          <a:p>
            <a:pPr marL="85725" indent="0">
              <a:lnSpc>
                <a:spcPct val="90000"/>
              </a:lnSpc>
              <a:spcBef>
                <a:spcPts val="0"/>
              </a:spcBef>
              <a:buNone/>
            </a:pPr>
            <a:endParaRPr lang="en-US" sz="2000" dirty="0"/>
          </a:p>
          <a:p>
            <a:pPr marL="85725" indent="0">
              <a:buNone/>
            </a:pPr>
            <a:r>
              <a:rPr lang="en-US" sz="2000" b="1" dirty="0"/>
              <a:t>When:</a:t>
            </a:r>
            <a:r>
              <a:rPr lang="en-US" sz="2000" dirty="0"/>
              <a:t> Semi-annual reporting, every six months.</a:t>
            </a:r>
          </a:p>
          <a:p>
            <a:pPr marL="85725" indent="0">
              <a:spcBef>
                <a:spcPts val="0"/>
              </a:spcBef>
              <a:buNone/>
            </a:pPr>
            <a:endParaRPr lang="en-US" sz="2000" b="1" dirty="0"/>
          </a:p>
          <a:p>
            <a:pPr marL="85725" indent="0">
              <a:buNone/>
            </a:pPr>
            <a:r>
              <a:rPr lang="en-US" sz="2000" b="1" dirty="0"/>
              <a:t>Why:  </a:t>
            </a:r>
            <a:r>
              <a:rPr lang="en-US" sz="2000" dirty="0"/>
              <a:t>Increased individual independence and autonomy, reduction in stress level of overall DSP workforce, and savings to State.</a:t>
            </a:r>
          </a:p>
          <a:p>
            <a:pPr marL="85725" indent="0">
              <a:spcBef>
                <a:spcPts val="0"/>
              </a:spcBef>
              <a:buNone/>
            </a:pPr>
            <a:endParaRPr lang="en-US" sz="2000" b="1" dirty="0"/>
          </a:p>
          <a:p>
            <a:pPr marL="85725" indent="0">
              <a:buNone/>
            </a:pPr>
            <a:r>
              <a:rPr lang="en-US" sz="2000" b="1" dirty="0"/>
              <a:t>How: </a:t>
            </a:r>
            <a:r>
              <a:rPr lang="en-US" sz="2000" dirty="0"/>
              <a:t>The savings is calculated monthly based on cost difference with implementation of Remote Supports as verified through CIMOR and the corresponding REDCap form. </a:t>
            </a:r>
            <a:endParaRPr lang="en-US" sz="2000" b="1" dirty="0"/>
          </a:p>
        </p:txBody>
      </p:sp>
      <p:sp>
        <p:nvSpPr>
          <p:cNvPr id="7" name="Title 1">
            <a:extLst>
              <a:ext uri="{FF2B5EF4-FFF2-40B4-BE49-F238E27FC236}">
                <a16:creationId xmlns:a16="http://schemas.microsoft.com/office/drawing/2014/main" id="{620DBBD1-783A-7C48-AFD4-4561EB8279CC}"/>
              </a:ext>
            </a:extLst>
          </p:cNvPr>
          <p:cNvSpPr txBox="1">
            <a:spLocks/>
          </p:cNvSpPr>
          <p:nvPr/>
        </p:nvSpPr>
        <p:spPr>
          <a:xfrm>
            <a:off x="178130" y="304800"/>
            <a:ext cx="7102427" cy="80593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Remote Supports</a:t>
            </a:r>
            <a:endParaRPr lang="en-US" sz="3600" kern="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301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0" y="304800"/>
            <a:ext cx="7162800" cy="787482"/>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Example of Remote Supports</a:t>
            </a:r>
            <a:endParaRPr lang="en-US" sz="3600" kern="0" dirty="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685800" y="1473840"/>
            <a:ext cx="7696200" cy="4469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9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152400" y="304800"/>
            <a:ext cx="7102427" cy="814838"/>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Tiered Supports</a:t>
            </a:r>
            <a:endParaRPr lang="en-US" sz="36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353291" y="1371600"/>
            <a:ext cx="8790709" cy="4984756"/>
          </a:xfrm>
          <a:prstGeom prst="rect">
            <a:avLst/>
          </a:prstGeom>
        </p:spPr>
        <p:txBody>
          <a:bodyPr wrap="square" lIns="68580" tIns="34290" rIns="68580" bIns="34290" anchor="t">
            <a:noAutofit/>
          </a:bodyPr>
          <a:lstStyle/>
          <a:p>
            <a:pPr defTabSz="685800">
              <a:lnSpc>
                <a:spcPct val="107000"/>
              </a:lnSpc>
              <a:spcAft>
                <a:spcPts val="600"/>
              </a:spcAft>
              <a:buClr>
                <a:srgbClr val="000000"/>
              </a:buClr>
            </a:pPr>
            <a:r>
              <a:rPr lang="en-US" sz="2000" b="1" kern="0" dirty="0">
                <a:solidFill>
                  <a:srgbClr val="000000"/>
                </a:solidFill>
                <a:latin typeface="Georgia"/>
                <a:ea typeface="Calibri" panose="020F0502020204030204" pitchFamily="34" charset="0"/>
                <a:cs typeface="Calibri"/>
                <a:sym typeface="Arial"/>
              </a:rPr>
              <a:t>Who</a:t>
            </a:r>
            <a:r>
              <a:rPr lang="en-US" sz="2000" kern="0" dirty="0">
                <a:solidFill>
                  <a:srgbClr val="000000"/>
                </a:solidFill>
                <a:latin typeface="Georgia"/>
                <a:ea typeface="Calibri" panose="020F0502020204030204" pitchFamily="34" charset="0"/>
                <a:cs typeface="Calibri"/>
                <a:sym typeface="Arial"/>
              </a:rPr>
              <a:t>: Any service provider agency currently providing ISL service. </a:t>
            </a:r>
            <a:endParaRPr lang="en-US" sz="20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9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sz="2000" b="1" kern="0" dirty="0">
                <a:solidFill>
                  <a:srgbClr val="000000"/>
                </a:solidFill>
                <a:latin typeface="Georgia"/>
                <a:ea typeface="Calibri" panose="020F0502020204030204" pitchFamily="34" charset="0"/>
                <a:cs typeface="Calibri"/>
                <a:sym typeface="Arial"/>
              </a:rPr>
              <a:t>What</a:t>
            </a:r>
            <a:r>
              <a:rPr lang="en-US" sz="2000" kern="0" dirty="0">
                <a:solidFill>
                  <a:srgbClr val="000000"/>
                </a:solidFill>
                <a:latin typeface="Georgia"/>
                <a:ea typeface="Calibri" panose="020F0502020204030204" pitchFamily="34" charset="0"/>
                <a:cs typeface="Calibri"/>
                <a:sym typeface="Arial"/>
              </a:rPr>
              <a:t>: Two Payments (pay for reporting &amp; implementation level):</a:t>
            </a:r>
          </a:p>
          <a:p>
            <a:pPr marL="342900" lvl="6" indent="-342900" defTabSz="685800">
              <a:lnSpc>
                <a:spcPct val="107000"/>
              </a:lnSpc>
              <a:spcAft>
                <a:spcPts val="600"/>
              </a:spcAft>
              <a:buClr>
                <a:srgbClr val="000000"/>
              </a:buClr>
              <a:buFont typeface="Arial" panose="020B0604020202020204" pitchFamily="34" charset="0"/>
              <a:buChar char="•"/>
            </a:pPr>
            <a:r>
              <a:rPr lang="en-US" sz="2000" kern="0" dirty="0">
                <a:solidFill>
                  <a:srgbClr val="000000"/>
                </a:solidFill>
                <a:latin typeface="Georgia"/>
                <a:ea typeface="Calibri" panose="020F0502020204030204" pitchFamily="34" charset="0"/>
                <a:cs typeface="Calibri"/>
                <a:sym typeface="Arial"/>
              </a:rPr>
              <a:t>Monthly payment for sharing data elements identified in the provider contract for each monthly period. </a:t>
            </a:r>
            <a:endParaRPr lang="en-US" sz="20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marL="342900" lvl="6" indent="-342900" defTabSz="685800">
              <a:lnSpc>
                <a:spcPct val="107000"/>
              </a:lnSpc>
              <a:spcAft>
                <a:spcPts val="600"/>
              </a:spcAft>
              <a:buClr>
                <a:srgbClr val="000000"/>
              </a:buClr>
              <a:buFont typeface="Arial" panose="020B0604020202020204" pitchFamily="34" charset="0"/>
              <a:buChar char="•"/>
            </a:pPr>
            <a:r>
              <a:rPr lang="en-US" sz="2000" kern="0" dirty="0">
                <a:solidFill>
                  <a:srgbClr val="000000"/>
                </a:solidFill>
                <a:latin typeface="Georgia"/>
                <a:ea typeface="Calibri" panose="020F0502020204030204" pitchFamily="34" charset="0"/>
                <a:cs typeface="Calibri"/>
                <a:sym typeface="Arial"/>
              </a:rPr>
              <a:t>Quarterly payment based on assessment of implementation systems each quarterly period.</a:t>
            </a:r>
          </a:p>
          <a:p>
            <a:pPr marL="0" lvl="6" defTabSz="685800">
              <a:lnSpc>
                <a:spcPct val="9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sz="2000" b="1" kern="0" dirty="0">
                <a:solidFill>
                  <a:srgbClr val="000000"/>
                </a:solidFill>
                <a:latin typeface="Georgia"/>
                <a:ea typeface="Calibri" panose="020F0502020204030204" pitchFamily="34" charset="0"/>
                <a:cs typeface="Calibri"/>
                <a:sym typeface="Arial"/>
              </a:rPr>
              <a:t>When</a:t>
            </a:r>
            <a:r>
              <a:rPr lang="en-US" sz="2000" kern="0" dirty="0">
                <a:solidFill>
                  <a:srgbClr val="000000"/>
                </a:solidFill>
                <a:latin typeface="Georgia"/>
                <a:ea typeface="Calibri" panose="020F0502020204030204" pitchFamily="34" charset="0"/>
                <a:cs typeface="Calibri"/>
                <a:sym typeface="Arial"/>
              </a:rPr>
              <a:t>: Monthly, quarterly, and yearly reporting.</a:t>
            </a:r>
            <a:endParaRPr lang="en-US" sz="20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9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sz="2000" b="1" kern="0" dirty="0">
                <a:solidFill>
                  <a:srgbClr val="000000"/>
                </a:solidFill>
                <a:latin typeface="Georgia"/>
                <a:ea typeface="Calibri" panose="020F0502020204030204" pitchFamily="34" charset="0"/>
                <a:cs typeface="Calibri"/>
                <a:sym typeface="Arial"/>
              </a:rPr>
              <a:t>Why: </a:t>
            </a:r>
            <a:r>
              <a:rPr lang="en-US" sz="2000" kern="0" dirty="0">
                <a:solidFill>
                  <a:srgbClr val="000000"/>
                </a:solidFill>
                <a:latin typeface="Georgia"/>
                <a:ea typeface="Calibri" panose="020F0502020204030204" pitchFamily="34" charset="0"/>
                <a:cs typeface="Calibri"/>
                <a:sym typeface="Arial"/>
              </a:rPr>
              <a:t>To incentivize providers to develop and maintain universal systems of support which result in higher quality of life, fewer risk outcomes, and reduced staff turnover.</a:t>
            </a:r>
          </a:p>
          <a:p>
            <a:pPr defTabSz="685800">
              <a:lnSpc>
                <a:spcPct val="90000"/>
              </a:lnSpc>
              <a:buClr>
                <a:srgbClr val="000000"/>
              </a:buClr>
            </a:pPr>
            <a:endParaRPr lang="en-US" sz="8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sz="2000" b="1" kern="0" dirty="0">
                <a:solidFill>
                  <a:srgbClr val="000000"/>
                </a:solidFill>
                <a:latin typeface="Georgia"/>
                <a:ea typeface="Calibri" panose="020F0502020204030204" pitchFamily="34" charset="0"/>
                <a:cs typeface="Calibri"/>
                <a:sym typeface="Arial"/>
              </a:rPr>
              <a:t>How: </a:t>
            </a:r>
            <a:r>
              <a:rPr lang="en-US" sz="2000" kern="0" dirty="0">
                <a:solidFill>
                  <a:srgbClr val="000000"/>
                </a:solidFill>
                <a:latin typeface="Georgia"/>
                <a:ea typeface="Calibri" panose="020F0502020204030204" pitchFamily="34" charset="0"/>
                <a:cs typeface="Calibri"/>
                <a:sym typeface="Arial"/>
              </a:rPr>
              <a:t>Submission of data through </a:t>
            </a:r>
            <a:r>
              <a:rPr lang="en-US" sz="2000" kern="0" dirty="0" err="1">
                <a:solidFill>
                  <a:srgbClr val="000000"/>
                </a:solidFill>
                <a:latin typeface="Georgia"/>
                <a:ea typeface="Calibri" panose="020F0502020204030204" pitchFamily="34" charset="0"/>
                <a:cs typeface="Calibri"/>
                <a:sym typeface="Arial"/>
              </a:rPr>
              <a:t>REDCap</a:t>
            </a:r>
            <a:r>
              <a:rPr lang="en-US" sz="2000" kern="0" dirty="0">
                <a:solidFill>
                  <a:srgbClr val="000000"/>
                </a:solidFill>
                <a:latin typeface="Georgia"/>
                <a:ea typeface="Calibri" panose="020F0502020204030204" pitchFamily="34" charset="0"/>
                <a:cs typeface="Calibri"/>
                <a:sym typeface="Arial"/>
              </a:rPr>
              <a:t> using standard Levels of Implementation by Benchmark for quarterly payment.</a:t>
            </a:r>
            <a:endParaRPr lang="en-US" sz="2000" b="1" kern="0" dirty="0">
              <a:solidFill>
                <a:srgbClr val="000000"/>
              </a:solidFill>
              <a:latin typeface="Georgia"/>
              <a:ea typeface="Calibri" panose="020F0502020204030204" pitchFamily="34" charset="0"/>
              <a:cs typeface="Calibri"/>
              <a:sym typeface="Arial"/>
            </a:endParaRPr>
          </a:p>
        </p:txBody>
      </p:sp>
    </p:spTree>
    <p:extLst>
      <p:ext uri="{BB962C8B-B14F-4D97-AF65-F5344CB8AC3E}">
        <p14:creationId xmlns:p14="http://schemas.microsoft.com/office/powerpoint/2010/main" val="1796503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47625" y="304800"/>
            <a:ext cx="5879417" cy="79682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Tiered Supports</a:t>
            </a:r>
            <a:endParaRPr lang="en-US" sz="3600" kern="0" dirty="0">
              <a:solidFill>
                <a:srgbClr val="00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228600" y="1371600"/>
            <a:ext cx="7010399" cy="4984756"/>
          </a:xfrm>
          <a:prstGeom prst="rect">
            <a:avLst/>
          </a:prstGeom>
        </p:spPr>
      </p:pic>
      <p:sp>
        <p:nvSpPr>
          <p:cNvPr id="6" name="Rectangle 5"/>
          <p:cNvSpPr/>
          <p:nvPr/>
        </p:nvSpPr>
        <p:spPr>
          <a:xfrm>
            <a:off x="6934200" y="3048000"/>
            <a:ext cx="2133599" cy="981423"/>
          </a:xfrm>
          <a:prstGeom prst="rect">
            <a:avLst/>
          </a:prstGeom>
        </p:spPr>
        <p:txBody>
          <a:bodyPr wrap="square">
            <a:spAutoFit/>
          </a:bodyPr>
          <a:lstStyle/>
          <a:p>
            <a:pPr algn="ct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rPr>
              <a:t>Tool to Assess Implementation Level</a:t>
            </a:r>
            <a:endPar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76766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38100" y="304800"/>
            <a:ext cx="7102427" cy="77030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DSP Training Levels</a:t>
            </a:r>
            <a:endParaRPr lang="en-US" sz="3600" kern="0" dirty="0">
              <a:solidFill>
                <a:srgbClr val="000000"/>
              </a:solidFill>
              <a:effectLst>
                <a:outerShdw blurRad="38100" dist="38100" dir="2700000" algn="tl">
                  <a:srgbClr val="000000">
                    <a:alpha val="43137"/>
                  </a:srgbClr>
                </a:outerShdw>
              </a:effectLst>
            </a:endParaRPr>
          </a:p>
        </p:txBody>
      </p:sp>
      <p:sp>
        <p:nvSpPr>
          <p:cNvPr id="2" name="Rectangle 1"/>
          <p:cNvSpPr/>
          <p:nvPr/>
        </p:nvSpPr>
        <p:spPr>
          <a:xfrm>
            <a:off x="304800" y="1371600"/>
            <a:ext cx="8755084" cy="5181600"/>
          </a:xfrm>
          <a:prstGeom prst="rect">
            <a:avLst/>
          </a:prstGeom>
        </p:spPr>
        <p:txBody>
          <a:bodyPr wrap="square">
            <a:normAutofit fontScale="92500" lnSpcReduction="20000"/>
          </a:bodyPr>
          <a:lstStyle/>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Who:</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 Any waiver service non-licensed professional staff delivering contracted HCB services.  </a:t>
            </a:r>
          </a:p>
          <a:p>
            <a:pPr marL="257175" indent="-257175" defTabSz="685800">
              <a:lnSpc>
                <a:spcPct val="107000"/>
              </a:lnSpc>
              <a:spcAft>
                <a:spcPts val="600"/>
              </a:spcAft>
              <a:buClr>
                <a:srgbClr val="000000"/>
              </a:buClr>
              <a:buFont typeface="Arial" panose="020B0604020202020204" pitchFamily="34" charset="0"/>
              <a:buChar char="•"/>
            </a:pP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Services include: Personal Assistant, Personal Assistant -Medical Exception, Day Habilitation, Day Habilitation -Behavioral Exception, Day Habilitation -Medical Exception, Community Networking, Individualized Skill Development, Career Planning, Prevocational, Job Development, Supported Employment, In-Home Respite—Day, In-Home Respite—Individual, In-Home Respite—Group, Out-of-Home Respite—Day, Temporary Residential, Residential Group Homes, ISL, Shared Living, and Intensive Therapeutic Residential Habilitation.</a:t>
            </a:r>
          </a:p>
          <a:p>
            <a:pPr defTabSz="685800">
              <a:lnSpc>
                <a:spcPct val="107000"/>
              </a:lnSpc>
              <a:spcAft>
                <a:spcPts val="600"/>
              </a:spcAft>
              <a:buClr>
                <a:srgbClr val="000000"/>
              </a:buClr>
            </a:pPr>
            <a:endParaRPr lang="en-US" sz="900"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What: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Payment of 1%, 2%, or 3% over the Medicaid paid applicable service claims based on percent of DSP workforce training completion and tenure.</a:t>
            </a:r>
            <a:endPar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90000"/>
              </a:lnSpc>
              <a:buClr>
                <a:srgbClr val="000000"/>
              </a:buClr>
            </a:pPr>
            <a:endPar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When: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Semi-annual reporting, every six-months.</a:t>
            </a:r>
          </a:p>
          <a:p>
            <a:pPr defTabSz="685800">
              <a:lnSpc>
                <a:spcPct val="90000"/>
              </a:lnSpc>
              <a:buClr>
                <a:srgbClr val="000000"/>
              </a:buClr>
            </a:pPr>
            <a:endPar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Why: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Increased staff retention; employees gain national best practice skills; mitigation of risk and improved individual outcomes. </a:t>
            </a:r>
          </a:p>
          <a:p>
            <a:pPr defTabSz="685800">
              <a:lnSpc>
                <a:spcPct val="90000"/>
              </a:lnSpc>
              <a:buClr>
                <a:srgbClr val="000000"/>
              </a:buClr>
            </a:pPr>
            <a:endPar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endParaRPr>
          </a:p>
          <a:p>
            <a:pPr defTabSz="685800">
              <a:lnSpc>
                <a:spcPct val="107000"/>
              </a:lnSpc>
              <a:spcAft>
                <a:spcPts val="600"/>
              </a:spcAft>
              <a:buClr>
                <a:srgbClr val="000000"/>
              </a:buClr>
            </a:pPr>
            <a:r>
              <a:rPr lang="en-US" b="1"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How: </a:t>
            </a:r>
            <a:r>
              <a:rPr lang="en-US" kern="0" dirty="0">
                <a:solidFill>
                  <a:srgbClr val="000000"/>
                </a:solidFill>
                <a:latin typeface="Georgia" panose="02040502050405020303" pitchFamily="18" charset="0"/>
                <a:ea typeface="Calibri" panose="020F0502020204030204" pitchFamily="34" charset="0"/>
                <a:cs typeface="Calibri" panose="020F0502020204030204" pitchFamily="34" charset="0"/>
                <a:sym typeface="Arial"/>
              </a:rPr>
              <a:t>Access Relias to obtain DSP certification level learning tracks and completion of corresponding REDCap form. </a:t>
            </a:r>
            <a:endParaRPr lang="en-US" kern="0" dirty="0">
              <a:solidFill>
                <a:srgbClr val="000000"/>
              </a:solidFill>
              <a:latin typeface="Georgia" panose="02040502050405020303"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550128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2F36E4-96C7-ACFE-46E7-66418AD7AFDB}"/>
              </a:ext>
            </a:extLst>
          </p:cNvPr>
          <p:cNvSpPr txBox="1">
            <a:spLocks/>
          </p:cNvSpPr>
          <p:nvPr/>
        </p:nvSpPr>
        <p:spPr>
          <a:xfrm>
            <a:off x="53642" y="370091"/>
            <a:ext cx="7102427" cy="77030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DSP Training Levels Impact</a:t>
            </a:r>
            <a:endParaRPr lang="en-US" sz="3600" kern="0" dirty="0">
              <a:solidFill>
                <a:srgbClr val="000000"/>
              </a:solidFill>
              <a:effectLst>
                <a:outerShdw blurRad="38100" dist="38100" dir="2700000" algn="tl">
                  <a:srgbClr val="000000">
                    <a:alpha val="43137"/>
                  </a:srgbClr>
                </a:outerShdw>
              </a:effectLst>
            </a:endParaRPr>
          </a:p>
        </p:txBody>
      </p:sp>
      <p:grpSp>
        <p:nvGrpSpPr>
          <p:cNvPr id="50" name="Group 49">
            <a:extLst>
              <a:ext uri="{FF2B5EF4-FFF2-40B4-BE49-F238E27FC236}">
                <a16:creationId xmlns:a16="http://schemas.microsoft.com/office/drawing/2014/main" id="{31F12472-FBCF-BD78-6F3D-782BE2E53603}"/>
              </a:ext>
            </a:extLst>
          </p:cNvPr>
          <p:cNvGrpSpPr/>
          <p:nvPr/>
        </p:nvGrpSpPr>
        <p:grpSpPr>
          <a:xfrm>
            <a:off x="304800" y="1600200"/>
            <a:ext cx="3886199" cy="4756156"/>
            <a:chOff x="770016" y="1423984"/>
            <a:chExt cx="4241327" cy="5086660"/>
          </a:xfrm>
        </p:grpSpPr>
        <p:grpSp>
          <p:nvGrpSpPr>
            <p:cNvPr id="40" name="Group 39">
              <a:extLst>
                <a:ext uri="{FF2B5EF4-FFF2-40B4-BE49-F238E27FC236}">
                  <a16:creationId xmlns:a16="http://schemas.microsoft.com/office/drawing/2014/main" id="{963CC3D5-4DA3-CFB8-2D32-6D2563A46B15}"/>
                </a:ext>
              </a:extLst>
            </p:cNvPr>
            <p:cNvGrpSpPr/>
            <p:nvPr/>
          </p:nvGrpSpPr>
          <p:grpSpPr>
            <a:xfrm>
              <a:off x="770016" y="1423984"/>
              <a:ext cx="4241327" cy="5086660"/>
              <a:chOff x="7292389" y="2364015"/>
              <a:chExt cx="4241327" cy="5086660"/>
            </a:xfrm>
          </p:grpSpPr>
          <p:sp>
            <p:nvSpPr>
              <p:cNvPr id="41" name="Rectangle 40">
                <a:extLst>
                  <a:ext uri="{FF2B5EF4-FFF2-40B4-BE49-F238E27FC236}">
                    <a16:creationId xmlns:a16="http://schemas.microsoft.com/office/drawing/2014/main" id="{E784B2D6-ADB8-A994-352A-93C96BFF7E54}"/>
                  </a:ext>
                </a:extLst>
              </p:cNvPr>
              <p:cNvSpPr/>
              <p:nvPr/>
            </p:nvSpPr>
            <p:spPr>
              <a:xfrm>
                <a:off x="7292389" y="2364015"/>
                <a:ext cx="4241327" cy="4794979"/>
              </a:xfrm>
              <a:prstGeom prst="rect">
                <a:avLst/>
              </a:prstGeom>
              <a:gradFill flip="none" rotWithShape="1">
                <a:gsLst>
                  <a:gs pos="83000">
                    <a:srgbClr val="002060"/>
                  </a:gs>
                  <a:gs pos="100000">
                    <a:srgbClr val="002060">
                      <a:tint val="23500"/>
                      <a:satMod val="160000"/>
                    </a:srgbClr>
                  </a:gs>
                </a:gsLst>
                <a:path path="circle">
                  <a:fillToRect t="100000" r="100000"/>
                </a:path>
                <a:tileRect l="-100000" b="-10000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grpSp>
            <p:nvGrpSpPr>
              <p:cNvPr id="42" name="Group 41">
                <a:extLst>
                  <a:ext uri="{FF2B5EF4-FFF2-40B4-BE49-F238E27FC236}">
                    <a16:creationId xmlns:a16="http://schemas.microsoft.com/office/drawing/2014/main" id="{2FE2439B-EFF7-AD9A-5767-CBA4F2403A0D}"/>
                  </a:ext>
                </a:extLst>
              </p:cNvPr>
              <p:cNvGrpSpPr/>
              <p:nvPr/>
            </p:nvGrpSpPr>
            <p:grpSpPr>
              <a:xfrm>
                <a:off x="7292389" y="2480240"/>
                <a:ext cx="4160197" cy="4970435"/>
                <a:chOff x="8884821" y="4016940"/>
                <a:chExt cx="4160197" cy="4970435"/>
              </a:xfrm>
            </p:grpSpPr>
            <p:grpSp>
              <p:nvGrpSpPr>
                <p:cNvPr id="43" name="Group 42">
                  <a:extLst>
                    <a:ext uri="{FF2B5EF4-FFF2-40B4-BE49-F238E27FC236}">
                      <a16:creationId xmlns:a16="http://schemas.microsoft.com/office/drawing/2014/main" id="{5B867832-F031-D51A-573C-600F20C5F87A}"/>
                    </a:ext>
                  </a:extLst>
                </p:cNvPr>
                <p:cNvGrpSpPr/>
                <p:nvPr/>
              </p:nvGrpSpPr>
              <p:grpSpPr>
                <a:xfrm>
                  <a:off x="9063868" y="4016940"/>
                  <a:ext cx="3883232" cy="4729994"/>
                  <a:chOff x="9063868" y="4016940"/>
                  <a:chExt cx="3883232" cy="4729994"/>
                </a:xfrm>
              </p:grpSpPr>
              <p:sp>
                <p:nvSpPr>
                  <p:cNvPr id="46" name="TextBox 45">
                    <a:extLst>
                      <a:ext uri="{FF2B5EF4-FFF2-40B4-BE49-F238E27FC236}">
                        <a16:creationId xmlns:a16="http://schemas.microsoft.com/office/drawing/2014/main" id="{75819F00-341A-5673-6349-B6D33470182F}"/>
                      </a:ext>
                    </a:extLst>
                  </p:cNvPr>
                  <p:cNvSpPr txBox="1"/>
                  <p:nvPr/>
                </p:nvSpPr>
                <p:spPr>
                  <a:xfrm>
                    <a:off x="9391479" y="4930506"/>
                    <a:ext cx="3206053" cy="3816428"/>
                  </a:xfrm>
                  <a:prstGeom prst="rect">
                    <a:avLst/>
                  </a:prstGeom>
                  <a:noFill/>
                </p:spPr>
                <p:txBody>
                  <a:bodyPr wrap="square" rtlCol="0">
                    <a:spAutoFit/>
                  </a:bodyPr>
                  <a:lstStyle/>
                  <a:p>
                    <a:pPr algn="ctr" defTabSz="685800">
                      <a:buClr>
                        <a:srgbClr val="000000"/>
                      </a:buClr>
                    </a:pPr>
                    <a:r>
                      <a:rPr lang="en-US" sz="1125" kern="0" dirty="0">
                        <a:solidFill>
                          <a:srgbClr val="FFFFFF"/>
                        </a:solidFill>
                        <a:latin typeface="Canva Sans"/>
                        <a:cs typeface="Arial"/>
                        <a:sym typeface="Arial"/>
                      </a:rPr>
                      <a:t>“The [wage] increase has put me in a position that I am now able to save money after my bills are paid.  If I need new tires or a repair, I’m able to afford it.  I’m no longer living paycheck to paycheck. The training taught me so much about how to care for our clients from food texture to emergencies to the clients’ rights.  It has helped me to do a better job at caring for our clients in a more confident manner.  I am so very grateful to be a part of [provider] but mostly I’m glad the clients have [provider].”</a:t>
                    </a:r>
                  </a:p>
                </p:txBody>
              </p:sp>
              <p:grpSp>
                <p:nvGrpSpPr>
                  <p:cNvPr id="47" name="Group 46">
                    <a:extLst>
                      <a:ext uri="{FF2B5EF4-FFF2-40B4-BE49-F238E27FC236}">
                        <a16:creationId xmlns:a16="http://schemas.microsoft.com/office/drawing/2014/main" id="{177955CB-45D9-B31C-9A74-1AEE779BFCCC}"/>
                      </a:ext>
                    </a:extLst>
                  </p:cNvPr>
                  <p:cNvGrpSpPr/>
                  <p:nvPr/>
                </p:nvGrpSpPr>
                <p:grpSpPr>
                  <a:xfrm>
                    <a:off x="9063868" y="4016940"/>
                    <a:ext cx="3883232" cy="868346"/>
                    <a:chOff x="3603403" y="2418879"/>
                    <a:chExt cx="3883232" cy="868346"/>
                  </a:xfrm>
                </p:grpSpPr>
                <p:sp>
                  <p:nvSpPr>
                    <p:cNvPr id="48" name="Rectangle 47">
                      <a:extLst>
                        <a:ext uri="{FF2B5EF4-FFF2-40B4-BE49-F238E27FC236}">
                          <a16:creationId xmlns:a16="http://schemas.microsoft.com/office/drawing/2014/main" id="{F8E07E3F-E287-4F4C-D074-07CC6B1E4252}"/>
                        </a:ext>
                      </a:extLst>
                    </p:cNvPr>
                    <p:cNvSpPr/>
                    <p:nvPr/>
                  </p:nvSpPr>
                  <p:spPr>
                    <a:xfrm>
                      <a:off x="3603403" y="2418879"/>
                      <a:ext cx="3883232" cy="409932"/>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49" name="TextBox 48">
                      <a:extLst>
                        <a:ext uri="{FF2B5EF4-FFF2-40B4-BE49-F238E27FC236}">
                          <a16:creationId xmlns:a16="http://schemas.microsoft.com/office/drawing/2014/main" id="{AC4FDF8E-E76D-823D-2427-BDE241F7C206}"/>
                        </a:ext>
                      </a:extLst>
                    </p:cNvPr>
                    <p:cNvSpPr txBox="1"/>
                    <p:nvPr/>
                  </p:nvSpPr>
                  <p:spPr>
                    <a:xfrm>
                      <a:off x="3721730" y="2425450"/>
                      <a:ext cx="3646579" cy="861775"/>
                    </a:xfrm>
                    <a:prstGeom prst="rect">
                      <a:avLst/>
                    </a:prstGeom>
                    <a:noFill/>
                  </p:spPr>
                  <p:txBody>
                    <a:bodyPr wrap="square" rtlCol="0">
                      <a:spAutoFit/>
                    </a:bodyPr>
                    <a:lstStyle/>
                    <a:p>
                      <a:pPr algn="ctr" defTabSz="685800">
                        <a:buClr>
                          <a:srgbClr val="000000"/>
                        </a:buClr>
                      </a:pPr>
                      <a:r>
                        <a:rPr lang="en-US" b="1" kern="0" dirty="0">
                          <a:solidFill>
                            <a:srgbClr val="002060"/>
                          </a:solidFill>
                          <a:latin typeface="Canva Sans"/>
                          <a:cs typeface="Arial"/>
                          <a:sym typeface="Arial"/>
                        </a:rPr>
                        <a:t>VBP DSP Training Incentive</a:t>
                      </a:r>
                    </a:p>
                  </p:txBody>
                </p:sp>
              </p:grpSp>
            </p:grpSp>
            <p:sp>
              <p:nvSpPr>
                <p:cNvPr id="44" name="TextBox 43">
                  <a:extLst>
                    <a:ext uri="{FF2B5EF4-FFF2-40B4-BE49-F238E27FC236}">
                      <a16:creationId xmlns:a16="http://schemas.microsoft.com/office/drawing/2014/main" id="{D512E50A-D398-31A5-E22D-D6A5CFC38A5D}"/>
                    </a:ext>
                  </a:extLst>
                </p:cNvPr>
                <p:cNvSpPr txBox="1"/>
                <p:nvPr/>
              </p:nvSpPr>
              <p:spPr>
                <a:xfrm>
                  <a:off x="8884821" y="4240941"/>
                  <a:ext cx="1511300" cy="2246769"/>
                </a:xfrm>
                <a:prstGeom prst="rect">
                  <a:avLst/>
                </a:prstGeom>
                <a:noFill/>
              </p:spPr>
              <p:txBody>
                <a:bodyPr wrap="square" rtlCol="0">
                  <a:spAutoFit/>
                </a:bodyPr>
                <a:lstStyle/>
                <a:p>
                  <a:pPr defTabSz="685800">
                    <a:buClr>
                      <a:srgbClr val="000000"/>
                    </a:buClr>
                  </a:pPr>
                  <a:r>
                    <a:rPr lang="en-US" sz="10350" kern="0" dirty="0">
                      <a:solidFill>
                        <a:srgbClr val="FFFFFF"/>
                      </a:solidFill>
                      <a:latin typeface="Arial"/>
                      <a:cs typeface="Arial"/>
                      <a:sym typeface="Arial"/>
                    </a:rPr>
                    <a:t>“</a:t>
                  </a:r>
                </a:p>
              </p:txBody>
            </p:sp>
            <p:sp>
              <p:nvSpPr>
                <p:cNvPr id="45" name="TextBox 44">
                  <a:extLst>
                    <a:ext uri="{FF2B5EF4-FFF2-40B4-BE49-F238E27FC236}">
                      <a16:creationId xmlns:a16="http://schemas.microsoft.com/office/drawing/2014/main" id="{720C0636-0C81-33E5-4859-ED276E4C9608}"/>
                    </a:ext>
                  </a:extLst>
                </p:cNvPr>
                <p:cNvSpPr txBox="1"/>
                <p:nvPr/>
              </p:nvSpPr>
              <p:spPr>
                <a:xfrm rot="10800000">
                  <a:off x="11533718" y="6740606"/>
                  <a:ext cx="1511300" cy="2246769"/>
                </a:xfrm>
                <a:prstGeom prst="rect">
                  <a:avLst/>
                </a:prstGeom>
                <a:noFill/>
              </p:spPr>
              <p:txBody>
                <a:bodyPr wrap="square" rtlCol="0">
                  <a:spAutoFit/>
                </a:bodyPr>
                <a:lstStyle/>
                <a:p>
                  <a:pPr defTabSz="685800">
                    <a:buClr>
                      <a:srgbClr val="000000"/>
                    </a:buClr>
                  </a:pPr>
                  <a:r>
                    <a:rPr lang="en-US" sz="10350" kern="0" dirty="0">
                      <a:solidFill>
                        <a:srgbClr val="FFFFFF"/>
                      </a:solidFill>
                      <a:latin typeface="Arial"/>
                      <a:cs typeface="Arial"/>
                      <a:sym typeface="Arial"/>
                    </a:rPr>
                    <a:t>“</a:t>
                  </a:r>
                </a:p>
              </p:txBody>
            </p:sp>
          </p:grpSp>
        </p:grpSp>
        <p:pic>
          <p:nvPicPr>
            <p:cNvPr id="39" name="Graphic 38" descr="Children outline">
              <a:extLst>
                <a:ext uri="{FF2B5EF4-FFF2-40B4-BE49-F238E27FC236}">
                  <a16:creationId xmlns:a16="http://schemas.microsoft.com/office/drawing/2014/main" id="{E59B709C-71CE-BEC2-EDBB-BCA9DA0D8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3417" y="1876491"/>
              <a:ext cx="777330" cy="777330"/>
            </a:xfrm>
            <a:prstGeom prst="rect">
              <a:avLst/>
            </a:prstGeom>
          </p:spPr>
        </p:pic>
      </p:grpSp>
      <p:grpSp>
        <p:nvGrpSpPr>
          <p:cNvPr id="52" name="Group 51">
            <a:extLst>
              <a:ext uri="{FF2B5EF4-FFF2-40B4-BE49-F238E27FC236}">
                <a16:creationId xmlns:a16="http://schemas.microsoft.com/office/drawing/2014/main" id="{AF0CDD4E-F233-CDC3-6A68-4955844091A6}"/>
              </a:ext>
            </a:extLst>
          </p:cNvPr>
          <p:cNvGrpSpPr/>
          <p:nvPr/>
        </p:nvGrpSpPr>
        <p:grpSpPr>
          <a:xfrm>
            <a:off x="5029200" y="1600200"/>
            <a:ext cx="3802966" cy="4756156"/>
            <a:chOff x="6782848" y="1444565"/>
            <a:chExt cx="4241327" cy="5086661"/>
          </a:xfrm>
        </p:grpSpPr>
        <p:grpSp>
          <p:nvGrpSpPr>
            <p:cNvPr id="37" name="Group 36">
              <a:extLst>
                <a:ext uri="{FF2B5EF4-FFF2-40B4-BE49-F238E27FC236}">
                  <a16:creationId xmlns:a16="http://schemas.microsoft.com/office/drawing/2014/main" id="{43301FBB-8148-86A9-29B6-992959706722}"/>
                </a:ext>
              </a:extLst>
            </p:cNvPr>
            <p:cNvGrpSpPr/>
            <p:nvPr/>
          </p:nvGrpSpPr>
          <p:grpSpPr>
            <a:xfrm>
              <a:off x="6782848" y="1444565"/>
              <a:ext cx="4241327" cy="5086661"/>
              <a:chOff x="7292389" y="2364015"/>
              <a:chExt cx="4241327" cy="5086661"/>
            </a:xfrm>
          </p:grpSpPr>
          <p:sp>
            <p:nvSpPr>
              <p:cNvPr id="14" name="Rectangle 13">
                <a:extLst>
                  <a:ext uri="{FF2B5EF4-FFF2-40B4-BE49-F238E27FC236}">
                    <a16:creationId xmlns:a16="http://schemas.microsoft.com/office/drawing/2014/main" id="{F6089189-29F8-6A75-93A6-A252C4442871}"/>
                  </a:ext>
                </a:extLst>
              </p:cNvPr>
              <p:cNvSpPr/>
              <p:nvPr/>
            </p:nvSpPr>
            <p:spPr>
              <a:xfrm>
                <a:off x="7292389" y="2364015"/>
                <a:ext cx="4241327" cy="4794979"/>
              </a:xfrm>
              <a:prstGeom prst="rect">
                <a:avLst/>
              </a:prstGeom>
              <a:gradFill flip="none" rotWithShape="1">
                <a:gsLst>
                  <a:gs pos="83000">
                    <a:srgbClr val="002060"/>
                  </a:gs>
                  <a:gs pos="100000">
                    <a:srgbClr val="002060">
                      <a:tint val="23500"/>
                      <a:satMod val="160000"/>
                    </a:srgbClr>
                  </a:gs>
                </a:gsLst>
                <a:path path="circle">
                  <a:fillToRect t="100000" r="100000"/>
                </a:path>
                <a:tileRect l="-100000" b="-10000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grpSp>
            <p:nvGrpSpPr>
              <p:cNvPr id="36" name="Group 35">
                <a:extLst>
                  <a:ext uri="{FF2B5EF4-FFF2-40B4-BE49-F238E27FC236}">
                    <a16:creationId xmlns:a16="http://schemas.microsoft.com/office/drawing/2014/main" id="{2B2C3FD7-19A1-0EEE-2D37-D4988A6734BC}"/>
                  </a:ext>
                </a:extLst>
              </p:cNvPr>
              <p:cNvGrpSpPr/>
              <p:nvPr/>
            </p:nvGrpSpPr>
            <p:grpSpPr>
              <a:xfrm>
                <a:off x="7292389" y="2459443"/>
                <a:ext cx="4160197" cy="4991233"/>
                <a:chOff x="8884821" y="3996143"/>
                <a:chExt cx="4160197" cy="4991233"/>
              </a:xfrm>
            </p:grpSpPr>
            <p:grpSp>
              <p:nvGrpSpPr>
                <p:cNvPr id="35" name="Group 34">
                  <a:extLst>
                    <a:ext uri="{FF2B5EF4-FFF2-40B4-BE49-F238E27FC236}">
                      <a16:creationId xmlns:a16="http://schemas.microsoft.com/office/drawing/2014/main" id="{320EDC26-BF34-4774-893A-2B8E191FADDF}"/>
                    </a:ext>
                  </a:extLst>
                </p:cNvPr>
                <p:cNvGrpSpPr/>
                <p:nvPr/>
              </p:nvGrpSpPr>
              <p:grpSpPr>
                <a:xfrm>
                  <a:off x="9063868" y="3996143"/>
                  <a:ext cx="3883232" cy="4681106"/>
                  <a:chOff x="9063868" y="3996143"/>
                  <a:chExt cx="3883232" cy="4681106"/>
                </a:xfrm>
              </p:grpSpPr>
              <p:sp>
                <p:nvSpPr>
                  <p:cNvPr id="17" name="TextBox 16">
                    <a:extLst>
                      <a:ext uri="{FF2B5EF4-FFF2-40B4-BE49-F238E27FC236}">
                        <a16:creationId xmlns:a16="http://schemas.microsoft.com/office/drawing/2014/main" id="{FF19D38C-FA5C-E80C-8537-D1281F72F4FB}"/>
                      </a:ext>
                    </a:extLst>
                  </p:cNvPr>
                  <p:cNvSpPr txBox="1"/>
                  <p:nvPr/>
                </p:nvSpPr>
                <p:spPr>
                  <a:xfrm>
                    <a:off x="9373555" y="4860820"/>
                    <a:ext cx="3425351" cy="3816429"/>
                  </a:xfrm>
                  <a:prstGeom prst="rect">
                    <a:avLst/>
                  </a:prstGeom>
                  <a:noFill/>
                </p:spPr>
                <p:txBody>
                  <a:bodyPr wrap="square" rtlCol="0">
                    <a:spAutoFit/>
                  </a:bodyPr>
                  <a:lstStyle/>
                  <a:p>
                    <a:pPr algn="ctr" defTabSz="685800">
                      <a:buClr>
                        <a:srgbClr val="000000"/>
                      </a:buClr>
                    </a:pPr>
                    <a:r>
                      <a:rPr lang="en-US" sz="1125" kern="0" dirty="0">
                        <a:solidFill>
                          <a:srgbClr val="FFFFFF"/>
                        </a:solidFill>
                        <a:latin typeface="Canva Sans"/>
                        <a:cs typeface="Arial"/>
                        <a:sym typeface="Arial"/>
                      </a:rPr>
                      <a:t>The [wage] increase has made it more convenient for my household and medical expenses.  One thing I learned form the [Relias] training is how to engage more with the clients and how to care for the clients in the best ways possible.  I also learned what to do if there are any emergencies or fire situations in homes.  I feel the [DSP Learning] pathway to … has made a difference in my work by me taking all of the knowledge that I’ve learned and using it on a daily basis at work.  I am grateful and happy for the training experience.”</a:t>
                    </a:r>
                    <a:endParaRPr lang="en-US" sz="1125" kern="0" dirty="0">
                      <a:solidFill>
                        <a:srgbClr val="FFFFFF"/>
                      </a:solidFill>
                      <a:latin typeface="Arial"/>
                      <a:cs typeface="Arial"/>
                      <a:sym typeface="Arial"/>
                    </a:endParaRPr>
                  </a:p>
                </p:txBody>
              </p:sp>
              <p:grpSp>
                <p:nvGrpSpPr>
                  <p:cNvPr id="31" name="Group 30">
                    <a:extLst>
                      <a:ext uri="{FF2B5EF4-FFF2-40B4-BE49-F238E27FC236}">
                        <a16:creationId xmlns:a16="http://schemas.microsoft.com/office/drawing/2014/main" id="{07945B88-A519-851F-11B0-2BDE2D973207}"/>
                      </a:ext>
                    </a:extLst>
                  </p:cNvPr>
                  <p:cNvGrpSpPr/>
                  <p:nvPr/>
                </p:nvGrpSpPr>
                <p:grpSpPr>
                  <a:xfrm>
                    <a:off x="9063868" y="3996143"/>
                    <a:ext cx="3883232" cy="861774"/>
                    <a:chOff x="3603403" y="2398082"/>
                    <a:chExt cx="3883232" cy="861774"/>
                  </a:xfrm>
                </p:grpSpPr>
                <p:sp>
                  <p:nvSpPr>
                    <p:cNvPr id="15" name="Rectangle 14">
                      <a:extLst>
                        <a:ext uri="{FF2B5EF4-FFF2-40B4-BE49-F238E27FC236}">
                          <a16:creationId xmlns:a16="http://schemas.microsoft.com/office/drawing/2014/main" id="{4D616B67-93CF-0ADD-7F3D-A98539502B46}"/>
                        </a:ext>
                      </a:extLst>
                    </p:cNvPr>
                    <p:cNvSpPr/>
                    <p:nvPr/>
                  </p:nvSpPr>
                  <p:spPr>
                    <a:xfrm>
                      <a:off x="3603403" y="2418879"/>
                      <a:ext cx="3883232" cy="409932"/>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6" name="TextBox 15">
                      <a:extLst>
                        <a:ext uri="{FF2B5EF4-FFF2-40B4-BE49-F238E27FC236}">
                          <a16:creationId xmlns:a16="http://schemas.microsoft.com/office/drawing/2014/main" id="{ABF6C7A4-1FE9-D669-2183-1C05C5FA3B2C}"/>
                        </a:ext>
                      </a:extLst>
                    </p:cNvPr>
                    <p:cNvSpPr txBox="1"/>
                    <p:nvPr/>
                  </p:nvSpPr>
                  <p:spPr>
                    <a:xfrm>
                      <a:off x="3721730" y="2398082"/>
                      <a:ext cx="3646579" cy="861774"/>
                    </a:xfrm>
                    <a:prstGeom prst="rect">
                      <a:avLst/>
                    </a:prstGeom>
                    <a:noFill/>
                  </p:spPr>
                  <p:txBody>
                    <a:bodyPr wrap="square" rtlCol="0">
                      <a:spAutoFit/>
                    </a:bodyPr>
                    <a:lstStyle/>
                    <a:p>
                      <a:pPr algn="ctr" defTabSz="685800">
                        <a:buClr>
                          <a:srgbClr val="000000"/>
                        </a:buClr>
                      </a:pPr>
                      <a:r>
                        <a:rPr lang="en-US" b="1" kern="0" dirty="0">
                          <a:solidFill>
                            <a:srgbClr val="002060"/>
                          </a:solidFill>
                          <a:latin typeface="Canva Sans"/>
                          <a:cs typeface="Arial"/>
                          <a:sym typeface="Arial"/>
                        </a:rPr>
                        <a:t>VBP DSP Training Incentive</a:t>
                      </a:r>
                    </a:p>
                  </p:txBody>
                </p:sp>
              </p:grpSp>
            </p:grpSp>
            <p:sp>
              <p:nvSpPr>
                <p:cNvPr id="33" name="TextBox 32">
                  <a:extLst>
                    <a:ext uri="{FF2B5EF4-FFF2-40B4-BE49-F238E27FC236}">
                      <a16:creationId xmlns:a16="http://schemas.microsoft.com/office/drawing/2014/main" id="{C6710E0D-7E47-0646-9649-EE7ED37546DE}"/>
                    </a:ext>
                  </a:extLst>
                </p:cNvPr>
                <p:cNvSpPr txBox="1"/>
                <p:nvPr/>
              </p:nvSpPr>
              <p:spPr>
                <a:xfrm>
                  <a:off x="8884821" y="4240942"/>
                  <a:ext cx="1511300" cy="2246769"/>
                </a:xfrm>
                <a:prstGeom prst="rect">
                  <a:avLst/>
                </a:prstGeom>
                <a:noFill/>
              </p:spPr>
              <p:txBody>
                <a:bodyPr wrap="square" rtlCol="0">
                  <a:spAutoFit/>
                </a:bodyPr>
                <a:lstStyle/>
                <a:p>
                  <a:pPr defTabSz="685800">
                    <a:buClr>
                      <a:srgbClr val="000000"/>
                    </a:buClr>
                  </a:pPr>
                  <a:r>
                    <a:rPr lang="en-US" sz="10350" kern="0" dirty="0">
                      <a:solidFill>
                        <a:srgbClr val="FFFFFF"/>
                      </a:solidFill>
                      <a:latin typeface="Arial"/>
                      <a:cs typeface="Arial"/>
                      <a:sym typeface="Arial"/>
                    </a:rPr>
                    <a:t>“</a:t>
                  </a:r>
                </a:p>
              </p:txBody>
            </p:sp>
            <p:sp>
              <p:nvSpPr>
                <p:cNvPr id="34" name="TextBox 33">
                  <a:extLst>
                    <a:ext uri="{FF2B5EF4-FFF2-40B4-BE49-F238E27FC236}">
                      <a16:creationId xmlns:a16="http://schemas.microsoft.com/office/drawing/2014/main" id="{1FCEB810-39F3-6C1A-271B-503C2F160658}"/>
                    </a:ext>
                  </a:extLst>
                </p:cNvPr>
                <p:cNvSpPr txBox="1"/>
                <p:nvPr/>
              </p:nvSpPr>
              <p:spPr>
                <a:xfrm rot="10800000">
                  <a:off x="11533718" y="6740607"/>
                  <a:ext cx="1511300" cy="2246769"/>
                </a:xfrm>
                <a:prstGeom prst="rect">
                  <a:avLst/>
                </a:prstGeom>
                <a:noFill/>
              </p:spPr>
              <p:txBody>
                <a:bodyPr wrap="square" rtlCol="0">
                  <a:spAutoFit/>
                </a:bodyPr>
                <a:lstStyle/>
                <a:p>
                  <a:pPr defTabSz="685800">
                    <a:buClr>
                      <a:srgbClr val="000000"/>
                    </a:buClr>
                  </a:pPr>
                  <a:r>
                    <a:rPr lang="en-US" sz="10350" kern="0" dirty="0">
                      <a:solidFill>
                        <a:srgbClr val="FFFFFF"/>
                      </a:solidFill>
                      <a:latin typeface="Arial"/>
                      <a:cs typeface="Arial"/>
                      <a:sym typeface="Arial"/>
                    </a:rPr>
                    <a:t>“</a:t>
                  </a:r>
                </a:p>
              </p:txBody>
            </p:sp>
          </p:grpSp>
        </p:grpSp>
        <p:pic>
          <p:nvPicPr>
            <p:cNvPr id="51" name="Graphic 50" descr="Children outline">
              <a:extLst>
                <a:ext uri="{FF2B5EF4-FFF2-40B4-BE49-F238E27FC236}">
                  <a16:creationId xmlns:a16="http://schemas.microsoft.com/office/drawing/2014/main" id="{13CD9E7A-334D-63BE-EB17-60D3E24A4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0840" y="5567399"/>
              <a:ext cx="777330" cy="777330"/>
            </a:xfrm>
            <a:prstGeom prst="rect">
              <a:avLst/>
            </a:prstGeom>
          </p:spPr>
        </p:pic>
      </p:grpSp>
    </p:spTree>
    <p:extLst>
      <p:ext uri="{BB962C8B-B14F-4D97-AF65-F5344CB8AC3E}">
        <p14:creationId xmlns:p14="http://schemas.microsoft.com/office/powerpoint/2010/main" val="330866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FFEE-1037-9284-BBA8-82E4C326D5EC}"/>
              </a:ext>
            </a:extLst>
          </p:cNvPr>
          <p:cNvSpPr>
            <a:spLocks noGrp="1"/>
          </p:cNvSpPr>
          <p:nvPr>
            <p:ph type="ctrTitle"/>
          </p:nvPr>
        </p:nvSpPr>
        <p:spPr/>
        <p:txBody>
          <a:bodyPr/>
          <a:lstStyle/>
          <a:p>
            <a:r>
              <a:rPr lang="en-US" sz="4050" b="1" i="1" dirty="0">
                <a:effectLst>
                  <a:outerShdw blurRad="38100" dist="38100" dir="2700000" algn="tl">
                    <a:srgbClr val="000000">
                      <a:alpha val="43137"/>
                    </a:srgbClr>
                  </a:outerShdw>
                </a:effectLst>
              </a:rPr>
              <a:t>Metrics</a:t>
            </a:r>
          </a:p>
        </p:txBody>
      </p:sp>
    </p:spTree>
    <p:extLst>
      <p:ext uri="{BB962C8B-B14F-4D97-AF65-F5344CB8AC3E}">
        <p14:creationId xmlns:p14="http://schemas.microsoft.com/office/powerpoint/2010/main" val="2512557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 y="381000"/>
            <a:ext cx="7394839" cy="646331"/>
          </a:xfrm>
          <a:prstGeom prst="rect">
            <a:avLst/>
          </a:prstGeom>
          <a:noFill/>
        </p:spPr>
        <p:txBody>
          <a:bodyPr wrap="square" rtlCol="0">
            <a:spAutoFit/>
          </a:bodyPr>
          <a:lstStyle/>
          <a:p>
            <a:pPr marL="89297" indent="-89297" defTabSz="685800">
              <a:buClr>
                <a:srgbClr val="000000"/>
              </a:buClr>
            </a:pPr>
            <a:r>
              <a:rPr lang="en-US" sz="3600" b="1" kern="0" dirty="0">
                <a:solidFill>
                  <a:prstClr val="white"/>
                </a:solidFill>
                <a:latin typeface="Georgia"/>
                <a:cs typeface="Arial"/>
                <a:sym typeface="Arial"/>
              </a:rPr>
              <a:t>Value Based Payment: Metrics</a:t>
            </a:r>
          </a:p>
        </p:txBody>
      </p:sp>
      <p:sp>
        <p:nvSpPr>
          <p:cNvPr id="13" name="Text Placeholder 12">
            <a:extLst>
              <a:ext uri="{FF2B5EF4-FFF2-40B4-BE49-F238E27FC236}">
                <a16:creationId xmlns:a16="http://schemas.microsoft.com/office/drawing/2014/main" id="{72F43F90-0301-FB48-3853-A1925F699B79}"/>
              </a:ext>
            </a:extLst>
          </p:cNvPr>
          <p:cNvSpPr>
            <a:spLocks noGrp="1"/>
          </p:cNvSpPr>
          <p:nvPr>
            <p:ph type="body" sz="half" idx="2"/>
          </p:nvPr>
        </p:nvSpPr>
        <p:spPr>
          <a:xfrm>
            <a:off x="38100" y="1759041"/>
            <a:ext cx="3086099" cy="4470357"/>
          </a:xfrm>
        </p:spPr>
        <p:txBody>
          <a:bodyPr/>
          <a:lstStyle/>
          <a:p>
            <a:pPr marL="214313" indent="-214313">
              <a:buFont typeface="Arial" panose="020B0604020202020204" pitchFamily="34" charset="0"/>
              <a:buChar char="•"/>
            </a:pPr>
            <a:r>
              <a:rPr lang="en-US" sz="1600" b="1" dirty="0"/>
              <a:t>646</a:t>
            </a:r>
            <a:r>
              <a:rPr lang="en-US" sz="1600" dirty="0"/>
              <a:t> Eligible Providers</a:t>
            </a:r>
          </a:p>
          <a:p>
            <a:pPr marL="214313" indent="-214313">
              <a:buFont typeface="Arial" panose="020B0604020202020204" pitchFamily="34" charset="0"/>
              <a:buChar char="•"/>
            </a:pPr>
            <a:r>
              <a:rPr lang="en-US" sz="1600" b="1" dirty="0"/>
              <a:t>130</a:t>
            </a:r>
            <a:r>
              <a:rPr lang="en-US" sz="1600" dirty="0"/>
              <a:t> Unduplicated Providers Participating (have at least 1 REDCap Entry)</a:t>
            </a:r>
          </a:p>
          <a:p>
            <a:pPr marL="557213" lvl="1" indent="-214313">
              <a:buFont typeface="Arial" panose="020B0604020202020204" pitchFamily="34" charset="0"/>
              <a:buChar char="•"/>
            </a:pPr>
            <a:r>
              <a:rPr lang="en-US" sz="1600" b="1" dirty="0"/>
              <a:t>20% </a:t>
            </a:r>
            <a:r>
              <a:rPr lang="en-US" sz="1600" dirty="0"/>
              <a:t>of eligible providers have participated</a:t>
            </a:r>
          </a:p>
          <a:p>
            <a:pPr algn="ctr"/>
            <a:r>
              <a:rPr lang="en-US" sz="1600" i="1" dirty="0"/>
              <a:t>** Goal is 25-35% Participation**</a:t>
            </a:r>
          </a:p>
          <a:p>
            <a:pPr algn="ctr"/>
            <a:endParaRPr lang="en-US" sz="1600" i="1" dirty="0"/>
          </a:p>
          <a:p>
            <a:pPr marL="214313" indent="-214313">
              <a:buFont typeface="Arial" panose="020B0604020202020204" pitchFamily="34" charset="0"/>
              <a:buChar char="•"/>
            </a:pPr>
            <a:r>
              <a:rPr lang="en-US" sz="1600" b="1" dirty="0"/>
              <a:t>105</a:t>
            </a:r>
            <a:r>
              <a:rPr lang="en-US" sz="1600" dirty="0"/>
              <a:t> Unduplicated Providers Who Have Received a VBP Payment To Date</a:t>
            </a:r>
          </a:p>
          <a:p>
            <a:pPr marL="557213" lvl="1" indent="-214313">
              <a:buFont typeface="Arial" panose="020B0604020202020204" pitchFamily="34" charset="0"/>
              <a:buChar char="•"/>
            </a:pPr>
            <a:r>
              <a:rPr lang="en-US" sz="1600" b="1" dirty="0"/>
              <a:t>16%</a:t>
            </a:r>
            <a:r>
              <a:rPr lang="en-US" sz="1600" dirty="0"/>
              <a:t> of eligible providers have received a payment </a:t>
            </a:r>
          </a:p>
        </p:txBody>
      </p:sp>
      <p:sp>
        <p:nvSpPr>
          <p:cNvPr id="14" name="TextBox 13">
            <a:extLst>
              <a:ext uri="{FF2B5EF4-FFF2-40B4-BE49-F238E27FC236}">
                <a16:creationId xmlns:a16="http://schemas.microsoft.com/office/drawing/2014/main" id="{69D3E29A-CFBB-4A49-0972-A137217061BA}"/>
              </a:ext>
            </a:extLst>
          </p:cNvPr>
          <p:cNvSpPr txBox="1"/>
          <p:nvPr/>
        </p:nvSpPr>
        <p:spPr>
          <a:xfrm>
            <a:off x="1828800" y="5740441"/>
            <a:ext cx="5024535" cy="253916"/>
          </a:xfrm>
          <a:prstGeom prst="rect">
            <a:avLst/>
          </a:prstGeom>
          <a:noFill/>
        </p:spPr>
        <p:txBody>
          <a:bodyPr wrap="square" rtlCol="0">
            <a:spAutoFit/>
          </a:bodyPr>
          <a:lstStyle/>
          <a:p>
            <a:pPr algn="ctr" defTabSz="685800">
              <a:buClr>
                <a:srgbClr val="000000"/>
              </a:buClr>
            </a:pPr>
            <a:r>
              <a:rPr lang="en-US" sz="1050" kern="0" dirty="0">
                <a:solidFill>
                  <a:srgbClr val="000000"/>
                </a:solidFill>
                <a:latin typeface="Arial"/>
                <a:cs typeface="Arial"/>
                <a:sym typeface="Arial"/>
              </a:rPr>
              <a:t>Includes data from SFY23 Quarter 1, 2, &amp; 3</a:t>
            </a:r>
          </a:p>
        </p:txBody>
      </p:sp>
      <p:graphicFrame>
        <p:nvGraphicFramePr>
          <p:cNvPr id="15" name="Content Placeholder 14">
            <a:extLst>
              <a:ext uri="{FF2B5EF4-FFF2-40B4-BE49-F238E27FC236}">
                <a16:creationId xmlns:a16="http://schemas.microsoft.com/office/drawing/2014/main" id="{224967ED-BC03-02EC-46D0-7E8314DD5D63}"/>
              </a:ext>
            </a:extLst>
          </p:cNvPr>
          <p:cNvGraphicFramePr>
            <a:graphicFrameLocks noGrp="1"/>
          </p:cNvGraphicFramePr>
          <p:nvPr>
            <p:ph idx="1"/>
            <p:extLst>
              <p:ext uri="{D42A27DB-BD31-4B8C-83A1-F6EECF244321}">
                <p14:modId xmlns:p14="http://schemas.microsoft.com/office/powerpoint/2010/main" val="3405727957"/>
              </p:ext>
            </p:extLst>
          </p:nvPr>
        </p:nvGraphicFramePr>
        <p:xfrm>
          <a:off x="2895600" y="1389330"/>
          <a:ext cx="6172200" cy="4478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2088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2257"/>
            <a:ext cx="7124700" cy="1200329"/>
          </a:xfrm>
          <a:prstGeom prst="rect">
            <a:avLst/>
          </a:prstGeom>
          <a:noFill/>
        </p:spPr>
        <p:txBody>
          <a:bodyPr wrap="square" rtlCol="0">
            <a:spAutoFit/>
          </a:bodyPr>
          <a:lstStyle/>
          <a:p>
            <a:pPr marL="89297" indent="-89297" defTabSz="685800">
              <a:buClr>
                <a:srgbClr val="000000"/>
              </a:buClr>
            </a:pPr>
            <a:r>
              <a:rPr lang="en-US" sz="3600" b="1" kern="0" dirty="0">
                <a:solidFill>
                  <a:prstClr val="white"/>
                </a:solidFill>
                <a:latin typeface="Georgia" panose="02040502050405020303" pitchFamily="18" charset="0"/>
                <a:cs typeface="Arial"/>
                <a:sym typeface="Arial"/>
              </a:rPr>
              <a:t>Value Based Payment: Metrics</a:t>
            </a:r>
          </a:p>
        </p:txBody>
      </p:sp>
      <p:graphicFrame>
        <p:nvGraphicFramePr>
          <p:cNvPr id="3" name="Chart 2">
            <a:extLst>
              <a:ext uri="{FF2B5EF4-FFF2-40B4-BE49-F238E27FC236}">
                <a16:creationId xmlns:a16="http://schemas.microsoft.com/office/drawing/2014/main" id="{CDDC0EC8-047B-8CFC-5B69-756FFC1AEC1A}"/>
              </a:ext>
            </a:extLst>
          </p:cNvPr>
          <p:cNvGraphicFramePr>
            <a:graphicFrameLocks/>
          </p:cNvGraphicFramePr>
          <p:nvPr>
            <p:extLst>
              <p:ext uri="{D42A27DB-BD31-4B8C-83A1-F6EECF244321}">
                <p14:modId xmlns:p14="http://schemas.microsoft.com/office/powerpoint/2010/main" val="2752196294"/>
              </p:ext>
            </p:extLst>
          </p:nvPr>
        </p:nvGraphicFramePr>
        <p:xfrm>
          <a:off x="0" y="1262586"/>
          <a:ext cx="9144000" cy="48629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228DC1D-94D3-20E3-AD7F-0770E858ECBE}"/>
              </a:ext>
            </a:extLst>
          </p:cNvPr>
          <p:cNvSpPr txBox="1"/>
          <p:nvPr/>
        </p:nvSpPr>
        <p:spPr>
          <a:xfrm>
            <a:off x="1770487" y="6125524"/>
            <a:ext cx="5024535" cy="276999"/>
          </a:xfrm>
          <a:prstGeom prst="rect">
            <a:avLst/>
          </a:prstGeom>
          <a:noFill/>
        </p:spPr>
        <p:txBody>
          <a:bodyPr wrap="square" rtlCol="0">
            <a:spAutoFit/>
          </a:bodyPr>
          <a:lstStyle/>
          <a:p>
            <a:pPr algn="ctr" defTabSz="685800">
              <a:buClr>
                <a:srgbClr val="000000"/>
              </a:buClr>
            </a:pPr>
            <a:r>
              <a:rPr lang="en-US" sz="1200" kern="0" dirty="0">
                <a:solidFill>
                  <a:srgbClr val="000000"/>
                </a:solidFill>
                <a:latin typeface="Georgia" panose="02040502050405020303" pitchFamily="18" charset="0"/>
                <a:cs typeface="Arial"/>
                <a:sym typeface="Arial"/>
              </a:rPr>
              <a:t>Includes data from SFY23 Quarter 1, 2, &amp; 3</a:t>
            </a:r>
          </a:p>
        </p:txBody>
      </p:sp>
    </p:spTree>
    <p:extLst>
      <p:ext uri="{BB962C8B-B14F-4D97-AF65-F5344CB8AC3E}">
        <p14:creationId xmlns:p14="http://schemas.microsoft.com/office/powerpoint/2010/main" val="426208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096000" y="457205"/>
            <a:ext cx="2514600" cy="1145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1" y="381000"/>
            <a:ext cx="1661160" cy="1299396"/>
          </a:xfrm>
          <a:prstGeom prst="rect">
            <a:avLst/>
          </a:prstGeom>
        </p:spPr>
      </p:pic>
      <p:sp>
        <p:nvSpPr>
          <p:cNvPr id="8" name="Title 1"/>
          <p:cNvSpPr>
            <a:spLocks noGrp="1"/>
          </p:cNvSpPr>
          <p:nvPr>
            <p:ph type="ctrTitle"/>
          </p:nvPr>
        </p:nvSpPr>
        <p:spPr>
          <a:xfrm>
            <a:off x="313414" y="3124200"/>
            <a:ext cx="8534400" cy="914400"/>
          </a:xfrm>
        </p:spPr>
        <p:txBody>
          <a:bodyPr>
            <a:noAutofit/>
          </a:bodyPr>
          <a:lstStyle/>
          <a:p>
            <a:pPr algn="ctr"/>
            <a:r>
              <a:rPr lang="en-US" sz="4000" b="1" cap="none" dirty="0">
                <a:solidFill>
                  <a:srgbClr val="002060"/>
                </a:solidFill>
                <a:latin typeface="Century Gothic" panose="020B0502020202020204" pitchFamily="34" charset="0"/>
              </a:rPr>
              <a:t>Chief Operating Officer Update</a:t>
            </a:r>
            <a:br>
              <a:rPr lang="en-US" sz="1400" b="1" cap="none" dirty="0">
                <a:solidFill>
                  <a:srgbClr val="002060"/>
                </a:solidFill>
                <a:latin typeface="Century Gothic" panose="020B0502020202020204" pitchFamily="34" charset="0"/>
              </a:rPr>
            </a:br>
            <a:br>
              <a:rPr lang="en-US" sz="1400" b="1" cap="none" dirty="0">
                <a:solidFill>
                  <a:srgbClr val="002060"/>
                </a:solidFill>
                <a:latin typeface="Century Gothic" panose="020B0502020202020204" pitchFamily="34" charset="0"/>
              </a:rPr>
            </a:br>
            <a:r>
              <a:rPr lang="en-US" sz="4000" b="1" cap="none" dirty="0">
                <a:solidFill>
                  <a:srgbClr val="002060"/>
                </a:solidFill>
                <a:latin typeface="Century Gothic" panose="020B0502020202020204" pitchFamily="34" charset="0"/>
              </a:rPr>
              <a:t>Jessie Dresner</a:t>
            </a:r>
            <a:endParaRPr lang="en-US" sz="2800" b="1" i="1" cap="small" dirty="0">
              <a:solidFill>
                <a:srgbClr val="002060"/>
              </a:solidFill>
            </a:endParaRPr>
          </a:p>
        </p:txBody>
      </p:sp>
    </p:spTree>
    <p:extLst>
      <p:ext uri="{BB962C8B-B14F-4D97-AF65-F5344CB8AC3E}">
        <p14:creationId xmlns:p14="http://schemas.microsoft.com/office/powerpoint/2010/main" val="1947184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3ABC-4C82-EA38-6231-18EC8AABBD07}"/>
              </a:ext>
            </a:extLst>
          </p:cNvPr>
          <p:cNvSpPr>
            <a:spLocks noGrp="1"/>
          </p:cNvSpPr>
          <p:nvPr>
            <p:ph type="ctrTitle"/>
          </p:nvPr>
        </p:nvSpPr>
        <p:spPr>
          <a:xfrm>
            <a:off x="0" y="2130431"/>
            <a:ext cx="9144000" cy="1470025"/>
          </a:xfrm>
        </p:spPr>
        <p:txBody>
          <a:bodyPr/>
          <a:lstStyle/>
          <a:p>
            <a:r>
              <a:rPr lang="en-US" sz="4400" b="1" i="1" dirty="0">
                <a:effectLst>
                  <a:outerShdw blurRad="38100" dist="38100" dir="2700000" algn="tl">
                    <a:srgbClr val="000000">
                      <a:alpha val="43137"/>
                    </a:srgbClr>
                  </a:outerShdw>
                </a:effectLst>
              </a:rPr>
              <a:t>Challenges &amp; Next Steps</a:t>
            </a:r>
          </a:p>
        </p:txBody>
      </p:sp>
    </p:spTree>
    <p:extLst>
      <p:ext uri="{BB962C8B-B14F-4D97-AF65-F5344CB8AC3E}">
        <p14:creationId xmlns:p14="http://schemas.microsoft.com/office/powerpoint/2010/main" val="407090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536" y="401001"/>
            <a:ext cx="6339152" cy="646331"/>
          </a:xfrm>
          <a:prstGeom prst="rect">
            <a:avLst/>
          </a:prstGeom>
          <a:noFill/>
        </p:spPr>
        <p:txBody>
          <a:bodyPr wrap="square" rtlCol="0">
            <a:spAutoFit/>
          </a:bodyPr>
          <a:lstStyle/>
          <a:p>
            <a:pPr marL="89297" indent="-89297" defTabSz="685800">
              <a:buClr>
                <a:srgbClr val="000000"/>
              </a:buClr>
            </a:pPr>
            <a:r>
              <a:rPr lang="en-US" sz="3600" b="1" kern="0" dirty="0">
                <a:solidFill>
                  <a:prstClr val="white"/>
                </a:solidFill>
                <a:latin typeface="Georgia"/>
                <a:cs typeface="Arial"/>
                <a:sym typeface="Arial"/>
              </a:rPr>
              <a:t>Value Based Payment</a:t>
            </a:r>
          </a:p>
        </p:txBody>
      </p:sp>
      <p:sp>
        <p:nvSpPr>
          <p:cNvPr id="6" name="Text Placeholder 5">
            <a:extLst>
              <a:ext uri="{FF2B5EF4-FFF2-40B4-BE49-F238E27FC236}">
                <a16:creationId xmlns:a16="http://schemas.microsoft.com/office/drawing/2014/main" id="{D3ABB11E-879A-ED1B-F6CA-7F86B0829D71}"/>
              </a:ext>
            </a:extLst>
          </p:cNvPr>
          <p:cNvSpPr>
            <a:spLocks noGrp="1"/>
          </p:cNvSpPr>
          <p:nvPr>
            <p:ph type="body" idx="1"/>
          </p:nvPr>
        </p:nvSpPr>
        <p:spPr>
          <a:xfrm>
            <a:off x="382455" y="1542825"/>
            <a:ext cx="4040188" cy="479822"/>
          </a:xfrm>
        </p:spPr>
        <p:txBody>
          <a:bodyPr/>
          <a:lstStyle/>
          <a:p>
            <a:r>
              <a:rPr lang="en-US" sz="2400" dirty="0"/>
              <a:t>Challenges</a:t>
            </a:r>
          </a:p>
        </p:txBody>
      </p:sp>
      <p:sp>
        <p:nvSpPr>
          <p:cNvPr id="8" name="Content Placeholder 7">
            <a:extLst>
              <a:ext uri="{FF2B5EF4-FFF2-40B4-BE49-F238E27FC236}">
                <a16:creationId xmlns:a16="http://schemas.microsoft.com/office/drawing/2014/main" id="{939C9EC6-1991-A6E1-E827-9F45D6F4548C}"/>
              </a:ext>
            </a:extLst>
          </p:cNvPr>
          <p:cNvSpPr>
            <a:spLocks noGrp="1"/>
          </p:cNvSpPr>
          <p:nvPr>
            <p:ph sz="half" idx="2"/>
          </p:nvPr>
        </p:nvSpPr>
        <p:spPr>
          <a:xfrm>
            <a:off x="177536" y="2133600"/>
            <a:ext cx="4450027" cy="3886200"/>
          </a:xfrm>
        </p:spPr>
        <p:txBody>
          <a:bodyPr/>
          <a:lstStyle/>
          <a:p>
            <a:r>
              <a:rPr lang="en-US" sz="2000" dirty="0"/>
              <a:t>Data Entry</a:t>
            </a:r>
          </a:p>
          <a:p>
            <a:pPr lvl="1"/>
            <a:r>
              <a:rPr lang="en-US" sz="2000" dirty="0"/>
              <a:t>New data entry system for Providers</a:t>
            </a:r>
          </a:p>
          <a:p>
            <a:pPr lvl="1"/>
            <a:r>
              <a:rPr lang="en-US" sz="2000" dirty="0"/>
              <a:t>Limitations of System</a:t>
            </a:r>
          </a:p>
          <a:p>
            <a:r>
              <a:rPr lang="en-US" sz="2000" dirty="0"/>
              <a:t>Hesitancy of Provider Buy-In</a:t>
            </a:r>
          </a:p>
          <a:p>
            <a:r>
              <a:rPr lang="en-US" sz="2000" dirty="0"/>
              <a:t>Return of Signed Contract Amendments</a:t>
            </a:r>
          </a:p>
        </p:txBody>
      </p:sp>
      <p:sp>
        <p:nvSpPr>
          <p:cNvPr id="9" name="Text Placeholder 8">
            <a:extLst>
              <a:ext uri="{FF2B5EF4-FFF2-40B4-BE49-F238E27FC236}">
                <a16:creationId xmlns:a16="http://schemas.microsoft.com/office/drawing/2014/main" id="{2210C7A1-B562-6066-8399-2344F2ABD7F7}"/>
              </a:ext>
            </a:extLst>
          </p:cNvPr>
          <p:cNvSpPr>
            <a:spLocks noGrp="1"/>
          </p:cNvSpPr>
          <p:nvPr>
            <p:ph type="body" sz="quarter" idx="3"/>
          </p:nvPr>
        </p:nvSpPr>
        <p:spPr>
          <a:xfrm>
            <a:off x="4794281" y="1542825"/>
            <a:ext cx="4041775" cy="479822"/>
          </a:xfrm>
        </p:spPr>
        <p:txBody>
          <a:bodyPr/>
          <a:lstStyle/>
          <a:p>
            <a:r>
              <a:rPr lang="en-US" sz="2400" dirty="0"/>
              <a:t>Next Steps</a:t>
            </a:r>
          </a:p>
        </p:txBody>
      </p:sp>
      <p:sp>
        <p:nvSpPr>
          <p:cNvPr id="10" name="Content Placeholder 9">
            <a:extLst>
              <a:ext uri="{FF2B5EF4-FFF2-40B4-BE49-F238E27FC236}">
                <a16:creationId xmlns:a16="http://schemas.microsoft.com/office/drawing/2014/main" id="{04738534-A0F0-CE74-A9C6-E1C1829FF3FE}"/>
              </a:ext>
            </a:extLst>
          </p:cNvPr>
          <p:cNvSpPr>
            <a:spLocks noGrp="1"/>
          </p:cNvSpPr>
          <p:nvPr>
            <p:ph sz="quarter" idx="4"/>
          </p:nvPr>
        </p:nvSpPr>
        <p:spPr>
          <a:xfrm>
            <a:off x="4638739" y="2133600"/>
            <a:ext cx="4352861" cy="3886200"/>
          </a:xfrm>
        </p:spPr>
        <p:txBody>
          <a:bodyPr/>
          <a:lstStyle/>
          <a:p>
            <a:r>
              <a:rPr lang="en-US" sz="2000" dirty="0"/>
              <a:t>Evaluation of provider experience to inform future decisions on data entry, VBP targets, and payment terms.</a:t>
            </a:r>
          </a:p>
          <a:p>
            <a:r>
              <a:rPr lang="en-US" sz="2000" dirty="0"/>
              <a:t>Refinement of data entry to create a more user-friendly process.</a:t>
            </a:r>
          </a:p>
          <a:p>
            <a:r>
              <a:rPr lang="en-US" sz="2000" dirty="0"/>
              <a:t>Development of new incentives.</a:t>
            </a:r>
          </a:p>
          <a:p>
            <a:r>
              <a:rPr lang="en-US" sz="2000" dirty="0"/>
              <a:t>Targeted provider outreach to increase participation. </a:t>
            </a:r>
          </a:p>
          <a:p>
            <a:endParaRPr lang="en-US" sz="2000" dirty="0"/>
          </a:p>
        </p:txBody>
      </p:sp>
    </p:spTree>
    <p:extLst>
      <p:ext uri="{BB962C8B-B14F-4D97-AF65-F5344CB8AC3E}">
        <p14:creationId xmlns:p14="http://schemas.microsoft.com/office/powerpoint/2010/main" val="2418456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0DBBD1-783A-7C48-AFD4-4561EB8279CC}"/>
              </a:ext>
            </a:extLst>
          </p:cNvPr>
          <p:cNvSpPr txBox="1">
            <a:spLocks/>
          </p:cNvSpPr>
          <p:nvPr/>
        </p:nvSpPr>
        <p:spPr>
          <a:xfrm>
            <a:off x="76200" y="304800"/>
            <a:ext cx="7102427" cy="82374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1"/>
                </a:solidFill>
                <a:latin typeface="Georgia"/>
                <a:ea typeface="Georgia"/>
                <a:cs typeface="Georgia"/>
                <a:sym typeface="Georgia"/>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Georgia"/>
                <a:ea typeface="Georgia"/>
                <a:cs typeface="Georgia"/>
                <a:sym typeface="Georgia"/>
              </a:defRPr>
            </a:lvl9pPr>
          </a:lstStyle>
          <a:p>
            <a:pPr algn="l" defTabSz="685800"/>
            <a:r>
              <a:rPr lang="en-US" sz="3600" b="1" kern="0" dirty="0">
                <a:solidFill>
                  <a:srgbClr val="FFFFFF"/>
                </a:solidFill>
                <a:effectLst>
                  <a:outerShdw blurRad="38100" dist="38100" dir="2700000" algn="tl">
                    <a:srgbClr val="000000">
                      <a:alpha val="43137"/>
                    </a:srgbClr>
                  </a:outerShdw>
                </a:effectLst>
                <a:ea typeface="Arial"/>
                <a:cs typeface="Arial"/>
                <a:sym typeface="Arial"/>
              </a:rPr>
              <a:t>Contact Information</a:t>
            </a:r>
            <a:endParaRPr lang="en-US" sz="3600" kern="0" dirty="0">
              <a:solidFill>
                <a:srgbClr val="000000"/>
              </a:solidFill>
              <a:effectLst>
                <a:outerShdw blurRad="38100" dist="38100" dir="2700000" algn="tl">
                  <a:srgbClr val="000000">
                    <a:alpha val="43137"/>
                  </a:srgbClr>
                </a:outerShdw>
              </a:effectLst>
            </a:endParaRPr>
          </a:p>
        </p:txBody>
      </p:sp>
      <p:sp>
        <p:nvSpPr>
          <p:cNvPr id="3" name="Rectangle 2"/>
          <p:cNvSpPr/>
          <p:nvPr/>
        </p:nvSpPr>
        <p:spPr>
          <a:xfrm>
            <a:off x="337100" y="2875007"/>
            <a:ext cx="8469809" cy="1569660"/>
          </a:xfrm>
          <a:prstGeom prst="rect">
            <a:avLst/>
          </a:prstGeom>
        </p:spPr>
        <p:txBody>
          <a:bodyPr wrap="square">
            <a:spAutoFit/>
          </a:bodyPr>
          <a:lstStyle/>
          <a:p>
            <a:pPr algn="ctr" defTabSz="685800">
              <a:buClr>
                <a:srgbClr val="000000"/>
              </a:buClr>
              <a:buSzPts val="3000"/>
            </a:pPr>
            <a:r>
              <a:rPr lang="en-US" sz="3200" kern="0" dirty="0">
                <a:solidFill>
                  <a:srgbClr val="000000"/>
                </a:solidFill>
                <a:latin typeface="Georgia" panose="02040502050405020303" pitchFamily="18" charset="0"/>
                <a:cs typeface="Calibri" panose="020F0502020204030204" pitchFamily="34" charset="0"/>
                <a:sym typeface="Arial"/>
              </a:rPr>
              <a:t>Questions?</a:t>
            </a:r>
          </a:p>
          <a:p>
            <a:pPr indent="-342900" algn="ctr" defTabSz="685800">
              <a:buClr>
                <a:srgbClr val="000000"/>
              </a:buClr>
              <a:buSzPts val="3000"/>
              <a:buFont typeface="Arial" panose="020B0604020202020204" pitchFamily="34" charset="0"/>
              <a:buChar char="•"/>
            </a:pPr>
            <a:endParaRPr lang="en-US" sz="3200" kern="0" dirty="0">
              <a:solidFill>
                <a:srgbClr val="000000"/>
              </a:solidFill>
              <a:latin typeface="Georgia" panose="02040502050405020303" pitchFamily="18" charset="0"/>
              <a:cs typeface="Calibri" panose="020F0502020204030204" pitchFamily="34" charset="0"/>
              <a:sym typeface="Arial"/>
              <a:hlinkClick r:id="rId3"/>
            </a:endParaRPr>
          </a:p>
          <a:p>
            <a:pPr algn="ctr" defTabSz="685800">
              <a:buClr>
                <a:srgbClr val="000000"/>
              </a:buClr>
              <a:buSzPts val="3000"/>
            </a:pPr>
            <a:r>
              <a:rPr lang="en-US" sz="3200" kern="0" dirty="0">
                <a:solidFill>
                  <a:srgbClr val="000000"/>
                </a:solidFill>
                <a:latin typeface="Georgia" panose="02040502050405020303" pitchFamily="18" charset="0"/>
                <a:cs typeface="Calibri" panose="020F0502020204030204" pitchFamily="34" charset="0"/>
                <a:sym typeface="Arial"/>
              </a:rPr>
              <a:t>Email </a:t>
            </a:r>
            <a:r>
              <a:rPr lang="en-US" sz="3200" kern="0" dirty="0">
                <a:solidFill>
                  <a:srgbClr val="000000"/>
                </a:solidFill>
                <a:latin typeface="Georgia" panose="02040502050405020303" pitchFamily="18" charset="0"/>
                <a:cs typeface="Calibri" panose="020F0502020204030204" pitchFamily="34" charset="0"/>
                <a:sym typeface="Arial"/>
                <a:hlinkClick r:id="rId4"/>
              </a:rPr>
              <a:t>dmhdd.vbp@dmh.mo.gov</a:t>
            </a:r>
            <a:r>
              <a:rPr lang="en-US" sz="3200" kern="0" dirty="0">
                <a:solidFill>
                  <a:srgbClr val="000000"/>
                </a:solidFill>
                <a:latin typeface="Georgia" panose="02040502050405020303" pitchFamily="18" charset="0"/>
                <a:cs typeface="Calibri" panose="020F0502020204030204" pitchFamily="34" charset="0"/>
                <a:sym typeface="Arial"/>
              </a:rPr>
              <a:t> 	</a:t>
            </a:r>
          </a:p>
        </p:txBody>
      </p:sp>
    </p:spTree>
    <p:extLst>
      <p:ext uri="{BB962C8B-B14F-4D97-AF65-F5344CB8AC3E}">
        <p14:creationId xmlns:p14="http://schemas.microsoft.com/office/powerpoint/2010/main" val="3352400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5876014" y="457204"/>
            <a:ext cx="2971800" cy="135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4" y="381003"/>
            <a:ext cx="1926099" cy="1506637"/>
          </a:xfrm>
          <a:prstGeom prst="rect">
            <a:avLst/>
          </a:prstGeom>
        </p:spPr>
      </p:pic>
      <p:sp>
        <p:nvSpPr>
          <p:cNvPr id="8" name="Title 1"/>
          <p:cNvSpPr>
            <a:spLocks noGrp="1"/>
          </p:cNvSpPr>
          <p:nvPr>
            <p:ph type="ctrTitle"/>
          </p:nvPr>
        </p:nvSpPr>
        <p:spPr>
          <a:xfrm>
            <a:off x="313414" y="2362200"/>
            <a:ext cx="8534400" cy="914400"/>
          </a:xfrm>
        </p:spPr>
        <p:txBody>
          <a:bodyPr>
            <a:noAutofit/>
          </a:bodyPr>
          <a:lstStyle/>
          <a:p>
            <a:pPr algn="ctr"/>
            <a:r>
              <a:rPr lang="en-US" sz="4000" b="1" cap="none" dirty="0">
                <a:solidFill>
                  <a:schemeClr val="accent3"/>
                </a:solidFill>
                <a:latin typeface="Century Gothic" panose="020B0502020202020204" pitchFamily="34" charset="0"/>
              </a:rPr>
              <a:t>Chief Information Officer Update</a:t>
            </a:r>
            <a:endParaRPr lang="en-US" sz="2800" b="1" i="1" cap="small" dirty="0">
              <a:solidFill>
                <a:schemeClr val="accent3"/>
              </a:solidFill>
            </a:endParaRPr>
          </a:p>
        </p:txBody>
      </p:sp>
    </p:spTree>
    <p:extLst>
      <p:ext uri="{BB962C8B-B14F-4D97-AF65-F5344CB8AC3E}">
        <p14:creationId xmlns:p14="http://schemas.microsoft.com/office/powerpoint/2010/main" val="22137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44</a:t>
            </a:fld>
            <a:endParaRPr lang="en-US" dirty="0"/>
          </a:p>
        </p:txBody>
      </p:sp>
      <p:sp>
        <p:nvSpPr>
          <p:cNvPr id="5" name="Title 1"/>
          <p:cNvSpPr>
            <a:spLocks noGrp="1"/>
          </p:cNvSpPr>
          <p:nvPr>
            <p:ph type="title"/>
          </p:nvPr>
        </p:nvSpPr>
        <p:spPr>
          <a:xfrm>
            <a:off x="685800" y="304800"/>
            <a:ext cx="7772400" cy="563562"/>
          </a:xfrm>
        </p:spPr>
        <p:txBody>
          <a:bodyPr>
            <a:normAutofit/>
          </a:bodyPr>
          <a:lstStyle/>
          <a:p>
            <a:pPr algn="ctr"/>
            <a:r>
              <a:rPr lang="en-US" sz="2200" dirty="0">
                <a:latin typeface="Arial" panose="020B0604020202020204" pitchFamily="34" charset="0"/>
                <a:cs typeface="Arial" panose="020B0604020202020204" pitchFamily="34" charset="0"/>
              </a:rPr>
              <a:t>Missouri Medicaid Enterprise (MME) Modernization Update</a:t>
            </a:r>
          </a:p>
        </p:txBody>
      </p:sp>
      <p:sp>
        <p:nvSpPr>
          <p:cNvPr id="6" name="Content Placeholder 2"/>
          <p:cNvSpPr>
            <a:spLocks noGrp="1"/>
          </p:cNvSpPr>
          <p:nvPr>
            <p:ph idx="1"/>
          </p:nvPr>
        </p:nvSpPr>
        <p:spPr>
          <a:xfrm>
            <a:off x="685800" y="1066800"/>
            <a:ext cx="7772400" cy="4495800"/>
          </a:xfrm>
        </p:spPr>
        <p:txBody>
          <a:bodyPr>
            <a:normAutofit fontScale="77500" lnSpcReduction="20000"/>
          </a:bodyPr>
          <a:lstStyle/>
          <a:p>
            <a:r>
              <a:rPr lang="en-US" sz="2300" dirty="0">
                <a:cs typeface="Arial" panose="020B0604020202020204" pitchFamily="34" charset="0"/>
              </a:rPr>
              <a:t>Medicaid Enterprise Data Warehouse – complete </a:t>
            </a:r>
          </a:p>
          <a:p>
            <a:r>
              <a:rPr lang="en-US" sz="2300" dirty="0">
                <a:cs typeface="Arial" panose="020B0604020202020204" pitchFamily="34" charset="0"/>
              </a:rPr>
              <a:t>Health Information Network Services – complete </a:t>
            </a:r>
          </a:p>
          <a:p>
            <a:r>
              <a:rPr lang="en-US" sz="2300" dirty="0">
                <a:cs typeface="Arial" panose="020B0604020202020204" pitchFamily="34" charset="0"/>
              </a:rPr>
              <a:t>Interoperability and Patient Access Rule – complete </a:t>
            </a:r>
          </a:p>
          <a:p>
            <a:r>
              <a:rPr lang="en-US" sz="2300" dirty="0">
                <a:cs typeface="Arial" panose="020B0604020202020204" pitchFamily="34" charset="0"/>
              </a:rPr>
              <a:t>Program Integrity - complete</a:t>
            </a:r>
          </a:p>
          <a:p>
            <a:r>
              <a:rPr lang="en-US" sz="2300" dirty="0">
                <a:cs typeface="Arial" panose="020B0604020202020204" pitchFamily="34" charset="0"/>
              </a:rPr>
              <a:t>Electronic Visit Verification (EVV) – complete </a:t>
            </a:r>
          </a:p>
          <a:p>
            <a:r>
              <a:rPr lang="en-US" sz="2300" dirty="0">
                <a:cs typeface="Arial" panose="020B0604020202020204" pitchFamily="34" charset="0"/>
              </a:rPr>
              <a:t>Beneficiary Support: Participant Enrollment/Premium Collections – currently implementing</a:t>
            </a:r>
          </a:p>
          <a:p>
            <a:r>
              <a:rPr lang="en-US" sz="2300" dirty="0">
                <a:cs typeface="Arial" panose="020B0604020202020204" pitchFamily="34" charset="0"/>
              </a:rPr>
              <a:t>Managed Care Contract Management –RFP in development for the overall management</a:t>
            </a:r>
          </a:p>
          <a:p>
            <a:r>
              <a:rPr lang="en-US" sz="2300" dirty="0">
                <a:cs typeface="Arial" panose="020B0604020202020204" pitchFamily="34" charset="0"/>
              </a:rPr>
              <a:t>Pharmacy and Drug Rebate – developing the RFP</a:t>
            </a:r>
          </a:p>
          <a:p>
            <a:r>
              <a:rPr lang="en-US" sz="2300" dirty="0">
                <a:cs typeface="Arial" panose="020B0604020202020204" pitchFamily="34" charset="0"/>
              </a:rPr>
              <a:t>Service Authorization and Professional Review Services – developing the RFP</a:t>
            </a:r>
          </a:p>
          <a:p>
            <a:r>
              <a:rPr lang="en-US" sz="2300" dirty="0">
                <a:cs typeface="Arial" panose="020B0604020202020204" pitchFamily="34" charset="0"/>
              </a:rPr>
              <a:t>Provider Enrollment – RFP in place through NASPO. Participating addendum planned soon</a:t>
            </a:r>
          </a:p>
          <a:p>
            <a:r>
              <a:rPr lang="en-US" sz="2300" dirty="0">
                <a:cs typeface="Arial" panose="020B0604020202020204" pitchFamily="34" charset="0"/>
              </a:rPr>
              <a:t>Core claims Processing System including financial transactions – RFP in place through NASPO </a:t>
            </a:r>
            <a:r>
              <a:rPr lang="en-US" sz="2300" dirty="0" err="1">
                <a:cs typeface="Arial" panose="020B0604020202020204" pitchFamily="34" charset="0"/>
              </a:rPr>
              <a:t>ValuePoint</a:t>
            </a:r>
            <a:r>
              <a:rPr lang="en-US" sz="2300" dirty="0">
                <a:cs typeface="Arial" panose="020B0604020202020204" pitchFamily="34" charset="0"/>
              </a:rPr>
              <a:t> and implementation TBD</a:t>
            </a:r>
          </a:p>
        </p:txBody>
      </p:sp>
    </p:spTree>
    <p:extLst>
      <p:ext uri="{BB962C8B-B14F-4D97-AF65-F5344CB8AC3E}">
        <p14:creationId xmlns:p14="http://schemas.microsoft.com/office/powerpoint/2010/main" val="3481615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6"/>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4" y="179048"/>
            <a:ext cx="1438275"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1371600" y="1524000"/>
            <a:ext cx="6477000" cy="1524000"/>
          </a:xfrm>
        </p:spPr>
        <p:txBody>
          <a:bodyPr/>
          <a:lstStyle/>
          <a:p>
            <a:pPr algn="ctr"/>
            <a:r>
              <a:rPr lang="en-US" b="1" dirty="0">
                <a:solidFill>
                  <a:schemeClr val="accent3"/>
                </a:solidFill>
                <a:cs typeface="Calibri" panose="020F0502020204030204" pitchFamily="34" charset="0"/>
              </a:rPr>
              <a:t>Managed care update</a:t>
            </a:r>
            <a:endParaRPr lang="en-US" dirty="0"/>
          </a:p>
        </p:txBody>
      </p:sp>
    </p:spTree>
    <p:extLst>
      <p:ext uri="{BB962C8B-B14F-4D97-AF65-F5344CB8AC3E}">
        <p14:creationId xmlns:p14="http://schemas.microsoft.com/office/powerpoint/2010/main" val="2462264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pPr algn="ctr"/>
            <a:r>
              <a:rPr lang="en-US" b="1" dirty="0"/>
              <a:t>What is an ILOS?</a:t>
            </a:r>
            <a:endParaRPr lang="en-US" b="1" cap="none" dirty="0">
              <a:solidFill>
                <a:srgbClr val="002060"/>
              </a:solidFill>
            </a:endParaRPr>
          </a:p>
        </p:txBody>
      </p:sp>
      <p:sp>
        <p:nvSpPr>
          <p:cNvPr id="2" name="Content Placeholder 1"/>
          <p:cNvSpPr>
            <a:spLocks noGrp="1"/>
          </p:cNvSpPr>
          <p:nvPr>
            <p:ph idx="1"/>
          </p:nvPr>
        </p:nvSpPr>
        <p:spPr>
          <a:xfrm>
            <a:off x="685800" y="1600201"/>
            <a:ext cx="7620000" cy="3733800"/>
          </a:xfrm>
        </p:spPr>
        <p:txBody>
          <a:bodyPr>
            <a:normAutofit/>
          </a:bodyPr>
          <a:lstStyle/>
          <a:p>
            <a:pPr marL="68580" indent="0">
              <a:buNone/>
            </a:pPr>
            <a:r>
              <a:rPr lang="en-US" dirty="0"/>
              <a:t>In Lieu of Services (ILOS) is a mechanism through which Managed Care Organizations (MCOs) may offer health services that are appropriate substitutes for existing covered services. ILOS are sometimes provided in alternative settings, by nontraditional providers, and are developed with the intention of promoting better health outcomes for members.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46</a:t>
            </a:fld>
            <a:endParaRPr lang="en-US" dirty="0"/>
          </a:p>
        </p:txBody>
      </p:sp>
    </p:spTree>
    <p:extLst>
      <p:ext uri="{BB962C8B-B14F-4D97-AF65-F5344CB8AC3E}">
        <p14:creationId xmlns:p14="http://schemas.microsoft.com/office/powerpoint/2010/main" val="1309913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ILOS Requirements</a:t>
            </a:r>
          </a:p>
        </p:txBody>
      </p:sp>
      <p:sp>
        <p:nvSpPr>
          <p:cNvPr id="3" name="Content Placeholder 2"/>
          <p:cNvSpPr>
            <a:spLocks noGrp="1"/>
          </p:cNvSpPr>
          <p:nvPr>
            <p:ph idx="1"/>
          </p:nvPr>
        </p:nvSpPr>
        <p:spPr/>
        <p:txBody>
          <a:bodyPr>
            <a:normAutofit fontScale="62500" lnSpcReduction="20000"/>
          </a:bodyPr>
          <a:lstStyle/>
          <a:p>
            <a:pPr marL="68580" indent="0">
              <a:buNone/>
            </a:pPr>
            <a:r>
              <a:rPr lang="en-US" dirty="0"/>
              <a:t>To be approved, ILOS must be determined by the state to be medically appropriate and cost-effective substitutes for Missouri Medicaid covered services. According to 42 CFR 438.3(e)(2) the state must ensure that: </a:t>
            </a:r>
          </a:p>
          <a:p>
            <a:pPr marL="68580" indent="0">
              <a:buNone/>
            </a:pPr>
            <a:endParaRPr lang="en-US" dirty="0"/>
          </a:p>
          <a:p>
            <a:pPr lvl="0"/>
            <a:r>
              <a:rPr lang="en-US" dirty="0"/>
              <a:t>The alternative service or setting is a medically appropriate and cost effective substitute for the covered service or setting under the State plan;</a:t>
            </a:r>
          </a:p>
          <a:p>
            <a:pPr lvl="0"/>
            <a:r>
              <a:rPr lang="en-US" dirty="0"/>
              <a:t>The member is not required by the MCO to use the alternative service or setting;</a:t>
            </a:r>
          </a:p>
          <a:p>
            <a:pPr lvl="0"/>
            <a:r>
              <a:rPr lang="en-US" dirty="0"/>
              <a:t>The approved ILOS are included in the MCO’s member handbook; and</a:t>
            </a:r>
          </a:p>
          <a:p>
            <a:pPr lvl="0"/>
            <a:r>
              <a:rPr lang="en-US" dirty="0"/>
              <a:t>The utilization and actual cost of ILOS are taken into account in developing the medical component of the MCO’s capitation rates.</a:t>
            </a:r>
          </a:p>
          <a:p>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47</a:t>
            </a:fld>
            <a:endParaRPr lang="en-US" dirty="0"/>
          </a:p>
        </p:txBody>
      </p:sp>
    </p:spTree>
    <p:extLst>
      <p:ext uri="{BB962C8B-B14F-4D97-AF65-F5344CB8AC3E}">
        <p14:creationId xmlns:p14="http://schemas.microsoft.com/office/powerpoint/2010/main" val="2919775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a:solidFill>
                  <a:srgbClr val="1B587C"/>
                </a:solidFill>
                <a:latin typeface="Calibri" panose="020F0502020204030204" pitchFamily="34" charset="0"/>
              </a:rPr>
              <a:t>ILOS and Social Determinants of Health (SDOH)</a:t>
            </a:r>
          </a:p>
        </p:txBody>
      </p:sp>
      <p:sp>
        <p:nvSpPr>
          <p:cNvPr id="4" name="Slide Number Placeholder 3"/>
          <p:cNvSpPr>
            <a:spLocks noGrp="1"/>
          </p:cNvSpPr>
          <p:nvPr>
            <p:ph type="sldNum" sz="quarter" idx="12"/>
          </p:nvPr>
        </p:nvSpPr>
        <p:spPr/>
        <p:txBody>
          <a:bodyPr/>
          <a:lstStyle/>
          <a:p>
            <a:fld id="{A001C670-DC88-4376-AA6B-FD9548DDC9F2}" type="slidenum">
              <a:rPr lang="en-US" smtClean="0"/>
              <a:pPr/>
              <a:t>48</a:t>
            </a:fld>
            <a:endParaRPr lang="en-US" dirty="0"/>
          </a:p>
        </p:txBody>
      </p:sp>
      <p:pic>
        <p:nvPicPr>
          <p:cNvPr id="6" name="Picture 5"/>
          <p:cNvPicPr>
            <a:picLocks noChangeAspect="1"/>
          </p:cNvPicPr>
          <p:nvPr/>
        </p:nvPicPr>
        <p:blipFill>
          <a:blip r:embed="rId2"/>
          <a:stretch>
            <a:fillRect/>
          </a:stretch>
        </p:blipFill>
        <p:spPr>
          <a:xfrm>
            <a:off x="606208" y="1514690"/>
            <a:ext cx="7931583" cy="4581310"/>
          </a:xfrm>
          <a:prstGeom prst="rect">
            <a:avLst/>
          </a:prstGeom>
        </p:spPr>
      </p:pic>
    </p:spTree>
    <p:extLst>
      <p:ext uri="{BB962C8B-B14F-4D97-AF65-F5344CB8AC3E}">
        <p14:creationId xmlns:p14="http://schemas.microsoft.com/office/powerpoint/2010/main" val="28229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ctr"/>
            <a:r>
              <a:rPr lang="en-US" b="1" cap="none" dirty="0">
                <a:solidFill>
                  <a:srgbClr val="1B587C"/>
                </a:solidFill>
                <a:latin typeface="Calibri" panose="020F0502020204030204" pitchFamily="34" charset="0"/>
              </a:rPr>
              <a:t>Benefits of ILOS</a:t>
            </a:r>
            <a:endParaRPr lang="en-US" dirty="0"/>
          </a:p>
        </p:txBody>
      </p:sp>
      <p:sp>
        <p:nvSpPr>
          <p:cNvPr id="3" name="Content Placeholder 2"/>
          <p:cNvSpPr>
            <a:spLocks noGrp="1"/>
          </p:cNvSpPr>
          <p:nvPr>
            <p:ph idx="1"/>
          </p:nvPr>
        </p:nvSpPr>
        <p:spPr>
          <a:xfrm>
            <a:off x="1028700" y="1295400"/>
            <a:ext cx="7086600" cy="4724400"/>
          </a:xfrm>
        </p:spPr>
        <p:txBody>
          <a:bodyPr>
            <a:normAutofit/>
          </a:bodyPr>
          <a:lstStyle/>
          <a:p>
            <a:pPr marL="0" indent="0">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Allows MCOs to offer services in innovative, community centered ways that meet members where they are, while addressing the social determinants of health and equity for their members. It provides MCOs with increased flexibility to offer key covered services in alternate settings with the goal of improving access to services, enhancing care coordination for members, and reducing hospital, emergency department, and nursing facility care.</a:t>
            </a:r>
          </a:p>
          <a:p>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49</a:t>
            </a:fld>
            <a:endParaRPr lang="en-US" dirty="0"/>
          </a:p>
        </p:txBody>
      </p:sp>
    </p:spTree>
    <p:extLst>
      <p:ext uri="{BB962C8B-B14F-4D97-AF65-F5344CB8AC3E}">
        <p14:creationId xmlns:p14="http://schemas.microsoft.com/office/powerpoint/2010/main" val="318226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7273"/>
            <a:ext cx="8534400" cy="2895599"/>
          </a:xfrm>
        </p:spPr>
        <p:txBody>
          <a:bodyPr>
            <a:noAutofit/>
          </a:bodyPr>
          <a:lstStyle/>
          <a:p>
            <a:pPr algn="ctr">
              <a:spcBef>
                <a:spcPts val="0"/>
              </a:spcBef>
            </a:pPr>
            <a:r>
              <a:rPr lang="en-US" sz="4000" b="1" cap="small" dirty="0">
                <a:solidFill>
                  <a:srgbClr val="002060"/>
                </a:solidFill>
                <a:latin typeface="Century Gothic" panose="020B0502020202020204" pitchFamily="34" charset="0"/>
                <a:ea typeface="+mn-ea"/>
                <a:cs typeface="+mn-cs"/>
              </a:rPr>
              <a:t>Family Support Division Update</a:t>
            </a:r>
            <a:br>
              <a:rPr lang="en-US" sz="1400" b="1" cap="small" dirty="0">
                <a:solidFill>
                  <a:srgbClr val="002060"/>
                </a:solidFill>
                <a:latin typeface="Century Gothic" panose="020B0502020202020204" pitchFamily="34" charset="0"/>
                <a:ea typeface="+mn-ea"/>
                <a:cs typeface="+mn-cs"/>
              </a:rPr>
            </a:br>
            <a:br>
              <a:rPr lang="en-US" sz="1400" b="1" cap="small" dirty="0">
                <a:solidFill>
                  <a:srgbClr val="002060"/>
                </a:solidFill>
                <a:latin typeface="Century Gothic" panose="020B0502020202020204" pitchFamily="34" charset="0"/>
                <a:ea typeface="+mn-ea"/>
                <a:cs typeface="+mn-cs"/>
              </a:rPr>
            </a:br>
            <a:r>
              <a:rPr lang="en-US" sz="4000" b="1" cap="small" dirty="0">
                <a:solidFill>
                  <a:srgbClr val="002060"/>
                </a:solidFill>
                <a:latin typeface="Century Gothic" panose="020B0502020202020204" pitchFamily="34" charset="0"/>
                <a:ea typeface="+mn-ea"/>
                <a:cs typeface="+mn-cs"/>
              </a:rPr>
              <a:t>Kim Evans</a:t>
            </a:r>
            <a:endParaRPr lang="en-US" sz="1800" cap="none" dirty="0">
              <a:solidFill>
                <a:srgbClr val="002060"/>
              </a:solidFill>
              <a:latin typeface="Palatino Linotype"/>
              <a:ea typeface="+mn-ea"/>
              <a:cs typeface="+mn-cs"/>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6"/>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4" y="179048"/>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9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50</a:t>
            </a:fld>
            <a:endParaRPr lang="en-US" dirty="0"/>
          </a:p>
        </p:txBody>
      </p:sp>
      <p:pic>
        <p:nvPicPr>
          <p:cNvPr id="5" name="Picture 4"/>
          <p:cNvPicPr>
            <a:picLocks noChangeAspect="1"/>
          </p:cNvPicPr>
          <p:nvPr/>
        </p:nvPicPr>
        <p:blipFill>
          <a:blip r:embed="rId2"/>
          <a:stretch>
            <a:fillRect/>
          </a:stretch>
        </p:blipFill>
        <p:spPr>
          <a:xfrm>
            <a:off x="322719" y="1087933"/>
            <a:ext cx="8498561" cy="5328746"/>
          </a:xfrm>
          <a:prstGeom prst="rect">
            <a:avLst/>
          </a:prstGeom>
        </p:spPr>
      </p:pic>
      <p:sp>
        <p:nvSpPr>
          <p:cNvPr id="10" name="Title 1"/>
          <p:cNvSpPr>
            <a:spLocks noGrp="1"/>
          </p:cNvSpPr>
          <p:nvPr>
            <p:ph type="title"/>
          </p:nvPr>
        </p:nvSpPr>
        <p:spPr>
          <a:xfrm>
            <a:off x="685800" y="0"/>
            <a:ext cx="7772400" cy="1447800"/>
          </a:xfrm>
        </p:spPr>
        <p:txBody>
          <a:bodyPr/>
          <a:lstStyle/>
          <a:p>
            <a:pPr algn="ctr"/>
            <a:r>
              <a:rPr lang="en-US" b="1" cap="none" dirty="0">
                <a:solidFill>
                  <a:srgbClr val="1B587C"/>
                </a:solidFill>
                <a:latin typeface="Calibri" panose="020F0502020204030204" pitchFamily="34" charset="0"/>
              </a:rPr>
              <a:t>Current Missouri ILOS</a:t>
            </a:r>
            <a:endParaRPr lang="en-US" dirty="0"/>
          </a:p>
        </p:txBody>
      </p:sp>
    </p:spTree>
    <p:extLst>
      <p:ext uri="{BB962C8B-B14F-4D97-AF65-F5344CB8AC3E}">
        <p14:creationId xmlns:p14="http://schemas.microsoft.com/office/powerpoint/2010/main" val="45710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51</a:t>
            </a:fld>
            <a:endParaRPr lang="en-US" dirty="0"/>
          </a:p>
        </p:txBody>
      </p:sp>
      <p:sp>
        <p:nvSpPr>
          <p:cNvPr id="5" name="Title 1"/>
          <p:cNvSpPr txBox="1">
            <a:spLocks/>
          </p:cNvSpPr>
          <p:nvPr/>
        </p:nvSpPr>
        <p:spPr>
          <a:xfrm>
            <a:off x="685800" y="57150"/>
            <a:ext cx="7772400" cy="14478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solidFill>
                  <a:srgbClr val="1B587C"/>
                </a:solidFill>
              </a:rPr>
              <a:t>Current Missouri ILOS cont’d</a:t>
            </a:r>
            <a:endParaRPr lang="en-US" dirty="0"/>
          </a:p>
        </p:txBody>
      </p:sp>
      <p:pic>
        <p:nvPicPr>
          <p:cNvPr id="7" name="Picture 6"/>
          <p:cNvPicPr>
            <a:picLocks noChangeAspect="1"/>
          </p:cNvPicPr>
          <p:nvPr/>
        </p:nvPicPr>
        <p:blipFill>
          <a:blip r:embed="rId2"/>
          <a:stretch>
            <a:fillRect/>
          </a:stretch>
        </p:blipFill>
        <p:spPr>
          <a:xfrm>
            <a:off x="334913" y="1219200"/>
            <a:ext cx="8474174" cy="4876800"/>
          </a:xfrm>
          <a:prstGeom prst="rect">
            <a:avLst/>
          </a:prstGeom>
        </p:spPr>
      </p:pic>
    </p:spTree>
    <p:extLst>
      <p:ext uri="{BB962C8B-B14F-4D97-AF65-F5344CB8AC3E}">
        <p14:creationId xmlns:p14="http://schemas.microsoft.com/office/powerpoint/2010/main" val="2698644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52</a:t>
            </a:fld>
            <a:endParaRPr lang="en-US" dirty="0"/>
          </a:p>
        </p:txBody>
      </p:sp>
      <p:pic>
        <p:nvPicPr>
          <p:cNvPr id="6" name="Picture 5"/>
          <p:cNvPicPr>
            <a:picLocks noChangeAspect="1"/>
          </p:cNvPicPr>
          <p:nvPr/>
        </p:nvPicPr>
        <p:blipFill>
          <a:blip r:embed="rId2"/>
          <a:stretch>
            <a:fillRect/>
          </a:stretch>
        </p:blipFill>
        <p:spPr>
          <a:xfrm>
            <a:off x="283092" y="1295399"/>
            <a:ext cx="8577815" cy="4876801"/>
          </a:xfrm>
          <a:prstGeom prst="rect">
            <a:avLst/>
          </a:prstGeom>
        </p:spPr>
      </p:pic>
      <p:sp>
        <p:nvSpPr>
          <p:cNvPr id="7" name="Title 1"/>
          <p:cNvSpPr>
            <a:spLocks noGrp="1"/>
          </p:cNvSpPr>
          <p:nvPr>
            <p:ph type="title"/>
          </p:nvPr>
        </p:nvSpPr>
        <p:spPr>
          <a:xfrm>
            <a:off x="716280" y="15240"/>
            <a:ext cx="7772400" cy="1447800"/>
          </a:xfrm>
        </p:spPr>
        <p:txBody>
          <a:bodyPr/>
          <a:lstStyle/>
          <a:p>
            <a:pPr algn="ctr"/>
            <a:r>
              <a:rPr lang="en-US" b="1" cap="none" dirty="0">
                <a:solidFill>
                  <a:srgbClr val="1B587C"/>
                </a:solidFill>
                <a:latin typeface="Calibri" panose="020F0502020204030204" pitchFamily="34" charset="0"/>
              </a:rPr>
              <a:t>Pending ILOS</a:t>
            </a:r>
            <a:endParaRPr lang="en-US" dirty="0"/>
          </a:p>
        </p:txBody>
      </p:sp>
    </p:spTree>
    <p:extLst>
      <p:ext uri="{BB962C8B-B14F-4D97-AF65-F5344CB8AC3E}">
        <p14:creationId xmlns:p14="http://schemas.microsoft.com/office/powerpoint/2010/main" val="3004364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01C670-DC88-4376-AA6B-FD9548DDC9F2}" type="slidenum">
              <a:rPr lang="en-US" smtClean="0"/>
              <a:pPr/>
              <a:t>53</a:t>
            </a:fld>
            <a:endParaRPr lang="en-US" dirty="0"/>
          </a:p>
        </p:txBody>
      </p:sp>
      <p:pic>
        <p:nvPicPr>
          <p:cNvPr id="5" name="Picture 4"/>
          <p:cNvPicPr>
            <a:picLocks noChangeAspect="1"/>
          </p:cNvPicPr>
          <p:nvPr/>
        </p:nvPicPr>
        <p:blipFill>
          <a:blip r:embed="rId2"/>
          <a:stretch>
            <a:fillRect/>
          </a:stretch>
        </p:blipFill>
        <p:spPr>
          <a:xfrm>
            <a:off x="645479" y="533400"/>
            <a:ext cx="8041321" cy="3804234"/>
          </a:xfrm>
          <a:prstGeom prst="rect">
            <a:avLst/>
          </a:prstGeom>
        </p:spPr>
      </p:pic>
    </p:spTree>
    <p:extLst>
      <p:ext uri="{BB962C8B-B14F-4D97-AF65-F5344CB8AC3E}">
        <p14:creationId xmlns:p14="http://schemas.microsoft.com/office/powerpoint/2010/main" val="1583106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172200" y="381003"/>
            <a:ext cx="2523214" cy="1149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5" y="381003"/>
            <a:ext cx="1661156" cy="1299393"/>
          </a:xfrm>
          <a:prstGeom prst="rect">
            <a:avLst/>
          </a:prstGeom>
        </p:spPr>
      </p:pic>
      <p:sp>
        <p:nvSpPr>
          <p:cNvPr id="8" name="Title 1"/>
          <p:cNvSpPr>
            <a:spLocks noGrp="1"/>
          </p:cNvSpPr>
          <p:nvPr>
            <p:ph type="ctrTitle"/>
          </p:nvPr>
        </p:nvSpPr>
        <p:spPr>
          <a:xfrm>
            <a:off x="320044" y="2209800"/>
            <a:ext cx="8534400" cy="914400"/>
          </a:xfrm>
        </p:spPr>
        <p:txBody>
          <a:bodyPr>
            <a:noAutofit/>
          </a:bodyPr>
          <a:lstStyle/>
          <a:p>
            <a:pPr algn="ctr"/>
            <a:r>
              <a:rPr lang="en-US" sz="4000" b="1" cap="none" dirty="0">
                <a:solidFill>
                  <a:schemeClr val="accent3"/>
                </a:solidFill>
                <a:latin typeface="Century Gothic" panose="020B0502020202020204" pitchFamily="34" charset="0"/>
              </a:rPr>
              <a:t>Pharmacy Clinical Update</a:t>
            </a:r>
            <a:endParaRPr lang="en-US" sz="2800" b="1" i="1" cap="small" dirty="0">
              <a:solidFill>
                <a:schemeClr val="accent3"/>
              </a:solidFill>
            </a:endParaRPr>
          </a:p>
        </p:txBody>
      </p:sp>
    </p:spTree>
    <p:extLst>
      <p:ext uri="{BB962C8B-B14F-4D97-AF65-F5344CB8AC3E}">
        <p14:creationId xmlns:p14="http://schemas.microsoft.com/office/powerpoint/2010/main" val="3917442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77000" y="480816"/>
            <a:ext cx="2370814" cy="1080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5" y="381004"/>
            <a:ext cx="1508756" cy="1180182"/>
          </a:xfrm>
          <a:prstGeom prst="rect">
            <a:avLst/>
          </a:prstGeom>
        </p:spPr>
      </p:pic>
      <p:sp>
        <p:nvSpPr>
          <p:cNvPr id="8" name="Title 1"/>
          <p:cNvSpPr>
            <a:spLocks noGrp="1"/>
          </p:cNvSpPr>
          <p:nvPr>
            <p:ph type="ctrTitle"/>
          </p:nvPr>
        </p:nvSpPr>
        <p:spPr>
          <a:xfrm>
            <a:off x="457200" y="2057400"/>
            <a:ext cx="8534400" cy="2667000"/>
          </a:xfrm>
        </p:spPr>
        <p:txBody>
          <a:bodyPr>
            <a:noAutofit/>
          </a:bodyPr>
          <a:lstStyle/>
          <a:p>
            <a:pPr algn="ctr"/>
            <a:r>
              <a:rPr lang="en-US" sz="4000" b="1" cap="none" dirty="0">
                <a:solidFill>
                  <a:schemeClr val="accent3"/>
                </a:solidFill>
                <a:latin typeface="Century Gothic" panose="020B0502020202020204" pitchFamily="34" charset="0"/>
              </a:rPr>
              <a:t>AMP Cap 101</a:t>
            </a:r>
            <a:br>
              <a:rPr lang="en-US" sz="4000" b="1" cap="none" dirty="0">
                <a:solidFill>
                  <a:schemeClr val="accent3"/>
                </a:solidFill>
                <a:latin typeface="Century Gothic" panose="020B0502020202020204" pitchFamily="34" charset="0"/>
              </a:rPr>
            </a:br>
            <a:br>
              <a:rPr lang="en-US" sz="40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Josh Moore, PharmD</a:t>
            </a:r>
            <a:br>
              <a:rPr lang="en-US" sz="24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Director of Pharmacy</a:t>
            </a:r>
            <a:br>
              <a:rPr lang="en-US" sz="24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MO HealthNet</a:t>
            </a:r>
            <a:endParaRPr lang="en-US" sz="1600" b="1" i="1" cap="small" dirty="0">
              <a:solidFill>
                <a:schemeClr val="accent3"/>
              </a:solidFill>
            </a:endParaRPr>
          </a:p>
        </p:txBody>
      </p:sp>
    </p:spTree>
    <p:extLst>
      <p:ext uri="{BB962C8B-B14F-4D97-AF65-F5344CB8AC3E}">
        <p14:creationId xmlns:p14="http://schemas.microsoft.com/office/powerpoint/2010/main" val="682666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228604"/>
            <a:ext cx="7886700" cy="880301"/>
          </a:xfrm>
        </p:spPr>
        <p:txBody>
          <a:bodyPr>
            <a:normAutofit/>
          </a:bodyPr>
          <a:lstStyle/>
          <a:p>
            <a:pPr algn="ctr"/>
            <a:r>
              <a:rPr lang="en-US" b="1" dirty="0">
                <a:solidFill>
                  <a:srgbClr val="002060"/>
                </a:solidFill>
                <a:cs typeface="Calibri" panose="020F0502020204030204" pitchFamily="34" charset="0"/>
              </a:rPr>
              <a:t>Level Set</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371600"/>
            <a:ext cx="7886700" cy="4953000"/>
          </a:xfrm>
        </p:spPr>
        <p:txBody>
          <a:bodyPr>
            <a:normAutofit/>
          </a:bodyPr>
          <a:lstStyle/>
          <a:p>
            <a:pPr indent="-342900"/>
            <a:r>
              <a:rPr lang="en-US" sz="1600" dirty="0">
                <a:latin typeface="Calibri" panose="020F0502020204030204" pitchFamily="34" charset="0"/>
                <a:cs typeface="Calibri" panose="020F0502020204030204" pitchFamily="34" charset="0"/>
              </a:rPr>
              <a:t>We may need to make off-cycle adjustments to our PDL due to changes in how rebates are calculated in Medicaid</a:t>
            </a:r>
          </a:p>
          <a:p>
            <a:pPr indent="-342900"/>
            <a:r>
              <a:rPr lang="en-US" sz="1600" dirty="0">
                <a:latin typeface="Calibri" panose="020F0502020204030204" pitchFamily="34" charset="0"/>
                <a:cs typeface="Calibri" panose="020F0502020204030204" pitchFamily="34" charset="0"/>
              </a:rPr>
              <a:t>Many of these changes will occur within classes that MO HealthNet has not changed PDL status/management in many years</a:t>
            </a:r>
          </a:p>
          <a:p>
            <a:pPr indent="-342900"/>
            <a:r>
              <a:rPr lang="en-US" sz="1600" dirty="0">
                <a:latin typeface="Calibri" panose="020F0502020204030204" pitchFamily="34" charset="0"/>
                <a:cs typeface="Calibri" panose="020F0502020204030204" pitchFamily="34" charset="0"/>
              </a:rPr>
              <a:t>Changes to the Medicaid rebate calculation will occur on 1/1/2024</a:t>
            </a:r>
          </a:p>
          <a:p>
            <a:pPr indent="-342900"/>
            <a:r>
              <a:rPr lang="en-US" sz="1600" dirty="0">
                <a:latin typeface="Calibri" panose="020F0502020204030204" pitchFamily="34" charset="0"/>
                <a:cs typeface="Calibri" panose="020F0502020204030204" pitchFamily="34" charset="0"/>
              </a:rPr>
              <a:t>This presentation will not specify which products due to confidentiality of rebates and pricing</a:t>
            </a:r>
          </a:p>
          <a:p>
            <a:pPr indent="-342900"/>
            <a:r>
              <a:rPr lang="en-US" sz="1600" dirty="0">
                <a:latin typeface="Calibri" panose="020F0502020204030204" pitchFamily="34" charset="0"/>
                <a:cs typeface="Calibri" panose="020F0502020204030204" pitchFamily="34" charset="0"/>
              </a:rPr>
              <a:t>Pricing terms that we will discuss include:</a:t>
            </a:r>
          </a:p>
          <a:p>
            <a:pPr lvl="1" indent="-342900"/>
            <a:r>
              <a:rPr lang="en-US" sz="1600" dirty="0">
                <a:latin typeface="Calibri" panose="020F0502020204030204" pitchFamily="34" charset="0"/>
                <a:cs typeface="Calibri" panose="020F0502020204030204" pitchFamily="34" charset="0"/>
              </a:rPr>
              <a:t>AMP = Average Manufacturer Price</a:t>
            </a:r>
          </a:p>
          <a:p>
            <a:pPr lvl="1" indent="-342900"/>
            <a:r>
              <a:rPr lang="en-US" sz="1600" dirty="0">
                <a:latin typeface="Calibri" panose="020F0502020204030204" pitchFamily="34" charset="0"/>
                <a:cs typeface="Calibri" panose="020F0502020204030204" pitchFamily="34" charset="0"/>
              </a:rPr>
              <a:t>URA = Unit Rebate Amount</a:t>
            </a:r>
          </a:p>
          <a:p>
            <a:pPr lvl="1" indent="-342900"/>
            <a:r>
              <a:rPr lang="en-US" sz="1600" dirty="0">
                <a:latin typeface="Calibri" panose="020F0502020204030204" pitchFamily="34" charset="0"/>
                <a:cs typeface="Calibri" panose="020F0502020204030204" pitchFamily="34" charset="0"/>
              </a:rPr>
              <a:t>BP = Best Price</a:t>
            </a:r>
          </a:p>
          <a:p>
            <a:pPr lvl="1" indent="-342900"/>
            <a:r>
              <a:rPr lang="en-US" sz="1600" dirty="0">
                <a:latin typeface="Calibri" panose="020F0502020204030204" pitchFamily="34" charset="0"/>
                <a:cs typeface="Calibri" panose="020F0502020204030204" pitchFamily="34" charset="0"/>
              </a:rPr>
              <a:t>CPI-U= Consumer Price Index (Urban) – also known as the Inflation Penalty</a:t>
            </a:r>
          </a:p>
          <a:p>
            <a:pPr marL="0" indent="0">
              <a:buNone/>
            </a:pPr>
            <a:endParaRPr lang="en-US" sz="1600" dirty="0">
              <a:latin typeface="Calibri" panose="020F0502020204030204" pitchFamily="34" charset="0"/>
              <a:cs typeface="Calibri" panose="020F0502020204030204" pitchFamily="34" charset="0"/>
            </a:endParaRPr>
          </a:p>
          <a:p>
            <a:pPr indent="-342900"/>
            <a:endParaRPr lang="en-US" sz="1600" dirty="0">
              <a:latin typeface="Calibri" panose="020F0502020204030204" pitchFamily="34" charset="0"/>
              <a:cs typeface="Calibri" panose="020F0502020204030204" pitchFamily="34" charset="0"/>
            </a:endParaRPr>
          </a:p>
          <a:p>
            <a:pPr indent="-342900"/>
            <a:endParaRPr lang="en-US" sz="1600" dirty="0">
              <a:latin typeface="Calibri" panose="020F0502020204030204" pitchFamily="34" charset="0"/>
              <a:cs typeface="Calibri" panose="020F0502020204030204" pitchFamily="34" charset="0"/>
            </a:endParaRPr>
          </a:p>
          <a:p>
            <a:pPr indent="-342900"/>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69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228604"/>
            <a:ext cx="7886700" cy="880301"/>
          </a:xfrm>
        </p:spPr>
        <p:txBody>
          <a:bodyPr>
            <a:normAutofit/>
          </a:bodyPr>
          <a:lstStyle/>
          <a:p>
            <a:pPr algn="ctr"/>
            <a:r>
              <a:rPr lang="en-US" b="1" dirty="0">
                <a:solidFill>
                  <a:srgbClr val="1B587C"/>
                </a:solidFill>
                <a:cs typeface="Calibri" panose="020F0502020204030204" pitchFamily="34" charset="0"/>
              </a:rPr>
              <a:t>AMP Cap</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219204"/>
            <a:ext cx="7886700" cy="4495799"/>
          </a:xfrm>
        </p:spPr>
        <p:txBody>
          <a:bodyPr>
            <a:normAutofit/>
          </a:bodyPr>
          <a:lstStyle/>
          <a:p>
            <a:pPr indent="-342900"/>
            <a:r>
              <a:rPr lang="en-US" sz="1800" dirty="0">
                <a:latin typeface="Calibri" panose="020F0502020204030204" pitchFamily="34" charset="0"/>
                <a:cs typeface="Calibri" panose="020F0502020204030204" pitchFamily="34" charset="0"/>
              </a:rPr>
              <a:t>Prior to 1/1/2024 manufacturer statutory rebates to Medicaid could not exceed the AMP for the drug (</a:t>
            </a:r>
            <a:r>
              <a:rPr lang="en-US" sz="1800" dirty="0" err="1">
                <a:latin typeface="Calibri" panose="020F0502020204030204" pitchFamily="34" charset="0"/>
                <a:cs typeface="Calibri" panose="020F0502020204030204" pitchFamily="34" charset="0"/>
              </a:rPr>
              <a:t>ie</a:t>
            </a:r>
            <a:r>
              <a:rPr lang="en-US" sz="1800" dirty="0">
                <a:latin typeface="Calibri" panose="020F0502020204030204" pitchFamily="34" charset="0"/>
                <a:cs typeface="Calibri" panose="020F0502020204030204" pitchFamily="34" charset="0"/>
              </a:rPr>
              <a:t> the “AMP cap”). </a:t>
            </a:r>
          </a:p>
          <a:p>
            <a:pPr indent="-342900"/>
            <a:r>
              <a:rPr lang="en-US" sz="1800" dirty="0">
                <a:latin typeface="Calibri" panose="020F0502020204030204" pitchFamily="34" charset="0"/>
                <a:cs typeface="Calibri" panose="020F0502020204030204" pitchFamily="34" charset="0"/>
              </a:rPr>
              <a:t>The “AMP cap” will be removed starting 1/1/2024, meaning that manufacturers can owe Medicaid Rebates greater than 100% of their AMP </a:t>
            </a:r>
          </a:p>
          <a:p>
            <a:pPr indent="-342900"/>
            <a:r>
              <a:rPr lang="en-US" sz="1800" dirty="0">
                <a:latin typeface="Calibri" panose="020F0502020204030204" pitchFamily="34" charset="0"/>
                <a:cs typeface="Calibri" panose="020F0502020204030204" pitchFamily="34" charset="0"/>
              </a:rPr>
              <a:t>Manufacturers have several options they can choose to address the potential exposure of statutory rebates exceeding the AMP:</a:t>
            </a:r>
          </a:p>
          <a:p>
            <a:pPr lvl="1" indent="-342900"/>
            <a:r>
              <a:rPr lang="en-US" sz="1800" dirty="0">
                <a:latin typeface="Calibri" panose="020F0502020204030204" pitchFamily="34" charset="0"/>
                <a:cs typeface="Calibri" panose="020F0502020204030204" pitchFamily="34" charset="0"/>
              </a:rPr>
              <a:t>Do nothing</a:t>
            </a:r>
          </a:p>
          <a:p>
            <a:pPr lvl="1" indent="-342900"/>
            <a:r>
              <a:rPr lang="en-US" sz="1800" dirty="0">
                <a:latin typeface="Calibri" panose="020F0502020204030204" pitchFamily="34" charset="0"/>
                <a:cs typeface="Calibri" panose="020F0502020204030204" pitchFamily="34" charset="0"/>
              </a:rPr>
              <a:t>Reduce the list price to reduce inflationary rebates (CPI-U)</a:t>
            </a:r>
          </a:p>
          <a:p>
            <a:pPr lvl="1" indent="-342900"/>
            <a:r>
              <a:rPr lang="en-US" sz="1800" dirty="0">
                <a:latin typeface="Calibri" panose="020F0502020204030204" pitchFamily="34" charset="0"/>
                <a:cs typeface="Calibri" panose="020F0502020204030204" pitchFamily="34" charset="0"/>
              </a:rPr>
              <a:t>Break commercial contracts to increase best price</a:t>
            </a:r>
          </a:p>
          <a:p>
            <a:pPr lvl="1" indent="-342900"/>
            <a:r>
              <a:rPr lang="en-US" sz="1800" dirty="0">
                <a:latin typeface="Calibri" panose="020F0502020204030204" pitchFamily="34" charset="0"/>
                <a:cs typeface="Calibri" panose="020F0502020204030204" pitchFamily="34" charset="0"/>
              </a:rPr>
              <a:t>Reformulate</a:t>
            </a:r>
          </a:p>
          <a:p>
            <a:pPr lvl="1" indent="-342900"/>
            <a:r>
              <a:rPr lang="en-US" sz="1800" dirty="0">
                <a:latin typeface="Calibri" panose="020F0502020204030204" pitchFamily="34" charset="0"/>
                <a:cs typeface="Calibri" panose="020F0502020204030204" pitchFamily="34" charset="0"/>
              </a:rPr>
              <a:t>Discontinue the product</a:t>
            </a:r>
          </a:p>
          <a:p>
            <a:pPr indent="-342900"/>
            <a:endParaRPr lang="en-US" sz="1800" dirty="0">
              <a:latin typeface="Calibri" panose="020F0502020204030204" pitchFamily="34" charset="0"/>
              <a:cs typeface="Calibri" panose="020F0502020204030204" pitchFamily="34" charset="0"/>
            </a:endParaRPr>
          </a:p>
          <a:p>
            <a:pPr indent="-342900"/>
            <a:endParaRPr lang="en-US" sz="1800" dirty="0">
              <a:latin typeface="Calibri" panose="020F0502020204030204" pitchFamily="34" charset="0"/>
              <a:cs typeface="Calibri" panose="020F0502020204030204" pitchFamily="34" charset="0"/>
            </a:endParaRPr>
          </a:p>
          <a:p>
            <a:pPr indent="-342900"/>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228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228604"/>
            <a:ext cx="7886700" cy="880301"/>
          </a:xfrm>
        </p:spPr>
        <p:txBody>
          <a:bodyPr>
            <a:normAutofit/>
          </a:bodyPr>
          <a:lstStyle/>
          <a:p>
            <a:pPr algn="ctr"/>
            <a:r>
              <a:rPr lang="en-US" b="1" dirty="0">
                <a:solidFill>
                  <a:srgbClr val="1B587C"/>
                </a:solidFill>
                <a:cs typeface="Calibri" panose="020F0502020204030204" pitchFamily="34" charset="0"/>
              </a:rPr>
              <a:t>Examples</a:t>
            </a:r>
          </a:p>
        </p:txBody>
      </p:sp>
      <p:graphicFrame>
        <p:nvGraphicFramePr>
          <p:cNvPr id="3" name="Table 2"/>
          <p:cNvGraphicFramePr>
            <a:graphicFrameLocks noGrp="1"/>
          </p:cNvGraphicFramePr>
          <p:nvPr>
            <p:extLst>
              <p:ext uri="{D42A27DB-BD31-4B8C-83A1-F6EECF244321}">
                <p14:modId xmlns:p14="http://schemas.microsoft.com/office/powerpoint/2010/main" val="1116391826"/>
              </p:ext>
            </p:extLst>
          </p:nvPr>
        </p:nvGraphicFramePr>
        <p:xfrm>
          <a:off x="1851660" y="1108905"/>
          <a:ext cx="5410200" cy="4952999"/>
        </p:xfrm>
        <a:graphic>
          <a:graphicData uri="http://schemas.openxmlformats.org/drawingml/2006/table">
            <a:tbl>
              <a:tblPr firstRow="1" firstCol="1">
                <a:tableStyleId>{5C22544A-7EE6-4342-B048-85BDC9FD1C3A}</a:tableStyleId>
              </a:tblPr>
              <a:tblGrid>
                <a:gridCol w="1803400">
                  <a:extLst>
                    <a:ext uri="{9D8B030D-6E8A-4147-A177-3AD203B41FA5}">
                      <a16:colId xmlns:a16="http://schemas.microsoft.com/office/drawing/2014/main" val="4183401203"/>
                    </a:ext>
                  </a:extLst>
                </a:gridCol>
                <a:gridCol w="1617756">
                  <a:extLst>
                    <a:ext uri="{9D8B030D-6E8A-4147-A177-3AD203B41FA5}">
                      <a16:colId xmlns:a16="http://schemas.microsoft.com/office/drawing/2014/main" val="3450889702"/>
                    </a:ext>
                  </a:extLst>
                </a:gridCol>
                <a:gridCol w="1989044">
                  <a:extLst>
                    <a:ext uri="{9D8B030D-6E8A-4147-A177-3AD203B41FA5}">
                      <a16:colId xmlns:a16="http://schemas.microsoft.com/office/drawing/2014/main" val="1768801453"/>
                    </a:ext>
                  </a:extLst>
                </a:gridCol>
              </a:tblGrid>
              <a:tr h="645361">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dirty="0">
                          <a:effectLst/>
                          <a:latin typeface="Calibri" panose="020F0502020204030204" pitchFamily="34" charset="0"/>
                          <a:cs typeface="Calibri" panose="020F0502020204030204" pitchFamily="34" charset="0"/>
                        </a:rPr>
                        <a:t>Pre-</a:t>
                      </a:r>
                      <a:r>
                        <a:rPr lang="en-US" sz="1600" b="1" u="none" strike="noStrike" baseline="0" dirty="0">
                          <a:effectLst/>
                          <a:latin typeface="Calibri" panose="020F0502020204030204" pitchFamily="34" charset="0"/>
                          <a:cs typeface="Calibri" panose="020F0502020204030204" pitchFamily="34" charset="0"/>
                        </a:rPr>
                        <a:t> 1/1/24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a:effectLst/>
                          <a:latin typeface="Calibri" panose="020F0502020204030204" pitchFamily="34" charset="0"/>
                          <a:cs typeface="Calibri" panose="020F0502020204030204" pitchFamily="34" charset="0"/>
                        </a:rPr>
                        <a:t>Keep Exceeding the Cap</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721572150"/>
                  </a:ext>
                </a:extLst>
              </a:tr>
              <a:tr h="432925">
                <a:tc>
                  <a:txBody>
                    <a:bodyPr/>
                    <a:lstStyle/>
                    <a:p>
                      <a:pPr algn="ctr" fontAlgn="b"/>
                      <a:r>
                        <a:rPr lang="en-US" sz="1600" u="none" strike="noStrike" dirty="0">
                          <a:effectLst/>
                          <a:latin typeface="Calibri" panose="020F0502020204030204" pitchFamily="34" charset="0"/>
                          <a:cs typeface="Calibri" panose="020F0502020204030204" pitchFamily="34" charset="0"/>
                        </a:rPr>
                        <a:t>AMP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97559020"/>
                  </a:ext>
                </a:extLst>
              </a:tr>
              <a:tr h="397279">
                <a:tc>
                  <a:txBody>
                    <a:bodyPr/>
                    <a:lstStyle/>
                    <a:p>
                      <a:pPr marL="0" algn="ctr" defTabSz="914400" rtl="0" eaLnBrk="1" fontAlgn="b" latinLnBrk="0" hangingPunct="1"/>
                      <a:r>
                        <a:rPr lang="en-US" sz="1600" b="1" u="none" strike="noStrike" kern="1200" dirty="0">
                          <a:solidFill>
                            <a:schemeClr val="lt1"/>
                          </a:solidFill>
                          <a:effectLst/>
                          <a:latin typeface="Calibri" panose="020F0502020204030204" pitchFamily="34" charset="0"/>
                          <a:ea typeface="+mn-ea"/>
                          <a:cs typeface="Calibri" panose="020F0502020204030204" pitchFamily="34" charset="0"/>
                        </a:rPr>
                        <a:t>Best Price</a:t>
                      </a:r>
                    </a:p>
                  </a:txBody>
                  <a:tcPr marL="8074" marR="8074" marT="8074" marB="0" anchor="ct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8074" marR="8074" marT="8074" marB="0" anchor="ct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$15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696718914"/>
                  </a:ext>
                </a:extLst>
              </a:tr>
              <a:tr h="476735">
                <a:tc>
                  <a:txBody>
                    <a:bodyPr/>
                    <a:lstStyle/>
                    <a:p>
                      <a:pPr algn="ctr" fontAlgn="b"/>
                      <a:r>
                        <a:rPr lang="en-US" sz="1600" u="none" strike="noStrike" dirty="0">
                          <a:effectLst/>
                          <a:latin typeface="Calibri" panose="020F0502020204030204" pitchFamily="34" charset="0"/>
                          <a:cs typeface="Calibri" panose="020F0502020204030204" pitchFamily="34" charset="0"/>
                        </a:rPr>
                        <a:t>AMP - Best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$85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a:effectLst/>
                          <a:latin typeface="Calibri" panose="020F0502020204030204" pitchFamily="34" charset="0"/>
                          <a:cs typeface="Calibri" panose="020F0502020204030204" pitchFamily="34" charset="0"/>
                        </a:rPr>
                        <a:t> $85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10135750"/>
                  </a:ext>
                </a:extLst>
              </a:tr>
              <a:tr h="397279">
                <a:tc>
                  <a:txBody>
                    <a:bodyPr/>
                    <a:lstStyle/>
                    <a:p>
                      <a:pPr algn="ctr" fontAlgn="b"/>
                      <a:r>
                        <a:rPr lang="en-US" sz="1600" u="none" strike="noStrike">
                          <a:effectLst/>
                          <a:latin typeface="Calibri" panose="020F0502020204030204" pitchFamily="34" charset="0"/>
                          <a:cs typeface="Calibri" panose="020F0502020204030204" pitchFamily="34" charset="0"/>
                        </a:rPr>
                        <a:t>Inflationary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563378408"/>
                  </a:ext>
                </a:extLst>
              </a:tr>
              <a:tr h="516937">
                <a:tc>
                  <a:txBody>
                    <a:bodyPr/>
                    <a:lstStyle/>
                    <a:p>
                      <a:pPr algn="ctr" fontAlgn="b"/>
                      <a:r>
                        <a:rPr lang="en-US" sz="1600" u="none" strike="noStrike">
                          <a:effectLst/>
                          <a:latin typeface="Calibri" panose="020F0502020204030204" pitchFamily="34" charset="0"/>
                          <a:cs typeface="Calibri" panose="020F0502020204030204" pitchFamily="34" charset="0"/>
                        </a:rPr>
                        <a:t>Unit Rebate Amount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2800" u="none" strike="noStrike">
                          <a:effectLst/>
                          <a:latin typeface="Calibri" panose="020F0502020204030204" pitchFamily="34" charset="0"/>
                          <a:cs typeface="Calibri" panose="020F0502020204030204" pitchFamily="34" charset="0"/>
                        </a:rPr>
                        <a:t> $105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605292917"/>
                  </a:ext>
                </a:extLst>
              </a:tr>
              <a:tr h="516937">
                <a:tc>
                  <a:txBody>
                    <a:bodyPr/>
                    <a:lstStyle/>
                    <a:p>
                      <a:pPr algn="ctr" fontAlgn="b"/>
                      <a:r>
                        <a:rPr lang="en-US" sz="1600" u="none" strike="noStrike">
                          <a:effectLst/>
                          <a:latin typeface="Calibri" panose="020F0502020204030204" pitchFamily="34" charset="0"/>
                          <a:cs typeface="Calibri" panose="020F0502020204030204" pitchFamily="34" charset="0"/>
                        </a:rPr>
                        <a:t>Medicaid Net Cost After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rgbClr val="FF0000"/>
                          </a:solidFill>
                          <a:effectLst/>
                          <a:latin typeface="Calibri" panose="020F0502020204030204" pitchFamily="34" charset="0"/>
                          <a:cs typeface="Calibri" panose="020F0502020204030204" pitchFamily="34" charset="0"/>
                        </a:rPr>
                        <a:t> $ (5)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039520720"/>
                  </a:ext>
                </a:extLst>
              </a:tr>
              <a:tr h="339728">
                <a:tc gridSpan="3">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Medicaid Expenditures</a:t>
                      </a:r>
                    </a:p>
                  </a:txBody>
                  <a:tcPr marL="8074" marR="8074" marT="8074"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hMerge="1">
                  <a:txBody>
                    <a:bodyPr/>
                    <a:lstStyle/>
                    <a:p>
                      <a:endParaRPr lang="en-US"/>
                    </a:p>
                  </a:txBody>
                  <a:tcPr/>
                </a:tc>
                <a:extLst>
                  <a:ext uri="{0D108BD9-81ED-4DB2-BD59-A6C34878D82A}">
                    <a16:rowId xmlns:a16="http://schemas.microsoft.com/office/drawing/2014/main" val="3125570186"/>
                  </a:ext>
                </a:extLst>
              </a:tr>
              <a:tr h="614909">
                <a:tc>
                  <a:txBody>
                    <a:bodyPr/>
                    <a:lstStyle/>
                    <a:p>
                      <a:pPr algn="ctr" fontAlgn="b"/>
                      <a:r>
                        <a:rPr lang="en-US" sz="1600" u="none" strike="noStrike">
                          <a:effectLst/>
                          <a:latin typeface="Calibri" panose="020F0502020204030204" pitchFamily="34" charset="0"/>
                          <a:cs typeface="Calibri" panose="020F0502020204030204" pitchFamily="34" charset="0"/>
                        </a:rPr>
                        <a:t>Medicaid Units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578649515"/>
                  </a:ext>
                </a:extLst>
              </a:tr>
              <a:tr h="614909">
                <a:tc>
                  <a:txBody>
                    <a:bodyPr/>
                    <a:lstStyle/>
                    <a:p>
                      <a:pPr algn="ctr" fontAlgn="b"/>
                      <a:r>
                        <a:rPr lang="en-US" sz="1600" u="none" strike="noStrike">
                          <a:effectLst/>
                          <a:latin typeface="Calibri" panose="020F0502020204030204" pitchFamily="34" charset="0"/>
                          <a:cs typeface="Calibri" panose="020F0502020204030204" pitchFamily="34" charset="0"/>
                        </a:rPr>
                        <a:t>Net Change in Medicaid Expenses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$(50,000)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854443905"/>
                  </a:ext>
                </a:extLst>
              </a:tr>
            </a:tbl>
          </a:graphicData>
        </a:graphic>
      </p:graphicFrame>
    </p:spTree>
    <p:extLst>
      <p:ext uri="{BB962C8B-B14F-4D97-AF65-F5344CB8AC3E}">
        <p14:creationId xmlns:p14="http://schemas.microsoft.com/office/powerpoint/2010/main" val="3561374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228605"/>
            <a:ext cx="7886700" cy="533396"/>
          </a:xfrm>
        </p:spPr>
        <p:txBody>
          <a:bodyPr>
            <a:normAutofit fontScale="90000"/>
          </a:bodyPr>
          <a:lstStyle/>
          <a:p>
            <a:pPr algn="ctr"/>
            <a:r>
              <a:rPr lang="en-US" b="1" dirty="0">
                <a:solidFill>
                  <a:srgbClr val="1B587C"/>
                </a:solidFill>
                <a:cs typeface="Calibri" panose="020F0502020204030204" pitchFamily="34" charset="0"/>
              </a:rPr>
              <a:t>Examples</a:t>
            </a:r>
          </a:p>
        </p:txBody>
      </p:sp>
      <p:graphicFrame>
        <p:nvGraphicFramePr>
          <p:cNvPr id="3" name="Table 2"/>
          <p:cNvGraphicFramePr>
            <a:graphicFrameLocks noGrp="1"/>
          </p:cNvGraphicFramePr>
          <p:nvPr>
            <p:extLst>
              <p:ext uri="{D42A27DB-BD31-4B8C-83A1-F6EECF244321}">
                <p14:modId xmlns:p14="http://schemas.microsoft.com/office/powerpoint/2010/main" val="3339910708"/>
              </p:ext>
            </p:extLst>
          </p:nvPr>
        </p:nvGraphicFramePr>
        <p:xfrm>
          <a:off x="1554480" y="838200"/>
          <a:ext cx="6004560" cy="4894974"/>
        </p:xfrm>
        <a:graphic>
          <a:graphicData uri="http://schemas.openxmlformats.org/drawingml/2006/table">
            <a:tbl>
              <a:tblPr firstRow="1" firstCol="1">
                <a:tableStyleId>{5C22544A-7EE6-4342-B048-85BDC9FD1C3A}</a:tableStyleId>
              </a:tblPr>
              <a:tblGrid>
                <a:gridCol w="1501140">
                  <a:extLst>
                    <a:ext uri="{9D8B030D-6E8A-4147-A177-3AD203B41FA5}">
                      <a16:colId xmlns:a16="http://schemas.microsoft.com/office/drawing/2014/main" val="4183401203"/>
                    </a:ext>
                  </a:extLst>
                </a:gridCol>
                <a:gridCol w="1501140">
                  <a:extLst>
                    <a:ext uri="{9D8B030D-6E8A-4147-A177-3AD203B41FA5}">
                      <a16:colId xmlns:a16="http://schemas.microsoft.com/office/drawing/2014/main" val="3450889702"/>
                    </a:ext>
                  </a:extLst>
                </a:gridCol>
                <a:gridCol w="1501140">
                  <a:extLst>
                    <a:ext uri="{9D8B030D-6E8A-4147-A177-3AD203B41FA5}">
                      <a16:colId xmlns:a16="http://schemas.microsoft.com/office/drawing/2014/main" val="3628548744"/>
                    </a:ext>
                  </a:extLst>
                </a:gridCol>
                <a:gridCol w="1501140">
                  <a:extLst>
                    <a:ext uri="{9D8B030D-6E8A-4147-A177-3AD203B41FA5}">
                      <a16:colId xmlns:a16="http://schemas.microsoft.com/office/drawing/2014/main" val="3372889356"/>
                    </a:ext>
                  </a:extLst>
                </a:gridCol>
              </a:tblGrid>
              <a:tr h="651615">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dirty="0">
                          <a:effectLst/>
                          <a:latin typeface="Calibri" panose="020F0502020204030204" pitchFamily="34" charset="0"/>
                          <a:cs typeface="Calibri" panose="020F0502020204030204" pitchFamily="34" charset="0"/>
                        </a:rPr>
                        <a:t>Pre-</a:t>
                      </a:r>
                      <a:r>
                        <a:rPr lang="en-US" sz="1600" b="1" u="none" strike="noStrike" baseline="0" dirty="0">
                          <a:effectLst/>
                          <a:latin typeface="Calibri" panose="020F0502020204030204" pitchFamily="34" charset="0"/>
                          <a:cs typeface="Calibri" panose="020F0502020204030204" pitchFamily="34" charset="0"/>
                        </a:rPr>
                        <a:t> 1/1/24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Keep Exceeding the Cap</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1" u="none" strike="noStrike">
                          <a:effectLst/>
                          <a:latin typeface="Calibri" panose="020F0502020204030204" pitchFamily="34" charset="0"/>
                          <a:cs typeface="Calibri" panose="020F0502020204030204" pitchFamily="34" charset="0"/>
                        </a:rPr>
                        <a:t>Lower the List Price</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721572150"/>
                  </a:ext>
                </a:extLst>
              </a:tr>
              <a:tr h="491385">
                <a:tc>
                  <a:txBody>
                    <a:bodyPr/>
                    <a:lstStyle/>
                    <a:p>
                      <a:pPr algn="ctr" fontAlgn="b"/>
                      <a:r>
                        <a:rPr lang="en-US" sz="1600" u="none" strike="noStrike" dirty="0">
                          <a:effectLst/>
                          <a:latin typeface="Calibri" panose="020F0502020204030204" pitchFamily="34" charset="0"/>
                          <a:cs typeface="Calibri" panose="020F0502020204030204" pitchFamily="34" charset="0"/>
                        </a:rPr>
                        <a:t>AMP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2800" u="none" strike="noStrike" dirty="0">
                          <a:effectLst/>
                          <a:latin typeface="Calibri" panose="020F0502020204030204" pitchFamily="34" charset="0"/>
                          <a:cs typeface="Calibri" panose="020F0502020204030204" pitchFamily="34" charset="0"/>
                        </a:rPr>
                        <a:t> $20 </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97559020"/>
                  </a:ext>
                </a:extLst>
              </a:tr>
              <a:tr h="304800">
                <a:tc>
                  <a:txBody>
                    <a:bodyPr/>
                    <a:lstStyle/>
                    <a:p>
                      <a:pPr algn="ctr" fontAlgn="b"/>
                      <a:r>
                        <a:rPr lang="en-US" sz="1600" b="1" i="0" u="none" strike="noStrike" dirty="0">
                          <a:solidFill>
                            <a:schemeClr val="bg1"/>
                          </a:solidFill>
                          <a:effectLst/>
                          <a:latin typeface="Calibri" panose="020F0502020204030204" pitchFamily="34" charset="0"/>
                          <a:cs typeface="Calibri" panose="020F0502020204030204" pitchFamily="34" charset="0"/>
                        </a:rPr>
                        <a:t>Best Price</a:t>
                      </a:r>
                    </a:p>
                  </a:txBody>
                  <a:tcPr marL="8074" marR="8074" marT="8074" marB="0" anchor="ct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8074" marR="8074" marT="8074" marB="0" anchor="ctr"/>
                </a:tc>
                <a:tc>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$15</a:t>
                      </a:r>
                    </a:p>
                  </a:txBody>
                  <a:tcPr marL="8074" marR="8074" marT="8074"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8074" marR="8074" marT="8074" marB="0" anchor="ctr"/>
                </a:tc>
                <a:extLst>
                  <a:ext uri="{0D108BD9-81ED-4DB2-BD59-A6C34878D82A}">
                    <a16:rowId xmlns:a16="http://schemas.microsoft.com/office/drawing/2014/main" val="3310175174"/>
                  </a:ext>
                </a:extLst>
              </a:tr>
              <a:tr h="304800">
                <a:tc>
                  <a:txBody>
                    <a:bodyPr/>
                    <a:lstStyle/>
                    <a:p>
                      <a:pPr algn="ctr" fontAlgn="b"/>
                      <a:r>
                        <a:rPr lang="en-US" sz="1600" u="none" strike="noStrike">
                          <a:effectLst/>
                          <a:latin typeface="Calibri" panose="020F0502020204030204" pitchFamily="34" charset="0"/>
                          <a:cs typeface="Calibri" panose="020F0502020204030204" pitchFamily="34" charset="0"/>
                        </a:rPr>
                        <a:t>AMP - Best Price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$85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$85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a:t>
                      </a:r>
                      <a:r>
                        <a:rPr lang="en-US" sz="1600" b="0" u="none" strike="noStrike" dirty="0">
                          <a:effectLst/>
                          <a:latin typeface="Calibri" panose="020F0502020204030204" pitchFamily="34" charset="0"/>
                          <a:cs typeface="Calibri" panose="020F0502020204030204" pitchFamily="34" charset="0"/>
                        </a:rPr>
                        <a:t>$5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10135750"/>
                  </a:ext>
                </a:extLst>
              </a:tr>
              <a:tr h="381000">
                <a:tc>
                  <a:txBody>
                    <a:bodyPr/>
                    <a:lstStyle/>
                    <a:p>
                      <a:pPr algn="ctr" fontAlgn="b"/>
                      <a:r>
                        <a:rPr lang="en-US" sz="1600" u="none" strike="noStrike">
                          <a:effectLst/>
                          <a:latin typeface="Calibri" panose="020F0502020204030204" pitchFamily="34" charset="0"/>
                          <a:cs typeface="Calibri" panose="020F0502020204030204" pitchFamily="34" charset="0"/>
                        </a:rPr>
                        <a:t>Inflationary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$20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a:t>
                      </a:r>
                      <a:r>
                        <a:rPr lang="en-US" sz="1600" u="none" strike="noStrike" baseline="0" dirty="0">
                          <a:effectLst/>
                          <a:latin typeface="Calibri" panose="020F0502020204030204" pitchFamily="34" charset="0"/>
                          <a:cs typeface="Calibri" panose="020F0502020204030204" pitchFamily="34" charset="0"/>
                        </a:rPr>
                        <a:t> </a:t>
                      </a:r>
                      <a:r>
                        <a:rPr lang="en-US" sz="1600" u="none" strike="noStrike" dirty="0">
                          <a:effectLst/>
                          <a:latin typeface="Calibri" panose="020F0502020204030204" pitchFamily="34" charset="0"/>
                          <a:cs typeface="Calibri" panose="020F0502020204030204" pitchFamily="34" charset="0"/>
                        </a:rPr>
                        <a:t>-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563378408"/>
                  </a:ext>
                </a:extLst>
              </a:tr>
              <a:tr h="342446">
                <a:tc>
                  <a:txBody>
                    <a:bodyPr/>
                    <a:lstStyle/>
                    <a:p>
                      <a:pPr algn="ctr" fontAlgn="b"/>
                      <a:r>
                        <a:rPr lang="en-US" sz="1600" u="none" strike="noStrike">
                          <a:effectLst/>
                          <a:latin typeface="Calibri" panose="020F0502020204030204" pitchFamily="34" charset="0"/>
                          <a:cs typeface="Calibri" panose="020F0502020204030204" pitchFamily="34" charset="0"/>
                        </a:rPr>
                        <a:t>Unit Rebate Amount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605292917"/>
                  </a:ext>
                </a:extLst>
              </a:tr>
              <a:tr h="251707">
                <a:tc>
                  <a:txBody>
                    <a:bodyPr/>
                    <a:lstStyle/>
                    <a:p>
                      <a:pPr algn="ctr" fontAlgn="b"/>
                      <a:r>
                        <a:rPr lang="en-US" sz="1600" u="none" strike="noStrike">
                          <a:effectLst/>
                          <a:latin typeface="Calibri" panose="020F0502020204030204" pitchFamily="34" charset="0"/>
                          <a:cs typeface="Calibri" panose="020F0502020204030204" pitchFamily="34" charset="0"/>
                        </a:rPr>
                        <a:t>Medicaid Net Cost After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 (5)</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$15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039520720"/>
                  </a:ext>
                </a:extLst>
              </a:tr>
              <a:tr h="325807">
                <a:tc gridSpan="4">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Medicaid Expenditures</a:t>
                      </a:r>
                    </a:p>
                  </a:txBody>
                  <a:tcPr marL="8074" marR="8074" marT="8074"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hMerge="1">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125570186"/>
                  </a:ext>
                </a:extLst>
              </a:tr>
              <a:tr h="589711">
                <a:tc>
                  <a:txBody>
                    <a:bodyPr/>
                    <a:lstStyle/>
                    <a:p>
                      <a:pPr algn="ctr" fontAlgn="b"/>
                      <a:r>
                        <a:rPr lang="en-US" sz="1600" u="none" strike="noStrike">
                          <a:effectLst/>
                          <a:latin typeface="Calibri" panose="020F0502020204030204" pitchFamily="34" charset="0"/>
                          <a:cs typeface="Calibri" panose="020F0502020204030204" pitchFamily="34" charset="0"/>
                        </a:rPr>
                        <a:t>Medicaid Units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10,000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578649515"/>
                  </a:ext>
                </a:extLst>
              </a:tr>
              <a:tr h="589711">
                <a:tc>
                  <a:txBody>
                    <a:bodyPr/>
                    <a:lstStyle/>
                    <a:p>
                      <a:pPr algn="ctr" fontAlgn="b"/>
                      <a:r>
                        <a:rPr lang="en-US" sz="1600" u="none" strike="noStrike">
                          <a:effectLst/>
                          <a:latin typeface="Calibri" panose="020F0502020204030204" pitchFamily="34" charset="0"/>
                          <a:cs typeface="Calibri" panose="020F0502020204030204" pitchFamily="34" charset="0"/>
                        </a:rPr>
                        <a:t>Net Change in Medicaid Expenses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$(50,000)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$150,000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854443905"/>
                  </a:ext>
                </a:extLst>
              </a:tr>
            </a:tbl>
          </a:graphicData>
        </a:graphic>
      </p:graphicFrame>
    </p:spTree>
    <p:extLst>
      <p:ext uri="{BB962C8B-B14F-4D97-AF65-F5344CB8AC3E}">
        <p14:creationId xmlns:p14="http://schemas.microsoft.com/office/powerpoint/2010/main" val="1041025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3581400"/>
            <a:ext cx="9144000" cy="914400"/>
          </a:xfrm>
          <a:solidFill>
            <a:schemeClr val="tx2"/>
          </a:solidFill>
        </p:spPr>
        <p:txBody>
          <a:bodyPr anchor="ctr">
            <a:noAutofit/>
          </a:bodyPr>
          <a:lstStyle/>
          <a:p>
            <a:r>
              <a:rPr lang="en-US" sz="2400" dirty="0">
                <a:solidFill>
                  <a:schemeClr val="bg1"/>
                </a:solidFill>
              </a:rPr>
              <a:t>Empower Missourians to live safe, healthy, and productive lives.</a:t>
            </a:r>
          </a:p>
          <a:p>
            <a:r>
              <a:rPr lang="en-US" sz="2400" dirty="0">
                <a:solidFill>
                  <a:schemeClr val="bg1"/>
                </a:solidFill>
              </a:rPr>
              <a:t>November 7, 2023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707" y="47408"/>
            <a:ext cx="2819400" cy="187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7" y="59612"/>
            <a:ext cx="2780247" cy="1855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750" y="0"/>
            <a:ext cx="2895600" cy="190661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797" y="4800600"/>
            <a:ext cx="2895601" cy="192969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0091" y="4833224"/>
            <a:ext cx="3050140" cy="185952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6690" y="4753441"/>
            <a:ext cx="2866678" cy="1939306"/>
          </a:xfrm>
          <a:prstGeom prst="rect">
            <a:avLst/>
          </a:prstGeom>
        </p:spPr>
      </p:pic>
      <p:sp>
        <p:nvSpPr>
          <p:cNvPr id="2" name="Slide Number Placeholder 1"/>
          <p:cNvSpPr>
            <a:spLocks noGrp="1"/>
          </p:cNvSpPr>
          <p:nvPr>
            <p:ph type="sldNum" sz="quarter" idx="12"/>
          </p:nvPr>
        </p:nvSpPr>
        <p:spPr/>
        <p:txBody>
          <a:bodyPr/>
          <a:lstStyle/>
          <a:p>
            <a:fld id="{E21346DB-B1C9-4BAB-9FA2-E8F62AA8F892}" type="slidenum">
              <a:rPr lang="en-US">
                <a:solidFill>
                  <a:prstClr val="black">
                    <a:tint val="75000"/>
                  </a:prstClr>
                </a:solidFill>
                <a:latin typeface="Calibri"/>
              </a:rPr>
              <a:pPr/>
              <a:t>6</a:t>
            </a:fld>
            <a:endParaRPr lang="en-US" dirty="0">
              <a:solidFill>
                <a:prstClr val="black">
                  <a:tint val="75000"/>
                </a:prstClr>
              </a:solidFill>
              <a:latin typeface="Calibri"/>
            </a:endParaRPr>
          </a:p>
        </p:txBody>
      </p:sp>
      <p:pic>
        <p:nvPicPr>
          <p:cNvPr id="16" name="Picture 15"/>
          <p:cNvPicPr/>
          <p:nvPr/>
        </p:nvPicPr>
        <p:blipFill>
          <a:blip r:embed="rId8">
            <a:extLst>
              <a:ext uri="{28A0092B-C50C-407E-A947-70E740481C1C}">
                <a14:useLocalDpi xmlns:a14="http://schemas.microsoft.com/office/drawing/2010/main" val="0"/>
              </a:ext>
            </a:extLst>
          </a:blip>
          <a:stretch>
            <a:fillRect/>
          </a:stretch>
        </p:blipFill>
        <p:spPr bwMode="auto">
          <a:xfrm>
            <a:off x="3148926" y="2057400"/>
            <a:ext cx="2823713" cy="137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810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09600" y="0"/>
            <a:ext cx="7886700" cy="880301"/>
          </a:xfrm>
        </p:spPr>
        <p:txBody>
          <a:bodyPr>
            <a:normAutofit/>
          </a:bodyPr>
          <a:lstStyle/>
          <a:p>
            <a:pPr algn="ctr"/>
            <a:r>
              <a:rPr lang="en-US" b="1" dirty="0">
                <a:solidFill>
                  <a:srgbClr val="1B587C"/>
                </a:solidFill>
                <a:cs typeface="Calibri" panose="020F0502020204030204" pitchFamily="34" charset="0"/>
              </a:rPr>
              <a:t>Examples</a:t>
            </a:r>
          </a:p>
        </p:txBody>
      </p:sp>
      <p:graphicFrame>
        <p:nvGraphicFramePr>
          <p:cNvPr id="3" name="Table 2"/>
          <p:cNvGraphicFramePr>
            <a:graphicFrameLocks noGrp="1"/>
          </p:cNvGraphicFramePr>
          <p:nvPr>
            <p:extLst>
              <p:ext uri="{D42A27DB-BD31-4B8C-83A1-F6EECF244321}">
                <p14:modId xmlns:p14="http://schemas.microsoft.com/office/powerpoint/2010/main" val="979022913"/>
              </p:ext>
            </p:extLst>
          </p:nvPr>
        </p:nvGraphicFramePr>
        <p:xfrm>
          <a:off x="750570" y="880301"/>
          <a:ext cx="7604760" cy="5199774"/>
        </p:xfrm>
        <a:graphic>
          <a:graphicData uri="http://schemas.openxmlformats.org/drawingml/2006/table">
            <a:tbl>
              <a:tblPr firstRow="1" firstCol="1">
                <a:tableStyleId>{5C22544A-7EE6-4342-B048-85BDC9FD1C3A}</a:tableStyleId>
              </a:tblPr>
              <a:tblGrid>
                <a:gridCol w="1520952">
                  <a:extLst>
                    <a:ext uri="{9D8B030D-6E8A-4147-A177-3AD203B41FA5}">
                      <a16:colId xmlns:a16="http://schemas.microsoft.com/office/drawing/2014/main" val="4183401203"/>
                    </a:ext>
                  </a:extLst>
                </a:gridCol>
                <a:gridCol w="1520952">
                  <a:extLst>
                    <a:ext uri="{9D8B030D-6E8A-4147-A177-3AD203B41FA5}">
                      <a16:colId xmlns:a16="http://schemas.microsoft.com/office/drawing/2014/main" val="3450889702"/>
                    </a:ext>
                  </a:extLst>
                </a:gridCol>
                <a:gridCol w="1520952">
                  <a:extLst>
                    <a:ext uri="{9D8B030D-6E8A-4147-A177-3AD203B41FA5}">
                      <a16:colId xmlns:a16="http://schemas.microsoft.com/office/drawing/2014/main" val="3628548744"/>
                    </a:ext>
                  </a:extLst>
                </a:gridCol>
                <a:gridCol w="1520952">
                  <a:extLst>
                    <a:ext uri="{9D8B030D-6E8A-4147-A177-3AD203B41FA5}">
                      <a16:colId xmlns:a16="http://schemas.microsoft.com/office/drawing/2014/main" val="3372889356"/>
                    </a:ext>
                  </a:extLst>
                </a:gridCol>
                <a:gridCol w="1520952">
                  <a:extLst>
                    <a:ext uri="{9D8B030D-6E8A-4147-A177-3AD203B41FA5}">
                      <a16:colId xmlns:a16="http://schemas.microsoft.com/office/drawing/2014/main" val="3568548893"/>
                    </a:ext>
                  </a:extLst>
                </a:gridCol>
              </a:tblGrid>
              <a:tr h="651615">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dirty="0">
                          <a:effectLst/>
                          <a:latin typeface="Calibri" panose="020F0502020204030204" pitchFamily="34" charset="0"/>
                          <a:cs typeface="Calibri" panose="020F0502020204030204" pitchFamily="34" charset="0"/>
                        </a:rPr>
                        <a:t>Pre-</a:t>
                      </a:r>
                      <a:r>
                        <a:rPr lang="en-US" sz="1600" b="1" u="none" strike="noStrike" baseline="0" dirty="0">
                          <a:effectLst/>
                          <a:latin typeface="Calibri" panose="020F0502020204030204" pitchFamily="34" charset="0"/>
                          <a:cs typeface="Calibri" panose="020F0502020204030204" pitchFamily="34" charset="0"/>
                        </a:rPr>
                        <a:t> 1/1/24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Keep Exceeding the Cap</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Lower the List Price</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1" u="none" strike="noStrike" dirty="0">
                          <a:effectLst/>
                          <a:latin typeface="Calibri" panose="020F0502020204030204" pitchFamily="34" charset="0"/>
                          <a:cs typeface="Calibri" panose="020F0502020204030204" pitchFamily="34" charset="0"/>
                        </a:rPr>
                        <a:t>Break Contracts and Increase BP</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721572150"/>
                  </a:ext>
                </a:extLst>
              </a:tr>
              <a:tr h="491385">
                <a:tc>
                  <a:txBody>
                    <a:bodyPr/>
                    <a:lstStyle/>
                    <a:p>
                      <a:pPr algn="ctr" fontAlgn="b"/>
                      <a:r>
                        <a:rPr lang="en-US" sz="1600" u="none" strike="noStrike" dirty="0">
                          <a:effectLst/>
                          <a:latin typeface="Calibri" panose="020F0502020204030204" pitchFamily="34" charset="0"/>
                          <a:cs typeface="Calibri" panose="020F0502020204030204" pitchFamily="34" charset="0"/>
                        </a:rPr>
                        <a:t>AMP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$20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97559020"/>
                  </a:ext>
                </a:extLst>
              </a:tr>
              <a:tr h="381000">
                <a:tc>
                  <a:txBody>
                    <a:bodyPr/>
                    <a:lstStyle/>
                    <a:p>
                      <a:pPr algn="ctr" fontAlgn="b"/>
                      <a:r>
                        <a:rPr lang="en-US" sz="1600" b="1" i="0" u="none" strike="noStrike" dirty="0">
                          <a:solidFill>
                            <a:schemeClr val="bg1"/>
                          </a:solidFill>
                          <a:effectLst/>
                          <a:latin typeface="Calibri" panose="020F0502020204030204" pitchFamily="34" charset="0"/>
                          <a:cs typeface="Calibri" panose="020F0502020204030204" pitchFamily="34" charset="0"/>
                        </a:rPr>
                        <a:t>Best Price</a:t>
                      </a:r>
                    </a:p>
                  </a:txBody>
                  <a:tcPr marL="8074" marR="8074" marT="8074" marB="0" anchor="ct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8074" marR="8074" marT="8074" marB="0" anchor="ctr"/>
                </a:tc>
                <a:tc>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$15</a:t>
                      </a:r>
                    </a:p>
                  </a:txBody>
                  <a:tcPr marL="8074" marR="8074" marT="8074" marB="0" anchor="ctr">
                    <a:solidFill>
                      <a:schemeClr val="bg1"/>
                    </a:solidFill>
                  </a:tcPr>
                </a:tc>
                <a:tc>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$15</a:t>
                      </a:r>
                    </a:p>
                  </a:txBody>
                  <a:tcPr marL="8074" marR="8074" marT="8074"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8074" marR="8074" marT="8074" marB="0" anchor="ctr"/>
                </a:tc>
                <a:extLst>
                  <a:ext uri="{0D108BD9-81ED-4DB2-BD59-A6C34878D82A}">
                    <a16:rowId xmlns:a16="http://schemas.microsoft.com/office/drawing/2014/main" val="1268007705"/>
                  </a:ext>
                </a:extLst>
              </a:tr>
              <a:tr h="533400">
                <a:tc>
                  <a:txBody>
                    <a:bodyPr/>
                    <a:lstStyle/>
                    <a:p>
                      <a:pPr algn="ctr" fontAlgn="b"/>
                      <a:r>
                        <a:rPr lang="en-US" sz="1600" u="none" strike="noStrike">
                          <a:effectLst/>
                          <a:latin typeface="Calibri" panose="020F0502020204030204" pitchFamily="34" charset="0"/>
                          <a:cs typeface="Calibri" panose="020F0502020204030204" pitchFamily="34" charset="0"/>
                        </a:rPr>
                        <a:t>AMP - Best Price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$85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$85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2800" u="none" strike="noStrike" dirty="0">
                          <a:effectLst/>
                          <a:latin typeface="Calibri" panose="020F0502020204030204" pitchFamily="34" charset="0"/>
                          <a:cs typeface="Calibri" panose="020F0502020204030204" pitchFamily="34" charset="0"/>
                        </a:rPr>
                        <a:t> </a:t>
                      </a:r>
                      <a:r>
                        <a:rPr lang="en-US" sz="2800" b="1" u="none" strike="noStrike" dirty="0">
                          <a:effectLst/>
                          <a:latin typeface="Calibri" panose="020F0502020204030204" pitchFamily="34" charset="0"/>
                          <a:cs typeface="Calibri" panose="020F0502020204030204" pitchFamily="34" charset="0"/>
                        </a:rPr>
                        <a:t>$50 </a:t>
                      </a:r>
                      <a:endParaRPr lang="en-US" sz="28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10135750"/>
                  </a:ext>
                </a:extLst>
              </a:tr>
              <a:tr h="457200">
                <a:tc>
                  <a:txBody>
                    <a:bodyPr/>
                    <a:lstStyle/>
                    <a:p>
                      <a:pPr algn="ctr" fontAlgn="b"/>
                      <a:r>
                        <a:rPr lang="en-US" sz="1600" u="none" strike="noStrike">
                          <a:effectLst/>
                          <a:latin typeface="Calibri" panose="020F0502020204030204" pitchFamily="34" charset="0"/>
                          <a:cs typeface="Calibri" panose="020F0502020204030204" pitchFamily="34" charset="0"/>
                        </a:rPr>
                        <a:t>Inflationary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$20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baseline="0" dirty="0">
                          <a:solidFill>
                            <a:schemeClr val="bg1"/>
                          </a:solidFill>
                          <a:effectLst/>
                          <a:latin typeface="Calibri" panose="020F0502020204030204" pitchFamily="34" charset="0"/>
                          <a:cs typeface="Calibri" panose="020F0502020204030204" pitchFamily="34" charset="0"/>
                        </a:rPr>
                        <a:t> </a:t>
                      </a:r>
                      <a:r>
                        <a:rPr lang="en-US" sz="1600" u="none" strike="noStrike" dirty="0">
                          <a:solidFill>
                            <a:schemeClr val="bg1"/>
                          </a:solidFill>
                          <a:effectLst/>
                          <a:latin typeface="Calibri" panose="020F0502020204030204" pitchFamily="34" charset="0"/>
                          <a:cs typeface="Calibri" panose="020F0502020204030204" pitchFamily="34" charset="0"/>
                        </a:rPr>
                        <a:t>-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563378408"/>
                  </a:ext>
                </a:extLst>
              </a:tr>
              <a:tr h="494846">
                <a:tc>
                  <a:txBody>
                    <a:bodyPr/>
                    <a:lstStyle/>
                    <a:p>
                      <a:pPr algn="ctr" fontAlgn="b"/>
                      <a:r>
                        <a:rPr lang="en-US" sz="1600" u="none" strike="noStrike">
                          <a:effectLst/>
                          <a:latin typeface="Calibri" panose="020F0502020204030204" pitchFamily="34" charset="0"/>
                          <a:cs typeface="Calibri" panose="020F0502020204030204" pitchFamily="34" charset="0"/>
                        </a:rPr>
                        <a:t>Unit Rebate Amount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$70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605292917"/>
                  </a:ext>
                </a:extLst>
              </a:tr>
              <a:tr h="458809">
                <a:tc>
                  <a:txBody>
                    <a:bodyPr/>
                    <a:lstStyle/>
                    <a:p>
                      <a:pPr algn="ctr" fontAlgn="b"/>
                      <a:r>
                        <a:rPr lang="en-US" sz="1600" u="none" strike="noStrike">
                          <a:effectLst/>
                          <a:latin typeface="Calibri" panose="020F0502020204030204" pitchFamily="34" charset="0"/>
                          <a:cs typeface="Calibri" panose="020F0502020204030204" pitchFamily="34" charset="0"/>
                        </a:rPr>
                        <a:t>Medicaid Net Cost After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 (5)</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$30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039520720"/>
                  </a:ext>
                </a:extLst>
              </a:tr>
              <a:tr h="325807">
                <a:tc gridSpan="5">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Medicaid Expenditures</a:t>
                      </a:r>
                    </a:p>
                  </a:txBody>
                  <a:tcPr marL="8074" marR="8074" marT="8074"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hMerge="1">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hMerge="1">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125570186"/>
                  </a:ext>
                </a:extLst>
              </a:tr>
              <a:tr h="589711">
                <a:tc>
                  <a:txBody>
                    <a:bodyPr/>
                    <a:lstStyle/>
                    <a:p>
                      <a:pPr algn="ctr" fontAlgn="b"/>
                      <a:r>
                        <a:rPr lang="en-US" sz="1600" u="none" strike="noStrike">
                          <a:effectLst/>
                          <a:latin typeface="Calibri" panose="020F0502020204030204" pitchFamily="34" charset="0"/>
                          <a:cs typeface="Calibri" panose="020F0502020204030204" pitchFamily="34" charset="0"/>
                        </a:rPr>
                        <a:t>Medicaid Units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10,000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10,000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578649515"/>
                  </a:ext>
                </a:extLst>
              </a:tr>
              <a:tr h="589711">
                <a:tc>
                  <a:txBody>
                    <a:bodyPr/>
                    <a:lstStyle/>
                    <a:p>
                      <a:pPr algn="ctr" fontAlgn="b"/>
                      <a:r>
                        <a:rPr lang="en-US" sz="1600" u="none" strike="noStrike">
                          <a:effectLst/>
                          <a:latin typeface="Calibri" panose="020F0502020204030204" pitchFamily="34" charset="0"/>
                          <a:cs typeface="Calibri" panose="020F0502020204030204" pitchFamily="34" charset="0"/>
                        </a:rPr>
                        <a:t>Net Change in Medicaid Expenses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$(50,000)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$150,000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$300,000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854443905"/>
                  </a:ext>
                </a:extLst>
              </a:tr>
            </a:tbl>
          </a:graphicData>
        </a:graphic>
      </p:graphicFrame>
    </p:spTree>
    <p:extLst>
      <p:ext uri="{BB962C8B-B14F-4D97-AF65-F5344CB8AC3E}">
        <p14:creationId xmlns:p14="http://schemas.microsoft.com/office/powerpoint/2010/main" val="2509130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0"/>
            <a:ext cx="7886700" cy="880301"/>
          </a:xfrm>
        </p:spPr>
        <p:txBody>
          <a:bodyPr>
            <a:normAutofit/>
          </a:bodyPr>
          <a:lstStyle/>
          <a:p>
            <a:pPr algn="ctr"/>
            <a:r>
              <a:rPr lang="en-US" b="1" dirty="0">
                <a:solidFill>
                  <a:srgbClr val="1B587C"/>
                </a:solidFill>
                <a:cs typeface="Calibri" panose="020F0502020204030204" pitchFamily="34" charset="0"/>
              </a:rPr>
              <a:t>Examples</a:t>
            </a:r>
          </a:p>
        </p:txBody>
      </p:sp>
      <p:graphicFrame>
        <p:nvGraphicFramePr>
          <p:cNvPr id="3" name="Table 2"/>
          <p:cNvGraphicFramePr>
            <a:graphicFrameLocks noGrp="1"/>
          </p:cNvGraphicFramePr>
          <p:nvPr>
            <p:extLst>
              <p:ext uri="{D42A27DB-BD31-4B8C-83A1-F6EECF244321}">
                <p14:modId xmlns:p14="http://schemas.microsoft.com/office/powerpoint/2010/main" val="1064566218"/>
              </p:ext>
            </p:extLst>
          </p:nvPr>
        </p:nvGraphicFramePr>
        <p:xfrm>
          <a:off x="167640" y="880301"/>
          <a:ext cx="8778240" cy="5247383"/>
        </p:xfrm>
        <a:graphic>
          <a:graphicData uri="http://schemas.openxmlformats.org/drawingml/2006/table">
            <a:tbl>
              <a:tblPr firstRow="1" firstCol="1">
                <a:tableStyleId>{5C22544A-7EE6-4342-B048-85BDC9FD1C3A}</a:tableStyleId>
              </a:tblPr>
              <a:tblGrid>
                <a:gridCol w="1463040">
                  <a:extLst>
                    <a:ext uri="{9D8B030D-6E8A-4147-A177-3AD203B41FA5}">
                      <a16:colId xmlns:a16="http://schemas.microsoft.com/office/drawing/2014/main" val="4183401203"/>
                    </a:ext>
                  </a:extLst>
                </a:gridCol>
                <a:gridCol w="1463040">
                  <a:extLst>
                    <a:ext uri="{9D8B030D-6E8A-4147-A177-3AD203B41FA5}">
                      <a16:colId xmlns:a16="http://schemas.microsoft.com/office/drawing/2014/main" val="3450889702"/>
                    </a:ext>
                  </a:extLst>
                </a:gridCol>
                <a:gridCol w="1463040">
                  <a:extLst>
                    <a:ext uri="{9D8B030D-6E8A-4147-A177-3AD203B41FA5}">
                      <a16:colId xmlns:a16="http://schemas.microsoft.com/office/drawing/2014/main" val="3628548744"/>
                    </a:ext>
                  </a:extLst>
                </a:gridCol>
                <a:gridCol w="1463040">
                  <a:extLst>
                    <a:ext uri="{9D8B030D-6E8A-4147-A177-3AD203B41FA5}">
                      <a16:colId xmlns:a16="http://schemas.microsoft.com/office/drawing/2014/main" val="3372889356"/>
                    </a:ext>
                  </a:extLst>
                </a:gridCol>
                <a:gridCol w="1463040">
                  <a:extLst>
                    <a:ext uri="{9D8B030D-6E8A-4147-A177-3AD203B41FA5}">
                      <a16:colId xmlns:a16="http://schemas.microsoft.com/office/drawing/2014/main" val="3568548893"/>
                    </a:ext>
                  </a:extLst>
                </a:gridCol>
                <a:gridCol w="1463040">
                  <a:extLst>
                    <a:ext uri="{9D8B030D-6E8A-4147-A177-3AD203B41FA5}">
                      <a16:colId xmlns:a16="http://schemas.microsoft.com/office/drawing/2014/main" val="4193525453"/>
                    </a:ext>
                  </a:extLst>
                </a:gridCol>
              </a:tblGrid>
              <a:tr h="542323">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dirty="0">
                          <a:effectLst/>
                          <a:latin typeface="Calibri" panose="020F0502020204030204" pitchFamily="34" charset="0"/>
                          <a:cs typeface="Calibri" panose="020F0502020204030204" pitchFamily="34" charset="0"/>
                        </a:rPr>
                        <a:t>Pre-</a:t>
                      </a:r>
                      <a:r>
                        <a:rPr lang="en-US" sz="1600" b="1" u="none" strike="noStrike" baseline="0" dirty="0">
                          <a:effectLst/>
                          <a:latin typeface="Calibri" panose="020F0502020204030204" pitchFamily="34" charset="0"/>
                          <a:cs typeface="Calibri" panose="020F0502020204030204" pitchFamily="34" charset="0"/>
                        </a:rPr>
                        <a:t> 1/1/24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b="1" u="none" strike="noStrike">
                          <a:solidFill>
                            <a:schemeClr val="bg1"/>
                          </a:solidFill>
                          <a:effectLst/>
                          <a:latin typeface="Calibri" panose="020F0502020204030204" pitchFamily="34" charset="0"/>
                          <a:cs typeface="Calibri" panose="020F0502020204030204" pitchFamily="34" charset="0"/>
                        </a:rPr>
                        <a:t>Keep Exceeding the Cap</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1" u="none" strike="noStrike">
                          <a:solidFill>
                            <a:schemeClr val="bg1"/>
                          </a:solidFill>
                          <a:effectLst/>
                          <a:latin typeface="Calibri" panose="020F0502020204030204" pitchFamily="34" charset="0"/>
                          <a:cs typeface="Calibri" panose="020F0502020204030204" pitchFamily="34" charset="0"/>
                        </a:rPr>
                        <a:t>Lower the List Price</a:t>
                      </a:r>
                      <a:endParaRPr lang="en-US" sz="1600" b="1" i="0" u="none" strike="noStrike">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1" u="none" strike="noStrike" dirty="0">
                          <a:solidFill>
                            <a:schemeClr val="bg1"/>
                          </a:solidFill>
                          <a:effectLst/>
                          <a:latin typeface="Calibri" panose="020F0502020204030204" pitchFamily="34" charset="0"/>
                          <a:cs typeface="Calibri" panose="020F0502020204030204" pitchFamily="34" charset="0"/>
                        </a:rPr>
                        <a:t>Break Contracts and Increase BP</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1" u="none" strike="noStrike" dirty="0">
                          <a:effectLst/>
                          <a:latin typeface="Calibri" panose="020F0502020204030204" pitchFamily="34" charset="0"/>
                          <a:cs typeface="Calibri" panose="020F0502020204030204" pitchFamily="34" charset="0"/>
                        </a:rPr>
                        <a:t>Reformulate</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721572150"/>
                  </a:ext>
                </a:extLst>
              </a:tr>
              <a:tr h="490801">
                <a:tc>
                  <a:txBody>
                    <a:bodyPr/>
                    <a:lstStyle/>
                    <a:p>
                      <a:pPr algn="ctr" fontAlgn="b"/>
                      <a:r>
                        <a:rPr lang="en-US" sz="1600" u="none" strike="noStrike" dirty="0">
                          <a:effectLst/>
                          <a:latin typeface="Calibri" panose="020F0502020204030204" pitchFamily="34" charset="0"/>
                          <a:cs typeface="Calibri" panose="020F0502020204030204" pitchFamily="34" charset="0"/>
                        </a:rPr>
                        <a:t>AMP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$20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a:t>
                      </a:r>
                      <a:r>
                        <a:rPr lang="en-US" sz="2800" u="none" strike="noStrike" dirty="0">
                          <a:effectLst/>
                          <a:latin typeface="Calibri" panose="020F0502020204030204" pitchFamily="34" charset="0"/>
                          <a:cs typeface="Calibri" panose="020F0502020204030204" pitchFamily="34" charset="0"/>
                        </a:rPr>
                        <a:t>$85 </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97559020"/>
                  </a:ext>
                </a:extLst>
              </a:tr>
              <a:tr h="490801">
                <a:tc>
                  <a:txBody>
                    <a:bodyPr/>
                    <a:lstStyle/>
                    <a:p>
                      <a:pPr algn="ctr" fontAlgn="b"/>
                      <a:r>
                        <a:rPr lang="en-US" sz="1600" b="1" i="0" u="none" strike="noStrike" dirty="0">
                          <a:solidFill>
                            <a:schemeClr val="bg1"/>
                          </a:solidFill>
                          <a:effectLst/>
                          <a:latin typeface="Calibri" panose="020F0502020204030204" pitchFamily="34" charset="0"/>
                          <a:cs typeface="Calibri" panose="020F0502020204030204" pitchFamily="34" charset="0"/>
                        </a:rPr>
                        <a:t>Best Price</a:t>
                      </a:r>
                    </a:p>
                  </a:txBody>
                  <a:tcPr marL="8074" marR="8074" marT="8074" marB="0" anchor="ct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8074" marR="8074" marT="8074" marB="0" anchor="ct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$60</a:t>
                      </a:r>
                    </a:p>
                  </a:txBody>
                  <a:tcPr marL="8074" marR="8074" marT="8074" marB="0" anchor="ctr"/>
                </a:tc>
                <a:extLst>
                  <a:ext uri="{0D108BD9-81ED-4DB2-BD59-A6C34878D82A}">
                    <a16:rowId xmlns:a16="http://schemas.microsoft.com/office/drawing/2014/main" val="2223848603"/>
                  </a:ext>
                </a:extLst>
              </a:tr>
              <a:tr h="490801">
                <a:tc>
                  <a:txBody>
                    <a:bodyPr/>
                    <a:lstStyle/>
                    <a:p>
                      <a:pPr algn="ctr" fontAlgn="b"/>
                      <a:r>
                        <a:rPr lang="en-US" sz="1600" u="none" strike="noStrike" dirty="0">
                          <a:effectLst/>
                          <a:latin typeface="Calibri" panose="020F0502020204030204" pitchFamily="34" charset="0"/>
                          <a:cs typeface="Calibri" panose="020F0502020204030204" pitchFamily="34" charset="0"/>
                        </a:rPr>
                        <a:t>AMP - Best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$85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$85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$25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10135750"/>
                  </a:ext>
                </a:extLst>
              </a:tr>
              <a:tr h="490801">
                <a:tc>
                  <a:txBody>
                    <a:bodyPr/>
                    <a:lstStyle/>
                    <a:p>
                      <a:pPr algn="ctr" fontAlgn="b"/>
                      <a:r>
                        <a:rPr lang="en-US" sz="1600" u="none" strike="noStrike" dirty="0">
                          <a:effectLst/>
                          <a:latin typeface="Calibri" panose="020F0502020204030204" pitchFamily="34" charset="0"/>
                          <a:cs typeface="Calibri" panose="020F0502020204030204" pitchFamily="34" charset="0"/>
                        </a:rPr>
                        <a:t>Inflationary Rebate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$20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a:t>
                      </a:r>
                      <a:r>
                        <a:rPr lang="en-US" sz="1600" u="none" strike="noStrike" baseline="0" dirty="0">
                          <a:solidFill>
                            <a:schemeClr val="bg1"/>
                          </a:solidFill>
                          <a:effectLst/>
                          <a:latin typeface="Calibri" panose="020F0502020204030204" pitchFamily="34" charset="0"/>
                          <a:cs typeface="Calibri" panose="020F0502020204030204" pitchFamily="34" charset="0"/>
                        </a:rPr>
                        <a:t> </a:t>
                      </a:r>
                      <a:r>
                        <a:rPr lang="en-US" sz="1600" u="none" strike="noStrike" dirty="0">
                          <a:solidFill>
                            <a:schemeClr val="bg1"/>
                          </a:solidFill>
                          <a:effectLst/>
                          <a:latin typeface="Calibri" panose="020F0502020204030204" pitchFamily="34" charset="0"/>
                          <a:cs typeface="Calibri" panose="020F0502020204030204" pitchFamily="34" charset="0"/>
                        </a:rPr>
                        <a:t>-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$20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563378408"/>
                  </a:ext>
                </a:extLst>
              </a:tr>
              <a:tr h="490801">
                <a:tc>
                  <a:txBody>
                    <a:bodyPr/>
                    <a:lstStyle/>
                    <a:p>
                      <a:pPr algn="ctr" fontAlgn="b"/>
                      <a:r>
                        <a:rPr lang="en-US" sz="1600" u="none" strike="noStrike">
                          <a:effectLst/>
                          <a:latin typeface="Calibri" panose="020F0502020204030204" pitchFamily="34" charset="0"/>
                          <a:cs typeface="Calibri" panose="020F0502020204030204" pitchFamily="34" charset="0"/>
                        </a:rPr>
                        <a:t>Unit Rebate Amount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$105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$70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$25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605292917"/>
                  </a:ext>
                </a:extLst>
              </a:tr>
              <a:tr h="728705">
                <a:tc>
                  <a:txBody>
                    <a:bodyPr/>
                    <a:lstStyle/>
                    <a:p>
                      <a:pPr algn="ctr" fontAlgn="b"/>
                      <a:r>
                        <a:rPr lang="en-US" sz="1600" u="none" strike="noStrike">
                          <a:effectLst/>
                          <a:latin typeface="Calibri" panose="020F0502020204030204" pitchFamily="34" charset="0"/>
                          <a:cs typeface="Calibri" panose="020F0502020204030204" pitchFamily="34" charset="0"/>
                        </a:rPr>
                        <a:t>Medicaid Net Cost After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 (5)</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$15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$30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$60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039520720"/>
                  </a:ext>
                </a:extLst>
              </a:tr>
              <a:tr h="271160">
                <a:tc gridSpan="6">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Medicaid Expenditures</a:t>
                      </a:r>
                    </a:p>
                  </a:txBody>
                  <a:tcPr marL="8074" marR="8074" marT="8074"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hMerge="1">
                  <a:txBody>
                    <a:bodyPr/>
                    <a:lstStyle/>
                    <a:p>
                      <a:pPr algn="ctr"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hMerge="1">
                  <a:txBody>
                    <a:bodyPr/>
                    <a:lstStyle/>
                    <a:p>
                      <a:pPr algn="ctr" fontAlgn="b"/>
                      <a:endParaRPr lang="en-US" sz="1600" b="0" i="0" u="none" strike="noStrike">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hMerge="1">
                  <a:txBody>
                    <a:bodyPr/>
                    <a:lstStyle/>
                    <a:p>
                      <a:pPr algn="ctr" fontAlgn="b"/>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125570186"/>
                  </a:ext>
                </a:extLst>
              </a:tr>
              <a:tr h="490801">
                <a:tc>
                  <a:txBody>
                    <a:bodyPr/>
                    <a:lstStyle/>
                    <a:p>
                      <a:pPr algn="ctr" fontAlgn="b"/>
                      <a:r>
                        <a:rPr lang="en-US" sz="1600" u="none" strike="noStrike">
                          <a:effectLst/>
                          <a:latin typeface="Calibri" panose="020F0502020204030204" pitchFamily="34" charset="0"/>
                          <a:cs typeface="Calibri" panose="020F0502020204030204" pitchFamily="34" charset="0"/>
                        </a:rPr>
                        <a:t>Medicaid Units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10,000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10,000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10,000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578649515"/>
                  </a:ext>
                </a:extLst>
              </a:tr>
              <a:tr h="728705">
                <a:tc>
                  <a:txBody>
                    <a:bodyPr/>
                    <a:lstStyle/>
                    <a:p>
                      <a:pPr algn="ctr" fontAlgn="b"/>
                      <a:r>
                        <a:rPr lang="en-US" sz="1600" u="none" strike="noStrike">
                          <a:effectLst/>
                          <a:latin typeface="Calibri" panose="020F0502020204030204" pitchFamily="34" charset="0"/>
                          <a:cs typeface="Calibri" panose="020F0502020204030204" pitchFamily="34" charset="0"/>
                        </a:rPr>
                        <a:t>Net Change in Medicaid Expenses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$(50,000)</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$150,000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 $300,000 </a:t>
                      </a:r>
                      <a:endParaRPr lang="en-US" sz="1600" b="0" i="0" u="none" strike="noStrike" dirty="0">
                        <a:solidFill>
                          <a:schemeClr val="bg1"/>
                        </a:solidFill>
                        <a:effectLst/>
                        <a:latin typeface="Calibri" panose="020F0502020204030204" pitchFamily="34" charset="0"/>
                        <a:cs typeface="Calibri" panose="020F0502020204030204" pitchFamily="34" charset="0"/>
                      </a:endParaRPr>
                    </a:p>
                  </a:txBody>
                  <a:tcPr marL="8074" marR="8074" marT="8074" marB="0" anchor="ctr">
                    <a:solidFill>
                      <a:schemeClr val="bg1"/>
                    </a:solidFill>
                  </a:tcPr>
                </a:tc>
                <a:tc>
                  <a:txBody>
                    <a:bodyPr/>
                    <a:lstStyle/>
                    <a:p>
                      <a:pPr algn="ctr" fontAlgn="b"/>
                      <a:r>
                        <a:rPr lang="en-US" sz="1600" u="none" strike="noStrike" dirty="0">
                          <a:effectLst/>
                          <a:latin typeface="Calibri" panose="020F0502020204030204" pitchFamily="34" charset="0"/>
                          <a:cs typeface="Calibri" panose="020F0502020204030204" pitchFamily="34" charset="0"/>
                        </a:rPr>
                        <a:t> $600,000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854443905"/>
                  </a:ext>
                </a:extLst>
              </a:tr>
            </a:tbl>
          </a:graphicData>
        </a:graphic>
      </p:graphicFrame>
    </p:spTree>
    <p:extLst>
      <p:ext uri="{BB962C8B-B14F-4D97-AF65-F5344CB8AC3E}">
        <p14:creationId xmlns:p14="http://schemas.microsoft.com/office/powerpoint/2010/main" val="113308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152400"/>
            <a:ext cx="7886700" cy="880301"/>
          </a:xfrm>
        </p:spPr>
        <p:txBody>
          <a:bodyPr>
            <a:normAutofit/>
          </a:bodyPr>
          <a:lstStyle/>
          <a:p>
            <a:pPr algn="ctr"/>
            <a:r>
              <a:rPr lang="en-US" b="1" dirty="0">
                <a:solidFill>
                  <a:srgbClr val="1B587C"/>
                </a:solidFill>
                <a:cs typeface="Calibri" panose="020F0502020204030204" pitchFamily="34" charset="0"/>
              </a:rPr>
              <a:t>Examples</a:t>
            </a:r>
          </a:p>
        </p:txBody>
      </p:sp>
      <p:graphicFrame>
        <p:nvGraphicFramePr>
          <p:cNvPr id="3" name="Table 2"/>
          <p:cNvGraphicFramePr>
            <a:graphicFrameLocks noGrp="1"/>
          </p:cNvGraphicFramePr>
          <p:nvPr>
            <p:extLst>
              <p:ext uri="{D42A27DB-BD31-4B8C-83A1-F6EECF244321}">
                <p14:modId xmlns:p14="http://schemas.microsoft.com/office/powerpoint/2010/main" val="1183748795"/>
              </p:ext>
            </p:extLst>
          </p:nvPr>
        </p:nvGraphicFramePr>
        <p:xfrm>
          <a:off x="167640" y="762000"/>
          <a:ext cx="8778240" cy="5329456"/>
        </p:xfrm>
        <a:graphic>
          <a:graphicData uri="http://schemas.openxmlformats.org/drawingml/2006/table">
            <a:tbl>
              <a:tblPr firstRow="1" firstCol="1">
                <a:tableStyleId>{5C22544A-7EE6-4342-B048-85BDC9FD1C3A}</a:tableStyleId>
              </a:tblPr>
              <a:tblGrid>
                <a:gridCol w="1463040">
                  <a:extLst>
                    <a:ext uri="{9D8B030D-6E8A-4147-A177-3AD203B41FA5}">
                      <a16:colId xmlns:a16="http://schemas.microsoft.com/office/drawing/2014/main" val="4183401203"/>
                    </a:ext>
                  </a:extLst>
                </a:gridCol>
                <a:gridCol w="1463040">
                  <a:extLst>
                    <a:ext uri="{9D8B030D-6E8A-4147-A177-3AD203B41FA5}">
                      <a16:colId xmlns:a16="http://schemas.microsoft.com/office/drawing/2014/main" val="3450889702"/>
                    </a:ext>
                  </a:extLst>
                </a:gridCol>
                <a:gridCol w="1463040">
                  <a:extLst>
                    <a:ext uri="{9D8B030D-6E8A-4147-A177-3AD203B41FA5}">
                      <a16:colId xmlns:a16="http://schemas.microsoft.com/office/drawing/2014/main" val="3628548744"/>
                    </a:ext>
                  </a:extLst>
                </a:gridCol>
                <a:gridCol w="1463040">
                  <a:extLst>
                    <a:ext uri="{9D8B030D-6E8A-4147-A177-3AD203B41FA5}">
                      <a16:colId xmlns:a16="http://schemas.microsoft.com/office/drawing/2014/main" val="3372889356"/>
                    </a:ext>
                  </a:extLst>
                </a:gridCol>
                <a:gridCol w="1463040">
                  <a:extLst>
                    <a:ext uri="{9D8B030D-6E8A-4147-A177-3AD203B41FA5}">
                      <a16:colId xmlns:a16="http://schemas.microsoft.com/office/drawing/2014/main" val="3568548893"/>
                    </a:ext>
                  </a:extLst>
                </a:gridCol>
                <a:gridCol w="1463040">
                  <a:extLst>
                    <a:ext uri="{9D8B030D-6E8A-4147-A177-3AD203B41FA5}">
                      <a16:colId xmlns:a16="http://schemas.microsoft.com/office/drawing/2014/main" val="4193525453"/>
                    </a:ext>
                  </a:extLst>
                </a:gridCol>
              </a:tblGrid>
              <a:tr h="590409">
                <a:tc>
                  <a:txBody>
                    <a:bodyPr/>
                    <a:lstStyle/>
                    <a:p>
                      <a:pPr algn="ctr" fontAlgn="b"/>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Pre-</a:t>
                      </a:r>
                      <a:r>
                        <a:rPr lang="en-US" sz="1600" u="none" strike="noStrike" baseline="0" dirty="0">
                          <a:effectLst/>
                          <a:latin typeface="Calibri" panose="020F0502020204030204" pitchFamily="34" charset="0"/>
                          <a:cs typeface="Calibri" panose="020F0502020204030204" pitchFamily="34" charset="0"/>
                        </a:rPr>
                        <a:t> 1/1/24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a:effectLst/>
                          <a:latin typeface="Calibri" panose="020F0502020204030204" pitchFamily="34" charset="0"/>
                          <a:cs typeface="Calibri" panose="020F0502020204030204" pitchFamily="34" charset="0"/>
                        </a:rPr>
                        <a:t>Keep Exceeding the Cap</a:t>
                      </a:r>
                      <a:endParaRPr lang="en-US" sz="1600" u="none" strike="noStrike" kern="120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Lower the List Price</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Break Contracts and Increase BP</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Reformulate</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721572150"/>
                  </a:ext>
                </a:extLst>
              </a:tr>
              <a:tr h="534320">
                <a:tc>
                  <a:txBody>
                    <a:bodyPr/>
                    <a:lstStyle/>
                    <a:p>
                      <a:pPr algn="ctr" fontAlgn="b"/>
                      <a:r>
                        <a:rPr lang="en-US" sz="1600" u="none" strike="noStrike" dirty="0">
                          <a:effectLst/>
                          <a:latin typeface="Calibri" panose="020F0502020204030204" pitchFamily="34" charset="0"/>
                          <a:cs typeface="Calibri" panose="020F0502020204030204" pitchFamily="34" charset="0"/>
                        </a:rPr>
                        <a:t>AMP Price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$100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2800" u="none" strike="noStrike" kern="1200" dirty="0">
                          <a:effectLst/>
                          <a:latin typeface="Calibri" panose="020F0502020204030204" pitchFamily="34" charset="0"/>
                          <a:cs typeface="Calibri" panose="020F0502020204030204" pitchFamily="34" charset="0"/>
                        </a:rPr>
                        <a:t> $</a:t>
                      </a:r>
                      <a:r>
                        <a:rPr lang="en-US" sz="2800" u="none" strike="noStrike" kern="1200" dirty="0">
                          <a:solidFill>
                            <a:schemeClr val="dk1"/>
                          </a:solidFill>
                          <a:effectLst/>
                          <a:latin typeface="Calibri" panose="020F0502020204030204" pitchFamily="34" charset="0"/>
                          <a:ea typeface="+mn-ea"/>
                          <a:cs typeface="Calibri" panose="020F0502020204030204" pitchFamily="34" charset="0"/>
                        </a:rPr>
                        <a:t>20 </a:t>
                      </a: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$100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2800" u="none" strike="noStrike" dirty="0">
                          <a:effectLst/>
                          <a:latin typeface="Calibri" panose="020F0502020204030204" pitchFamily="34" charset="0"/>
                          <a:cs typeface="Calibri" panose="020F0502020204030204" pitchFamily="34" charset="0"/>
                        </a:rPr>
                        <a:t> $85 </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97559020"/>
                  </a:ext>
                </a:extLst>
              </a:tr>
              <a:tr h="399271">
                <a:tc>
                  <a:txBody>
                    <a:bodyPr/>
                    <a:lstStyle/>
                    <a:p>
                      <a:pPr algn="ctr" fontAlgn="b"/>
                      <a:r>
                        <a:rPr lang="en-US" sz="1600" b="1" i="0" u="none" strike="noStrike" dirty="0">
                          <a:solidFill>
                            <a:schemeClr val="bg1"/>
                          </a:solidFill>
                          <a:effectLst/>
                          <a:latin typeface="Calibri" panose="020F0502020204030204" pitchFamily="34" charset="0"/>
                          <a:cs typeface="Calibri" panose="020F0502020204030204" pitchFamily="34" charset="0"/>
                        </a:rPr>
                        <a:t>Best Price</a:t>
                      </a:r>
                    </a:p>
                  </a:txBody>
                  <a:tcPr marL="8074" marR="8074" marT="8074" marB="0" anchor="ct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8074" marR="8074" marT="8074" marB="0" anchor="ctr"/>
                </a:tc>
                <a:tc>
                  <a:txBody>
                    <a:bodyPr/>
                    <a:lstStyle/>
                    <a:p>
                      <a:pPr marL="0" algn="ctr" defTabSz="914400" rtl="0" eaLnBrk="1" fontAlgn="b" latinLnBrk="0" hangingPunct="1"/>
                      <a:r>
                        <a:rPr lang="en-US" sz="1600" u="none" strike="noStrike" kern="1200" dirty="0">
                          <a:solidFill>
                            <a:schemeClr val="dk1"/>
                          </a:solidFill>
                          <a:effectLst/>
                          <a:latin typeface="Calibri" panose="020F0502020204030204" pitchFamily="34" charset="0"/>
                          <a:ea typeface="+mn-ea"/>
                          <a:cs typeface="Calibri" panose="020F0502020204030204" pitchFamily="34" charset="0"/>
                        </a:rPr>
                        <a:t>$15</a:t>
                      </a:r>
                    </a:p>
                  </a:txBody>
                  <a:tcPr marL="8074" marR="8074" marT="8074" marB="0" anchor="ctr"/>
                </a:tc>
                <a:tc>
                  <a:txBody>
                    <a:bodyPr/>
                    <a:lstStyle/>
                    <a:p>
                      <a:pPr marL="0" algn="ctr" defTabSz="914400" rtl="0" eaLnBrk="1" fontAlgn="b" latinLnBrk="0" hangingPunct="1"/>
                      <a:r>
                        <a:rPr lang="en-US" sz="1600" u="none" strike="noStrike" kern="1200" dirty="0">
                          <a:solidFill>
                            <a:schemeClr val="dk1"/>
                          </a:solidFill>
                          <a:effectLst/>
                          <a:latin typeface="Calibri" panose="020F0502020204030204" pitchFamily="34" charset="0"/>
                          <a:ea typeface="+mn-ea"/>
                          <a:cs typeface="Calibri" panose="020F0502020204030204" pitchFamily="34" charset="0"/>
                        </a:rPr>
                        <a:t>$15</a:t>
                      </a:r>
                    </a:p>
                  </a:txBody>
                  <a:tcPr marL="8074" marR="8074" marT="8074" marB="0" anchor="ctr"/>
                </a:tc>
                <a:tc>
                  <a:txBody>
                    <a:bodyPr/>
                    <a:lstStyle/>
                    <a:p>
                      <a:pPr marL="0" algn="ctr" defTabSz="914400" rtl="0" eaLnBrk="1" fontAlgn="b" latinLnBrk="0" hangingPunct="1"/>
                      <a:r>
                        <a:rPr lang="en-US" sz="1600" u="none" strike="noStrike" kern="1200" dirty="0">
                          <a:solidFill>
                            <a:schemeClr val="dk1"/>
                          </a:solidFill>
                          <a:effectLst/>
                          <a:latin typeface="Calibri" panose="020F0502020204030204" pitchFamily="34" charset="0"/>
                          <a:ea typeface="+mn-ea"/>
                          <a:cs typeface="Calibri" panose="020F0502020204030204" pitchFamily="34" charset="0"/>
                        </a:rPr>
                        <a:t>$50</a:t>
                      </a:r>
                    </a:p>
                  </a:txBody>
                  <a:tcPr marL="8074" marR="8074" marT="8074" marB="0" anchor="ct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$60</a:t>
                      </a:r>
                    </a:p>
                  </a:txBody>
                  <a:tcPr marL="8074" marR="8074" marT="8074" marB="0" anchor="ctr"/>
                </a:tc>
                <a:extLst>
                  <a:ext uri="{0D108BD9-81ED-4DB2-BD59-A6C34878D82A}">
                    <a16:rowId xmlns:a16="http://schemas.microsoft.com/office/drawing/2014/main" val="4166975079"/>
                  </a:ext>
                </a:extLst>
              </a:tr>
              <a:tr h="534320">
                <a:tc>
                  <a:txBody>
                    <a:bodyPr/>
                    <a:lstStyle/>
                    <a:p>
                      <a:pPr algn="ctr" fontAlgn="b"/>
                      <a:r>
                        <a:rPr lang="en-US" sz="1600" u="none" strike="noStrike">
                          <a:effectLst/>
                          <a:latin typeface="Calibri" panose="020F0502020204030204" pitchFamily="34" charset="0"/>
                          <a:cs typeface="Calibri" panose="020F0502020204030204" pitchFamily="34" charset="0"/>
                        </a:rPr>
                        <a:t>AMP - Best Price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$85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$85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2800" u="none" strike="noStrike" kern="1200" dirty="0">
                          <a:effectLst/>
                          <a:latin typeface="Calibri" panose="020F0502020204030204" pitchFamily="34" charset="0"/>
                          <a:cs typeface="Calibri" panose="020F0502020204030204" pitchFamily="34" charset="0"/>
                        </a:rPr>
                        <a:t> </a:t>
                      </a:r>
                      <a:r>
                        <a:rPr lang="en-US" sz="1600" u="none" strike="noStrike" kern="1200" dirty="0">
                          <a:solidFill>
                            <a:schemeClr val="dk1"/>
                          </a:solidFill>
                          <a:effectLst/>
                          <a:latin typeface="Calibri" panose="020F0502020204030204" pitchFamily="34" charset="0"/>
                          <a:ea typeface="+mn-ea"/>
                          <a:cs typeface="Calibri" panose="020F0502020204030204" pitchFamily="34" charset="0"/>
                        </a:rPr>
                        <a:t>$5 </a:t>
                      </a:r>
                    </a:p>
                  </a:txBody>
                  <a:tcPr marL="8074" marR="8074" marT="8074" marB="0" anchor="ctr"/>
                </a:tc>
                <a:tc>
                  <a:txBody>
                    <a:bodyPr/>
                    <a:lstStyle/>
                    <a:p>
                      <a:pPr marL="0" algn="ctr" defTabSz="914400" rtl="0" eaLnBrk="1" fontAlgn="b" latinLnBrk="0" hangingPunct="1"/>
                      <a:r>
                        <a:rPr lang="en-US" sz="2800" u="none" strike="noStrike" kern="1200" dirty="0">
                          <a:effectLst/>
                          <a:latin typeface="Calibri" panose="020F0502020204030204" pitchFamily="34" charset="0"/>
                          <a:cs typeface="Calibri" panose="020F0502020204030204" pitchFamily="34" charset="0"/>
                        </a:rPr>
                        <a:t> $50 </a:t>
                      </a:r>
                      <a:endParaRPr lang="en-US" sz="28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2410135750"/>
                  </a:ext>
                </a:extLst>
              </a:tr>
              <a:tr h="534320">
                <a:tc>
                  <a:txBody>
                    <a:bodyPr/>
                    <a:lstStyle/>
                    <a:p>
                      <a:pPr algn="ctr" fontAlgn="b"/>
                      <a:r>
                        <a:rPr lang="en-US" sz="1600" u="none" strike="noStrike" dirty="0">
                          <a:effectLst/>
                          <a:latin typeface="Calibri" panose="020F0502020204030204" pitchFamily="34" charset="0"/>
                          <a:cs typeface="Calibri" panose="020F0502020204030204" pitchFamily="34" charset="0"/>
                        </a:rPr>
                        <a:t>Inflationary Rebate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$20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 -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$20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563378408"/>
                  </a:ext>
                </a:extLst>
              </a:tr>
              <a:tr h="534320">
                <a:tc>
                  <a:txBody>
                    <a:bodyPr/>
                    <a:lstStyle/>
                    <a:p>
                      <a:pPr algn="ctr" fontAlgn="b"/>
                      <a:r>
                        <a:rPr lang="en-US" sz="1600" u="none" strike="noStrike">
                          <a:effectLst/>
                          <a:latin typeface="Calibri" panose="020F0502020204030204" pitchFamily="34" charset="0"/>
                          <a:cs typeface="Calibri" panose="020F0502020204030204" pitchFamily="34" charset="0"/>
                        </a:rPr>
                        <a:t>Unit Rebate Amount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a:t>
                      </a:r>
                      <a:r>
                        <a:rPr lang="en-US" sz="2800" u="none" strike="noStrike" kern="1200" dirty="0">
                          <a:effectLst/>
                          <a:latin typeface="Calibri" panose="020F0502020204030204" pitchFamily="34" charset="0"/>
                          <a:cs typeface="Calibri" panose="020F0502020204030204" pitchFamily="34" charset="0"/>
                        </a:rPr>
                        <a:t>$105 </a:t>
                      </a:r>
                      <a:endParaRPr lang="en-US" sz="28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$5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$70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$25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1605292917"/>
                  </a:ext>
                </a:extLst>
              </a:tr>
              <a:tr h="712441">
                <a:tc>
                  <a:txBody>
                    <a:bodyPr/>
                    <a:lstStyle/>
                    <a:p>
                      <a:pPr algn="ctr" fontAlgn="b"/>
                      <a:r>
                        <a:rPr lang="en-US" sz="1600" u="none" strike="noStrike">
                          <a:effectLst/>
                          <a:latin typeface="Calibri" panose="020F0502020204030204" pitchFamily="34" charset="0"/>
                          <a:cs typeface="Calibri" panose="020F0502020204030204" pitchFamily="34" charset="0"/>
                        </a:rPr>
                        <a:t>Medicaid Net Cost After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 (5)</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$15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$30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$60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039520720"/>
                  </a:ext>
                </a:extLst>
              </a:tr>
              <a:tr h="295204">
                <a:tc gridSpan="6">
                  <a:txBody>
                    <a:bodyPr/>
                    <a:lstStyle/>
                    <a:p>
                      <a:pPr algn="ctr" fontAlgn="b"/>
                      <a:r>
                        <a:rPr lang="en-US" sz="1600" b="0" i="0" u="none" strike="noStrike" dirty="0">
                          <a:solidFill>
                            <a:schemeClr val="bg1"/>
                          </a:solidFill>
                          <a:effectLst/>
                          <a:latin typeface="Calibri" panose="020F0502020204030204" pitchFamily="34" charset="0"/>
                          <a:cs typeface="Calibri" panose="020F0502020204030204" pitchFamily="34" charset="0"/>
                        </a:rPr>
                        <a:t>Medicaid Expenditures</a:t>
                      </a:r>
                    </a:p>
                  </a:txBody>
                  <a:tcPr marL="8074" marR="8074" marT="8074"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hMerge="1">
                  <a:txBody>
                    <a:bodyPr/>
                    <a:lstStyle/>
                    <a:p>
                      <a:pPr marL="0" algn="ctr" defTabSz="914400" rtl="0" eaLnBrk="1" fontAlgn="b" latinLnBrk="0" hangingPunct="1"/>
                      <a:endParaRPr lang="en-US" sz="1600" u="none" strike="noStrike" kern="120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hMerge="1">
                  <a:txBody>
                    <a:bodyPr/>
                    <a:lstStyle/>
                    <a:p>
                      <a:pPr marL="0" algn="ctr" defTabSz="914400" rtl="0" eaLnBrk="1" fontAlgn="b" latinLnBrk="0" hangingPunct="1"/>
                      <a:endParaRPr lang="en-US" sz="1600" u="none" strike="noStrike" kern="120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hMerge="1">
                  <a:txBody>
                    <a:bodyPr/>
                    <a:lstStyle/>
                    <a:p>
                      <a:pPr marL="0" algn="ctr" defTabSz="914400" rtl="0" eaLnBrk="1" fontAlgn="b" latinLnBrk="0" hangingPunct="1"/>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3125570186"/>
                  </a:ext>
                </a:extLst>
              </a:tr>
              <a:tr h="428104">
                <a:tc>
                  <a:txBody>
                    <a:bodyPr/>
                    <a:lstStyle/>
                    <a:p>
                      <a:pPr algn="ctr" fontAlgn="b"/>
                      <a:r>
                        <a:rPr lang="en-US" sz="1600" u="none" strike="noStrike">
                          <a:effectLst/>
                          <a:latin typeface="Calibri" panose="020F0502020204030204" pitchFamily="34" charset="0"/>
                          <a:cs typeface="Calibri" panose="020F0502020204030204" pitchFamily="34" charset="0"/>
                        </a:rPr>
                        <a:t>Medicaid Units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10,000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10,000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10,000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578649515"/>
                  </a:ext>
                </a:extLst>
              </a:tr>
              <a:tr h="712441">
                <a:tc>
                  <a:txBody>
                    <a:bodyPr/>
                    <a:lstStyle/>
                    <a:p>
                      <a:pPr algn="ctr" fontAlgn="b"/>
                      <a:r>
                        <a:rPr lang="en-US" sz="1600" u="none" strike="noStrike">
                          <a:effectLst/>
                          <a:latin typeface="Calibri" panose="020F0502020204030204" pitchFamily="34" charset="0"/>
                          <a:cs typeface="Calibri" panose="020F0502020204030204" pitchFamily="34" charset="0"/>
                        </a:rPr>
                        <a:t>Net Change in Medicaid Expenses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$(50,000)</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$150,000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marL="0" algn="ctr" defTabSz="914400" rtl="0" eaLnBrk="1" fontAlgn="b" latinLnBrk="0" hangingPunct="1"/>
                      <a:r>
                        <a:rPr lang="en-US" sz="1600" u="none" strike="noStrike" kern="1200" dirty="0">
                          <a:effectLst/>
                          <a:latin typeface="Calibri" panose="020F0502020204030204" pitchFamily="34" charset="0"/>
                          <a:cs typeface="Calibri" panose="020F0502020204030204" pitchFamily="34" charset="0"/>
                        </a:rPr>
                        <a:t> $300,000 </a:t>
                      </a:r>
                      <a:endParaRPr lang="en-US" sz="16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8074" marR="8074" marT="8074"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$600,000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8074" marR="8074" marT="8074" marB="0" anchor="ctr"/>
                </a:tc>
                <a:extLst>
                  <a:ext uri="{0D108BD9-81ED-4DB2-BD59-A6C34878D82A}">
                    <a16:rowId xmlns:a16="http://schemas.microsoft.com/office/drawing/2014/main" val="854443905"/>
                  </a:ext>
                </a:extLst>
              </a:tr>
            </a:tbl>
          </a:graphicData>
        </a:graphic>
      </p:graphicFrame>
    </p:spTree>
    <p:extLst>
      <p:ext uri="{BB962C8B-B14F-4D97-AF65-F5344CB8AC3E}">
        <p14:creationId xmlns:p14="http://schemas.microsoft.com/office/powerpoint/2010/main" val="2595084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51510" y="-76200"/>
            <a:ext cx="7886700" cy="880301"/>
          </a:xfrm>
        </p:spPr>
        <p:txBody>
          <a:bodyPr>
            <a:normAutofit/>
          </a:bodyPr>
          <a:lstStyle/>
          <a:p>
            <a:pPr algn="ctr"/>
            <a:r>
              <a:rPr lang="en-US" b="1" dirty="0">
                <a:solidFill>
                  <a:srgbClr val="1B587C"/>
                </a:solidFill>
                <a:cs typeface="Calibri" panose="020F0502020204030204" pitchFamily="34" charset="0"/>
              </a:rPr>
              <a:t>Switching to a Generic</a:t>
            </a:r>
          </a:p>
        </p:txBody>
      </p:sp>
      <p:graphicFrame>
        <p:nvGraphicFramePr>
          <p:cNvPr id="2" name="Table 1"/>
          <p:cNvGraphicFramePr>
            <a:graphicFrameLocks noGrp="1"/>
          </p:cNvGraphicFramePr>
          <p:nvPr>
            <p:extLst>
              <p:ext uri="{D42A27DB-BD31-4B8C-83A1-F6EECF244321}">
                <p14:modId xmlns:p14="http://schemas.microsoft.com/office/powerpoint/2010/main" val="533999202"/>
              </p:ext>
            </p:extLst>
          </p:nvPr>
        </p:nvGraphicFramePr>
        <p:xfrm>
          <a:off x="535305" y="685800"/>
          <a:ext cx="8119110" cy="5486401"/>
        </p:xfrm>
        <a:graphic>
          <a:graphicData uri="http://schemas.openxmlformats.org/drawingml/2006/table">
            <a:tbl>
              <a:tblPr firstRow="1" firstCol="1">
                <a:tableStyleId>{5C22544A-7EE6-4342-B048-85BDC9FD1C3A}</a:tableStyleId>
              </a:tblPr>
              <a:tblGrid>
                <a:gridCol w="2706370">
                  <a:extLst>
                    <a:ext uri="{9D8B030D-6E8A-4147-A177-3AD203B41FA5}">
                      <a16:colId xmlns:a16="http://schemas.microsoft.com/office/drawing/2014/main" val="3280382786"/>
                    </a:ext>
                  </a:extLst>
                </a:gridCol>
                <a:gridCol w="2706370">
                  <a:extLst>
                    <a:ext uri="{9D8B030D-6E8A-4147-A177-3AD203B41FA5}">
                      <a16:colId xmlns:a16="http://schemas.microsoft.com/office/drawing/2014/main" val="79004597"/>
                    </a:ext>
                  </a:extLst>
                </a:gridCol>
                <a:gridCol w="2706370">
                  <a:extLst>
                    <a:ext uri="{9D8B030D-6E8A-4147-A177-3AD203B41FA5}">
                      <a16:colId xmlns:a16="http://schemas.microsoft.com/office/drawing/2014/main" val="808718163"/>
                    </a:ext>
                  </a:extLst>
                </a:gridCol>
              </a:tblGrid>
              <a:tr h="574261">
                <a:tc>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Today (Brand)</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Switch to Generic</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89493480"/>
                  </a:ext>
                </a:extLst>
              </a:tr>
              <a:tr h="574261">
                <a:tc>
                  <a:txBody>
                    <a:bodyPr/>
                    <a:lstStyle/>
                    <a:p>
                      <a:pPr algn="ctr" fontAlgn="b"/>
                      <a:r>
                        <a:rPr lang="en-US" sz="1600" u="none" strike="noStrike">
                          <a:effectLst/>
                          <a:latin typeface="Calibri" panose="020F0502020204030204" pitchFamily="34" charset="0"/>
                          <a:cs typeface="Calibri" panose="020F0502020204030204" pitchFamily="34" charset="0"/>
                        </a:rPr>
                        <a:t>AMP Price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013983056"/>
                  </a:ext>
                </a:extLst>
              </a:tr>
              <a:tr h="574261">
                <a:tc>
                  <a:txBody>
                    <a:bodyPr/>
                    <a:lstStyle/>
                    <a:p>
                      <a:pPr algn="ctr" fontAlgn="b"/>
                      <a:r>
                        <a:rPr lang="en-US" sz="1600" u="none" strike="noStrike">
                          <a:effectLst/>
                          <a:latin typeface="Calibri" panose="020F0502020204030204" pitchFamily="34" charset="0"/>
                          <a:cs typeface="Calibri" panose="020F0502020204030204" pitchFamily="34" charset="0"/>
                        </a:rPr>
                        <a:t>Statutory Rebate</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$23.10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$2.60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83351860"/>
                  </a:ext>
                </a:extLst>
              </a:tr>
              <a:tr h="574261">
                <a:tc>
                  <a:txBody>
                    <a:bodyPr/>
                    <a:lstStyle/>
                    <a:p>
                      <a:pPr algn="ctr" fontAlgn="b"/>
                      <a:r>
                        <a:rPr lang="en-US" sz="1600" u="none" strike="noStrike" dirty="0">
                          <a:effectLst/>
                          <a:latin typeface="Calibri" panose="020F0502020204030204" pitchFamily="34" charset="0"/>
                          <a:cs typeface="Calibri" panose="020F0502020204030204" pitchFamily="34" charset="0"/>
                        </a:rPr>
                        <a:t>Greater of Statutory Rebate and Best Price based Rebate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$85.00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$2.60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93160131"/>
                  </a:ext>
                </a:extLst>
              </a:tr>
              <a:tr h="574261">
                <a:tc>
                  <a:txBody>
                    <a:bodyPr/>
                    <a:lstStyle/>
                    <a:p>
                      <a:pPr algn="ctr" fontAlgn="b"/>
                      <a:r>
                        <a:rPr lang="en-US" sz="1600" u="none" strike="noStrike" dirty="0">
                          <a:effectLst/>
                          <a:latin typeface="Calibri" panose="020F0502020204030204" pitchFamily="34" charset="0"/>
                          <a:cs typeface="Calibri" panose="020F0502020204030204" pitchFamily="34" charset="0"/>
                        </a:rPr>
                        <a:t>Inflationary Rebate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50228317"/>
                  </a:ext>
                </a:extLst>
              </a:tr>
              <a:tr h="574261">
                <a:tc>
                  <a:txBody>
                    <a:bodyPr/>
                    <a:lstStyle/>
                    <a:p>
                      <a:pPr algn="ctr" fontAlgn="b"/>
                      <a:r>
                        <a:rPr lang="en-US" sz="1600" u="none" strike="noStrike">
                          <a:effectLst/>
                          <a:latin typeface="Calibri" panose="020F0502020204030204" pitchFamily="34" charset="0"/>
                          <a:cs typeface="Calibri" panose="020F0502020204030204" pitchFamily="34" charset="0"/>
                        </a:rPr>
                        <a:t>Unit Rebate Amount</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$100.00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$2.60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63503363"/>
                  </a:ext>
                </a:extLst>
              </a:tr>
              <a:tr h="574261">
                <a:tc>
                  <a:txBody>
                    <a:bodyPr/>
                    <a:lstStyle/>
                    <a:p>
                      <a:pPr algn="ctr" fontAlgn="b"/>
                      <a:r>
                        <a:rPr lang="en-US" sz="1600" u="none" strike="noStrike" dirty="0">
                          <a:effectLst/>
                          <a:latin typeface="Calibri" panose="020F0502020204030204" pitchFamily="34" charset="0"/>
                          <a:cs typeface="Calibri" panose="020F0502020204030204" pitchFamily="34" charset="0"/>
                        </a:rPr>
                        <a:t>Medicaid Net Cost After Rebate</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$17.40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33658267"/>
                  </a:ext>
                </a:extLst>
              </a:tr>
              <a:tr h="318052">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bg1"/>
                          </a:solidFill>
                          <a:effectLst/>
                          <a:latin typeface="Calibri" panose="020F0502020204030204" pitchFamily="34" charset="0"/>
                          <a:cs typeface="Calibri" panose="020F0502020204030204" pitchFamily="34" charset="0"/>
                        </a:rPr>
                        <a:t>Medicaid Expenditures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pPr algn="ctr"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pPr algn="ctr"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04066173"/>
                  </a:ext>
                </a:extLst>
              </a:tr>
              <a:tr h="574261">
                <a:tc>
                  <a:txBody>
                    <a:bodyPr/>
                    <a:lstStyle/>
                    <a:p>
                      <a:pPr algn="ctr" fontAlgn="b"/>
                      <a:r>
                        <a:rPr lang="en-US" sz="1600" u="none" strike="noStrike">
                          <a:effectLst/>
                          <a:latin typeface="Calibri" panose="020F0502020204030204" pitchFamily="34" charset="0"/>
                          <a:cs typeface="Calibri" panose="020F0502020204030204" pitchFamily="34" charset="0"/>
                        </a:rPr>
                        <a:t>Medicaid Units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10,000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a:t>
                      </a:r>
                      <a:r>
                        <a:rPr lang="en-US" sz="1600" u="none" strike="noStrike" kern="1200" dirty="0">
                          <a:solidFill>
                            <a:schemeClr val="dk1"/>
                          </a:solidFill>
                          <a:effectLst/>
                          <a:latin typeface="Calibri" panose="020F0502020204030204" pitchFamily="34" charset="0"/>
                          <a:ea typeface="+mn-ea"/>
                          <a:cs typeface="Calibri" panose="020F0502020204030204" pitchFamily="34" charset="0"/>
                        </a:rPr>
                        <a:t>10,000</a:t>
                      </a:r>
                    </a:p>
                  </a:txBody>
                  <a:tcPr marL="9525" marR="9525" marT="9525" marB="0" anchor="ctr"/>
                </a:tc>
                <a:extLst>
                  <a:ext uri="{0D108BD9-81ED-4DB2-BD59-A6C34878D82A}">
                    <a16:rowId xmlns:a16="http://schemas.microsoft.com/office/drawing/2014/main" val="1624207343"/>
                  </a:ext>
                </a:extLst>
              </a:tr>
              <a:tr h="574261">
                <a:tc>
                  <a:txBody>
                    <a:bodyPr/>
                    <a:lstStyle/>
                    <a:p>
                      <a:pPr algn="ctr" fontAlgn="b"/>
                      <a:r>
                        <a:rPr lang="en-US" sz="1600" u="none" strike="noStrike">
                          <a:effectLst/>
                          <a:latin typeface="Calibri" panose="020F0502020204030204" pitchFamily="34" charset="0"/>
                          <a:cs typeface="Calibri" panose="020F0502020204030204" pitchFamily="34" charset="0"/>
                        </a:rPr>
                        <a:t>Net Change in Medicaid Expenses</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  -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cs typeface="Calibri" panose="020F0502020204030204" pitchFamily="34" charset="0"/>
                        </a:rPr>
                        <a:t> $174,000</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68255978"/>
                  </a:ext>
                </a:extLst>
              </a:tr>
            </a:tbl>
          </a:graphicData>
        </a:graphic>
      </p:graphicFrame>
    </p:spTree>
    <p:extLst>
      <p:ext uri="{BB962C8B-B14F-4D97-AF65-F5344CB8AC3E}">
        <p14:creationId xmlns:p14="http://schemas.microsoft.com/office/powerpoint/2010/main" val="2665002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613410" y="152400"/>
            <a:ext cx="7886700" cy="880301"/>
          </a:xfrm>
        </p:spPr>
        <p:txBody>
          <a:bodyPr>
            <a:normAutofit/>
          </a:bodyPr>
          <a:lstStyle/>
          <a:p>
            <a:pPr algn="ctr"/>
            <a:r>
              <a:rPr lang="en-US" b="1" dirty="0">
                <a:solidFill>
                  <a:srgbClr val="1B587C"/>
                </a:solidFill>
                <a:cs typeface="Calibri" panose="020F0502020204030204" pitchFamily="34" charset="0"/>
              </a:rPr>
              <a:t>National Presentations</a:t>
            </a:r>
          </a:p>
        </p:txBody>
      </p:sp>
      <p:sp>
        <p:nvSpPr>
          <p:cNvPr id="9" name="Content Placeholder 6">
            <a:extLst>
              <a:ext uri="{FF2B5EF4-FFF2-40B4-BE49-F238E27FC236}">
                <a16:creationId xmlns:a16="http://schemas.microsoft.com/office/drawing/2014/main" id="{1A932F41-498A-488E-A561-B91542A83BC5}"/>
              </a:ext>
            </a:extLst>
          </p:cNvPr>
          <p:cNvSpPr>
            <a:spLocks noGrp="1"/>
          </p:cNvSpPr>
          <p:nvPr>
            <p:ph idx="1"/>
          </p:nvPr>
        </p:nvSpPr>
        <p:spPr>
          <a:xfrm>
            <a:off x="613410" y="1219204"/>
            <a:ext cx="7886700" cy="4876796"/>
          </a:xfrm>
        </p:spPr>
        <p:txBody>
          <a:bodyPr>
            <a:normAutofit fontScale="92500" lnSpcReduction="20000"/>
          </a:bodyPr>
          <a:lstStyle/>
          <a:p>
            <a:pPr indent="-342900"/>
            <a:r>
              <a:rPr lang="en-US" sz="1600" dirty="0">
                <a:latin typeface="Calibri" panose="020F0502020204030204" pitchFamily="34" charset="0"/>
                <a:cs typeface="Calibri" panose="020F0502020204030204" pitchFamily="34" charset="0"/>
              </a:rPr>
              <a:t>American Drug Utilization Review Society (ADURS) - Biosimilar Management Strategies (2/24)</a:t>
            </a:r>
          </a:p>
          <a:p>
            <a:pPr indent="-342900"/>
            <a:r>
              <a:rPr lang="en-US" sz="1600" dirty="0">
                <a:latin typeface="Calibri" panose="020F0502020204030204" pitchFamily="34" charset="0"/>
                <a:cs typeface="Calibri" panose="020F0502020204030204" pitchFamily="34" charset="0"/>
              </a:rPr>
              <a:t>ADURS – Asthma SMART Guidelines (February 2024) </a:t>
            </a:r>
          </a:p>
          <a:p>
            <a:pPr indent="-342900"/>
            <a:r>
              <a:rPr lang="en-US" sz="1600" dirty="0">
                <a:latin typeface="Calibri" panose="020F0502020204030204" pitchFamily="34" charset="0"/>
                <a:cs typeface="Calibri" panose="020F0502020204030204" pitchFamily="34" charset="0"/>
              </a:rPr>
              <a:t>Missouri Chapter Academy of Pediatrics - Show Me The Why: How to keep up to date with MO HealthNet Pharmacy (11/23)</a:t>
            </a:r>
          </a:p>
          <a:p>
            <a:pPr indent="-342900"/>
            <a:r>
              <a:rPr lang="en-US" sz="1600" dirty="0" err="1">
                <a:latin typeface="Calibri" panose="020F0502020204030204" pitchFamily="34" charset="0"/>
                <a:cs typeface="Calibri" panose="020F0502020204030204" pitchFamily="34" charset="0"/>
              </a:rPr>
              <a:t>RareKC</a:t>
            </a:r>
            <a:r>
              <a:rPr lang="en-US" sz="1600" dirty="0">
                <a:latin typeface="Calibri" panose="020F0502020204030204" pitchFamily="34" charset="0"/>
                <a:cs typeface="Calibri" panose="020F0502020204030204" pitchFamily="34" charset="0"/>
              </a:rPr>
              <a:t> - Kansas City: A Regional Hub for Rare Disease Innovation (10/23)</a:t>
            </a:r>
          </a:p>
          <a:p>
            <a:pPr indent="-342900"/>
            <a:r>
              <a:rPr lang="en-US" sz="1600" dirty="0">
                <a:latin typeface="Calibri" panose="020F0502020204030204" pitchFamily="34" charset="0"/>
                <a:cs typeface="Calibri" panose="020F0502020204030204" pitchFamily="34" charset="0"/>
              </a:rPr>
              <a:t>National Association for Medicaid Program Integrity (NAMPI) – Prospective Drug Utilization Edits Support Program Integrity (10/23) </a:t>
            </a:r>
          </a:p>
          <a:p>
            <a:pPr indent="-342900"/>
            <a:r>
              <a:rPr lang="en-US" sz="1600" dirty="0">
                <a:latin typeface="Calibri" panose="020F0502020204030204" pitchFamily="34" charset="0"/>
                <a:cs typeface="Calibri" panose="020F0502020204030204" pitchFamily="34" charset="0"/>
              </a:rPr>
              <a:t>NAMD Conference: Navigating the Challenges and Uncertainties of New Treatments, Panel Discussion (10/23)</a:t>
            </a:r>
          </a:p>
          <a:p>
            <a:pPr indent="-342900"/>
            <a:r>
              <a:rPr lang="en-US" sz="1600" dirty="0">
                <a:latin typeface="Calibri" panose="020F0502020204030204" pitchFamily="34" charset="0"/>
                <a:cs typeface="Calibri" panose="020F0502020204030204" pitchFamily="34" charset="0"/>
              </a:rPr>
              <a:t>Sick Cells – How Advocates Can Engage Medicaid Pharmacy Programs Effectively (9/23)</a:t>
            </a:r>
          </a:p>
          <a:p>
            <a:pPr indent="-342900"/>
            <a:r>
              <a:rPr lang="en-US" sz="1600" dirty="0">
                <a:latin typeface="Calibri" panose="020F0502020204030204" pitchFamily="34" charset="0"/>
                <a:cs typeface="Calibri" panose="020F0502020204030204" pitchFamily="34" charset="0"/>
              </a:rPr>
              <a:t>CMS State Spotlight - Data and Analytics (9/23)</a:t>
            </a:r>
          </a:p>
          <a:p>
            <a:pPr indent="-342900"/>
            <a:r>
              <a:rPr lang="en-US" sz="1600" dirty="0">
                <a:latin typeface="Calibri" panose="020F0502020204030204" pitchFamily="34" charset="0"/>
                <a:cs typeface="Calibri" panose="020F0502020204030204" pitchFamily="34" charset="0"/>
              </a:rPr>
              <a:t>Missouri Pharmacy Association Conference: MO HealthNet Update (8/23)</a:t>
            </a:r>
          </a:p>
          <a:p>
            <a:pPr indent="-342900"/>
            <a:r>
              <a:rPr lang="en-US" sz="1600" dirty="0" err="1">
                <a:latin typeface="Calibri" panose="020F0502020204030204" pitchFamily="34" charset="0"/>
                <a:cs typeface="Calibri" panose="020F0502020204030204" pitchFamily="34" charset="0"/>
              </a:rPr>
              <a:t>Artia</a:t>
            </a:r>
            <a:r>
              <a:rPr lang="en-US" sz="1600" dirty="0">
                <a:latin typeface="Calibri" panose="020F0502020204030204" pitchFamily="34" charset="0"/>
                <a:cs typeface="Calibri" panose="020F0502020204030204" pitchFamily="34" charset="0"/>
              </a:rPr>
              <a:t> Crossroads: Accelerated Drug Review: Reality vs. Expectations, Panel Discussion (6/23)</a:t>
            </a:r>
          </a:p>
          <a:p>
            <a:pPr indent="-342900"/>
            <a:r>
              <a:rPr lang="en-US" sz="1600" dirty="0">
                <a:latin typeface="Calibri" panose="020F0502020204030204" pitchFamily="34" charset="0"/>
                <a:cs typeface="Calibri" panose="020F0502020204030204" pitchFamily="34" charset="0"/>
              </a:rPr>
              <a:t>Missouri Board of Pharmacy Lunch with the Inspector: MO HealthNet Update (6/23)</a:t>
            </a:r>
          </a:p>
          <a:p>
            <a:pPr indent="-342900"/>
            <a:r>
              <a:rPr lang="en-US" sz="1600" dirty="0">
                <a:latin typeface="Calibri" panose="020F0502020204030204" pitchFamily="34" charset="0"/>
                <a:cs typeface="Calibri" panose="020F0502020204030204" pitchFamily="34" charset="0"/>
              </a:rPr>
              <a:t>Missouri Pharmacy Association Legislative Day: MO HealthNet Update (4/23)</a:t>
            </a:r>
          </a:p>
          <a:p>
            <a:pPr indent="-342900"/>
            <a:r>
              <a:rPr lang="en-US" sz="1600" dirty="0">
                <a:latin typeface="Calibri" panose="020F0502020204030204" pitchFamily="34" charset="0"/>
                <a:cs typeface="Calibri" panose="020F0502020204030204" pitchFamily="34" charset="0"/>
              </a:rPr>
              <a:t>Missouri Coordinated School Health Coalition conference - Be SMART about Asthma Treatments (2/23)</a:t>
            </a:r>
          </a:p>
          <a:p>
            <a:pPr indent="-342900"/>
            <a:r>
              <a:rPr lang="en-US" sz="1600" dirty="0">
                <a:latin typeface="Calibri" panose="020F0502020204030204" pitchFamily="34" charset="0"/>
                <a:cs typeface="Calibri" panose="020F0502020204030204" pitchFamily="34" charset="0"/>
              </a:rPr>
              <a:t>CDC Presentation - Advancing Appropriate Medication Therapy by Practice and Policy in regards to Asthma care (11/22)</a:t>
            </a:r>
          </a:p>
          <a:p>
            <a:pPr indent="-342900"/>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indent="-342900"/>
            <a:endParaRPr lang="en-US" sz="1600" dirty="0">
              <a:latin typeface="Calibri" panose="020F0502020204030204" pitchFamily="34" charset="0"/>
              <a:cs typeface="Calibri" panose="020F0502020204030204" pitchFamily="34" charset="0"/>
            </a:endParaRPr>
          </a:p>
          <a:p>
            <a:pPr indent="-342900"/>
            <a:endParaRPr lang="en-US" sz="1600" dirty="0">
              <a:latin typeface="Calibri" panose="020F0502020204030204" pitchFamily="34" charset="0"/>
              <a:cs typeface="Calibri" panose="020F0502020204030204" pitchFamily="34" charset="0"/>
            </a:endParaRPr>
          </a:p>
          <a:p>
            <a:pPr indent="-342900"/>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90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4"/>
            <a:ext cx="8534400" cy="3229339"/>
          </a:xfrm>
        </p:spPr>
        <p:txBody>
          <a:bodyPr>
            <a:noAutofit/>
          </a:bodyPr>
          <a:lstStyle/>
          <a:p>
            <a:pPr algn="ctr"/>
            <a:r>
              <a:rPr lang="en-US" sz="4000" b="1" cap="none" dirty="0">
                <a:solidFill>
                  <a:schemeClr val="accent3"/>
                </a:solidFill>
                <a:latin typeface="Century Gothic" panose="020B0502020202020204" pitchFamily="34" charset="0"/>
              </a:rPr>
              <a:t>MO HealthNet Department Request</a:t>
            </a:r>
            <a:br>
              <a:rPr lang="en-US" sz="4400" b="1" cap="none" dirty="0">
                <a:solidFill>
                  <a:schemeClr val="accent3"/>
                </a:solidFill>
                <a:latin typeface="Century Gothic" panose="020B0502020202020204" pitchFamily="34" charset="0"/>
              </a:rPr>
            </a:br>
            <a:br>
              <a:rPr lang="en-US" sz="1000" b="1" cap="none" dirty="0">
                <a:solidFill>
                  <a:schemeClr val="accent3"/>
                </a:solidFill>
                <a:latin typeface="Century Gothic" panose="020B0502020202020204" pitchFamily="34" charset="0"/>
              </a:rPr>
            </a:br>
            <a:br>
              <a:rPr lang="en-US" sz="1000" b="1" cap="none" dirty="0">
                <a:solidFill>
                  <a:schemeClr val="accent3"/>
                </a:solidFill>
                <a:latin typeface="Century Gothic" panose="020B0502020202020204" pitchFamily="34" charset="0"/>
              </a:rPr>
            </a:br>
            <a:r>
              <a:rPr lang="en-US" sz="2800" b="1" cap="none" dirty="0">
                <a:solidFill>
                  <a:schemeClr val="accent3"/>
                </a:solidFill>
                <a:latin typeface="Century Gothic" panose="020B0502020202020204" pitchFamily="34" charset="0"/>
              </a:rPr>
              <a:t>State Fiscal Year (SFY) 2025</a:t>
            </a:r>
            <a:br>
              <a:rPr lang="en-US" sz="900" b="1" cap="none" dirty="0">
                <a:solidFill>
                  <a:schemeClr val="accent3"/>
                </a:solidFill>
                <a:latin typeface="Century Gothic" panose="020B0502020202020204" pitchFamily="34" charset="0"/>
              </a:rPr>
            </a:br>
            <a:br>
              <a:rPr lang="en-US" sz="3200" b="1" cap="none" dirty="0">
                <a:solidFill>
                  <a:schemeClr val="accent3"/>
                </a:solidFill>
                <a:latin typeface="Century Gothic" panose="020B0502020202020204" pitchFamily="34" charset="0"/>
              </a:rPr>
            </a:br>
            <a:endParaRPr lang="en-US" sz="2400" b="1" i="1" cap="small" dirty="0">
              <a:solidFill>
                <a:schemeClr val="accent3"/>
              </a:solidFill>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6"/>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4" y="179048"/>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919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410" y="304804"/>
            <a:ext cx="7886700" cy="880301"/>
          </a:xfrm>
        </p:spPr>
        <p:txBody>
          <a:bodyPr>
            <a:normAutofit fontScale="90000"/>
          </a:bodyPr>
          <a:lstStyle/>
          <a:p>
            <a:pPr algn="ctr">
              <a:defRPr/>
            </a:pPr>
            <a:r>
              <a:rPr lang="en-US" b="1" dirty="0">
                <a:solidFill>
                  <a:srgbClr val="1B587C"/>
                </a:solidFill>
              </a:rPr>
              <a:t>MO HealthNet (MHD) Supplemental Requests </a:t>
            </a:r>
            <a:br>
              <a:rPr lang="en-US" b="1" dirty="0">
                <a:solidFill>
                  <a:srgbClr val="1B587C"/>
                </a:solidFill>
              </a:rPr>
            </a:br>
            <a:r>
              <a:rPr lang="en-US" sz="2000" b="1" dirty="0">
                <a:solidFill>
                  <a:srgbClr val="1B587C"/>
                </a:solidFill>
              </a:rPr>
              <a:t>State Fiscal Year (SFY) 2024</a:t>
            </a:r>
          </a:p>
        </p:txBody>
      </p:sp>
      <p:graphicFrame>
        <p:nvGraphicFramePr>
          <p:cNvPr id="5" name="Table 4"/>
          <p:cNvGraphicFramePr>
            <a:graphicFrameLocks noGrp="1"/>
          </p:cNvGraphicFramePr>
          <p:nvPr/>
        </p:nvGraphicFramePr>
        <p:xfrm>
          <a:off x="228604" y="1600198"/>
          <a:ext cx="8610601" cy="3291840"/>
        </p:xfrm>
        <a:graphic>
          <a:graphicData uri="http://schemas.openxmlformats.org/drawingml/2006/table">
            <a:tbl>
              <a:tblPr firstRow="1" bandRow="1">
                <a:tableStyleId>{5C22544A-7EE6-4342-B048-85BDC9FD1C3A}</a:tableStyleId>
              </a:tblPr>
              <a:tblGrid>
                <a:gridCol w="5765843">
                  <a:extLst>
                    <a:ext uri="{9D8B030D-6E8A-4147-A177-3AD203B41FA5}">
                      <a16:colId xmlns:a16="http://schemas.microsoft.com/office/drawing/2014/main" val="2254087457"/>
                    </a:ext>
                  </a:extLst>
                </a:gridCol>
                <a:gridCol w="1246669">
                  <a:extLst>
                    <a:ext uri="{9D8B030D-6E8A-4147-A177-3AD203B41FA5}">
                      <a16:colId xmlns:a16="http://schemas.microsoft.com/office/drawing/2014/main" val="2781833281"/>
                    </a:ext>
                  </a:extLst>
                </a:gridCol>
                <a:gridCol w="1598089">
                  <a:extLst>
                    <a:ext uri="{9D8B030D-6E8A-4147-A177-3AD203B41FA5}">
                      <a16:colId xmlns:a16="http://schemas.microsoft.com/office/drawing/2014/main" val="1036983455"/>
                    </a:ext>
                  </a:extLst>
                </a:gridCol>
              </a:tblGrid>
              <a:tr h="351503">
                <a:tc>
                  <a:txBody>
                    <a:bodyPr/>
                    <a:lstStyle/>
                    <a:p>
                      <a:pPr algn="l"/>
                      <a:r>
                        <a:rPr lang="en-US" sz="2000" b="1" dirty="0">
                          <a:latin typeface="Calibri" panose="020F0502020204030204" pitchFamily="34" charset="0"/>
                          <a:cs typeface="Calibri" panose="020F0502020204030204" pitchFamily="34" charset="0"/>
                        </a:rPr>
                        <a:t>Requests</a:t>
                      </a:r>
                    </a:p>
                  </a:txBody>
                  <a:tcPr marL="68580" marR="68580" marT="34290" marB="34290"/>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GR</a:t>
                      </a:r>
                    </a:p>
                  </a:txBody>
                  <a:tcPr marL="68580" marR="68580" marT="34290" marB="34290"/>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Total</a:t>
                      </a:r>
                    </a:p>
                  </a:txBody>
                  <a:tcPr marL="68580" marR="68580" marT="34290" marB="34290"/>
                </a:tc>
                <a:extLst>
                  <a:ext uri="{0D108BD9-81ED-4DB2-BD59-A6C34878D82A}">
                    <a16:rowId xmlns:a16="http://schemas.microsoft.com/office/drawing/2014/main" val="3508809717"/>
                  </a:ext>
                </a:extLst>
              </a:tr>
              <a:tr h="351503">
                <a:tc>
                  <a:txBody>
                    <a:bodyPr/>
                    <a:lstStyle/>
                    <a:p>
                      <a:r>
                        <a:rPr lang="en-US" sz="2000" dirty="0">
                          <a:latin typeface="Calibri" panose="020F0502020204030204" pitchFamily="34" charset="0"/>
                          <a:cs typeface="Calibri" panose="020F0502020204030204" pitchFamily="34" charset="0"/>
                        </a:rPr>
                        <a:t>MHD SFY</a:t>
                      </a:r>
                      <a:r>
                        <a:rPr lang="en-US" sz="2000" baseline="0" dirty="0">
                          <a:latin typeface="Calibri" panose="020F0502020204030204" pitchFamily="34" charset="0"/>
                          <a:cs typeface="Calibri" panose="020F0502020204030204" pitchFamily="34" charset="0"/>
                        </a:rPr>
                        <a:t> 2024 Supplemental</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r"/>
                      <a:r>
                        <a:rPr lang="en-US" sz="1800" dirty="0">
                          <a:latin typeface="Calibri" panose="020F0502020204030204" pitchFamily="34" charset="0"/>
                          <a:cs typeface="Calibri" panose="020F0502020204030204" pitchFamily="34" charset="0"/>
                        </a:rPr>
                        <a:t>$195.0</a:t>
                      </a:r>
                      <a:r>
                        <a:rPr lang="en-US" sz="1800" baseline="0" dirty="0">
                          <a:latin typeface="Calibri" panose="020F0502020204030204" pitchFamily="34" charset="0"/>
                          <a:cs typeface="Calibri" panose="020F0502020204030204" pitchFamily="34" charset="0"/>
                        </a:rPr>
                        <a:t>M</a:t>
                      </a:r>
                      <a:endParaRPr lang="en-US" sz="1800" dirty="0">
                        <a:latin typeface="Calibri" panose="020F0502020204030204" pitchFamily="34" charset="0"/>
                        <a:cs typeface="Calibri" panose="020F0502020204030204" pitchFamily="34" charset="0"/>
                      </a:endParaRPr>
                    </a:p>
                  </a:txBody>
                  <a:tcPr marL="68580" marR="68580" marT="34290" marB="34290"/>
                </a:tc>
                <a:tc>
                  <a:txBody>
                    <a:bodyPr/>
                    <a:lstStyle/>
                    <a:p>
                      <a:pPr algn="r"/>
                      <a:r>
                        <a:rPr lang="en-US" sz="1800" dirty="0">
                          <a:latin typeface="Calibri" panose="020F0502020204030204" pitchFamily="34" charset="0"/>
                          <a:cs typeface="Calibri" panose="020F0502020204030204" pitchFamily="34" charset="0"/>
                        </a:rPr>
                        <a:t>$358.0M</a:t>
                      </a:r>
                    </a:p>
                  </a:txBody>
                  <a:tcPr marL="68580" marR="68580" marT="34290" marB="34290"/>
                </a:tc>
                <a:extLst>
                  <a:ext uri="{0D108BD9-81ED-4DB2-BD59-A6C34878D82A}">
                    <a16:rowId xmlns:a16="http://schemas.microsoft.com/office/drawing/2014/main" val="3669514653"/>
                  </a:ext>
                </a:extLst>
              </a:tr>
              <a:tr h="351503">
                <a:tc>
                  <a:txBody>
                    <a:bodyPr/>
                    <a:lstStyle/>
                    <a:p>
                      <a:r>
                        <a:rPr lang="en-US" sz="2000" dirty="0">
                          <a:latin typeface="Calibri" panose="020F0502020204030204" pitchFamily="34" charset="0"/>
                          <a:cs typeface="Calibri" panose="020F0502020204030204" pitchFamily="34" charset="0"/>
                        </a:rPr>
                        <a:t>MO MAPS Authority</a:t>
                      </a:r>
                    </a:p>
                  </a:txBody>
                  <a:tcPr marL="68580" marR="68580" marT="34290" marB="34290"/>
                </a:tc>
                <a:tc>
                  <a:txBody>
                    <a:bodyPr/>
                    <a:lstStyle/>
                    <a:p>
                      <a:pPr algn="r"/>
                      <a:r>
                        <a:rPr lang="en-US" sz="1800" dirty="0">
                          <a:latin typeface="Calibri" panose="020F0502020204030204" pitchFamily="34" charset="0"/>
                          <a:cs typeface="Calibri" panose="020F0502020204030204" pitchFamily="34" charset="0"/>
                        </a:rPr>
                        <a:t>$0M</a:t>
                      </a:r>
                    </a:p>
                  </a:txBody>
                  <a:tcPr marL="68580" marR="68580" marT="34290" marB="34290"/>
                </a:tc>
                <a:tc>
                  <a:txBody>
                    <a:bodyPr/>
                    <a:lstStyle/>
                    <a:p>
                      <a:pPr algn="r"/>
                      <a:r>
                        <a:rPr lang="en-US" sz="1800" dirty="0">
                          <a:latin typeface="Calibri" panose="020F0502020204030204" pitchFamily="34" charset="0"/>
                          <a:cs typeface="Calibri" panose="020F0502020204030204" pitchFamily="34" charset="0"/>
                        </a:rPr>
                        <a:t>$25.1M</a:t>
                      </a:r>
                    </a:p>
                  </a:txBody>
                  <a:tcPr marL="68580" marR="68580" marT="34290" marB="34290"/>
                </a:tc>
                <a:extLst>
                  <a:ext uri="{0D108BD9-81ED-4DB2-BD59-A6C34878D82A}">
                    <a16:rowId xmlns:a16="http://schemas.microsoft.com/office/drawing/2014/main" val="3315909834"/>
                  </a:ext>
                </a:extLst>
              </a:tr>
              <a:tr h="351503">
                <a:tc>
                  <a:txBody>
                    <a:bodyPr/>
                    <a:lstStyle/>
                    <a:p>
                      <a:r>
                        <a:rPr lang="en-US" sz="2000" dirty="0">
                          <a:latin typeface="Calibri" panose="020F0502020204030204" pitchFamily="34" charset="0"/>
                          <a:cs typeface="Calibri" panose="020F0502020204030204" pitchFamily="34" charset="0"/>
                        </a:rPr>
                        <a:t>Hospice Rate Increase</a:t>
                      </a:r>
                    </a:p>
                  </a:txBody>
                  <a:tcPr marL="68580" marR="68580" marT="34290" marB="34290"/>
                </a:tc>
                <a:tc>
                  <a:txBody>
                    <a:bodyPr/>
                    <a:lstStyle/>
                    <a:p>
                      <a:pPr algn="r"/>
                      <a:r>
                        <a:rPr lang="en-US" sz="1800" dirty="0">
                          <a:latin typeface="Calibri" panose="020F0502020204030204" pitchFamily="34" charset="0"/>
                          <a:cs typeface="Calibri" panose="020F0502020204030204" pitchFamily="34" charset="0"/>
                        </a:rPr>
                        <a:t>$.13M</a:t>
                      </a:r>
                    </a:p>
                  </a:txBody>
                  <a:tcPr marL="68580" marR="68580" marT="34290" marB="34290"/>
                </a:tc>
                <a:tc>
                  <a:txBody>
                    <a:bodyPr/>
                    <a:lstStyle/>
                    <a:p>
                      <a:pPr algn="r"/>
                      <a:r>
                        <a:rPr lang="en-US" sz="1800" dirty="0">
                          <a:latin typeface="Calibri" panose="020F0502020204030204" pitchFamily="34" charset="0"/>
                          <a:cs typeface="Calibri" panose="020F0502020204030204" pitchFamily="34" charset="0"/>
                        </a:rPr>
                        <a:t>$.39M</a:t>
                      </a:r>
                    </a:p>
                  </a:txBody>
                  <a:tcPr marL="68580" marR="68580" marT="34290" marB="34290"/>
                </a:tc>
                <a:extLst>
                  <a:ext uri="{0D108BD9-81ED-4DB2-BD59-A6C34878D82A}">
                    <a16:rowId xmlns:a16="http://schemas.microsoft.com/office/drawing/2014/main" val="2780961863"/>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Total</a:t>
                      </a:r>
                    </a:p>
                  </a:txBody>
                  <a:tcPr marL="68580" marR="68580" marT="34290" marB="34290"/>
                </a:tc>
                <a:tc>
                  <a:txBody>
                    <a:bodyPr/>
                    <a:lstStyle/>
                    <a:p>
                      <a:pPr algn="r"/>
                      <a:r>
                        <a:rPr lang="en-US" sz="1800" b="1" kern="1200" dirty="0">
                          <a:solidFill>
                            <a:schemeClr val="dk1"/>
                          </a:solidFill>
                          <a:latin typeface="Calibri" panose="020F0502020204030204" pitchFamily="34" charset="0"/>
                          <a:ea typeface="+mn-ea"/>
                          <a:cs typeface="Calibri" panose="020F0502020204030204" pitchFamily="34" charset="0"/>
                        </a:rPr>
                        <a:t>$195.13M</a:t>
                      </a:r>
                    </a:p>
                  </a:txBody>
                  <a:tcPr marL="68580" marR="68580" marT="34290" marB="34290"/>
                </a:tc>
                <a:tc>
                  <a:txBody>
                    <a:bodyPr/>
                    <a:lstStyle/>
                    <a:p>
                      <a:pPr algn="r"/>
                      <a:r>
                        <a:rPr lang="en-US" sz="1800" b="1" kern="1200" dirty="0">
                          <a:solidFill>
                            <a:schemeClr val="dk1"/>
                          </a:solidFill>
                          <a:latin typeface="Calibri" panose="020F0502020204030204" pitchFamily="34" charset="0"/>
                          <a:ea typeface="+mn-ea"/>
                          <a:cs typeface="Calibri" panose="020F0502020204030204" pitchFamily="34" charset="0"/>
                        </a:rPr>
                        <a:t>$383.49M</a:t>
                      </a:r>
                    </a:p>
                  </a:txBody>
                  <a:tcPr marL="68580" marR="68580" marT="34290" marB="34290"/>
                </a:tc>
                <a:extLst>
                  <a:ext uri="{0D108BD9-81ED-4DB2-BD59-A6C34878D82A}">
                    <a16:rowId xmlns:a16="http://schemas.microsoft.com/office/drawing/2014/main" val="3487427387"/>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Calibri" panose="020F0502020204030204" pitchFamily="34" charset="0"/>
                        <a:cs typeface="Calibri" panose="020F0502020204030204" pitchFamily="34" charset="0"/>
                      </a:endParaRPr>
                    </a:p>
                  </a:txBody>
                  <a:tcPr marL="68580" marR="68580" marT="34290" marB="34290"/>
                </a:tc>
                <a:tc>
                  <a:txBody>
                    <a:bodyPr/>
                    <a:lstStyle/>
                    <a:p>
                      <a:pPr algn="r"/>
                      <a:endParaRPr lang="en-US" sz="1800" kern="1200" dirty="0">
                        <a:solidFill>
                          <a:schemeClr val="dk1"/>
                        </a:solidFill>
                        <a:latin typeface="Calibri" panose="020F0502020204030204" pitchFamily="34" charset="0"/>
                        <a:ea typeface="+mn-ea"/>
                        <a:cs typeface="Calibri" panose="020F0502020204030204" pitchFamily="34" charset="0"/>
                      </a:endParaRPr>
                    </a:p>
                  </a:txBody>
                  <a:tcPr marL="68580" marR="68580" marT="34290" marB="34290"/>
                </a:tc>
                <a:tc>
                  <a:txBody>
                    <a:bodyPr/>
                    <a:lstStyle/>
                    <a:p>
                      <a:pPr algn="r"/>
                      <a:endParaRPr lang="en-US" sz="1800" kern="1200" dirty="0">
                        <a:solidFill>
                          <a:schemeClr val="dk1"/>
                        </a:solidFill>
                        <a:latin typeface="Calibri" panose="020F0502020204030204" pitchFamily="34" charset="0"/>
                        <a:ea typeface="+mn-ea"/>
                        <a:cs typeface="Calibri" panose="020F0502020204030204" pitchFamily="34" charset="0"/>
                      </a:endParaRPr>
                    </a:p>
                  </a:txBody>
                  <a:tcPr marL="68580" marR="68580" marT="34290" marB="34290"/>
                </a:tc>
                <a:extLst>
                  <a:ext uri="{0D108BD9-81ED-4DB2-BD59-A6C34878D82A}">
                    <a16:rowId xmlns:a16="http://schemas.microsoft.com/office/drawing/2014/main" val="3824446041"/>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cs typeface="Calibri" panose="020F0502020204030204" pitchFamily="34" charset="0"/>
                        </a:rPr>
                        <a:t>Intergovernmental</a:t>
                      </a:r>
                      <a:r>
                        <a:rPr lang="en-US" sz="2000" b="0" baseline="0" dirty="0">
                          <a:latin typeface="Calibri" panose="020F0502020204030204" pitchFamily="34" charset="0"/>
                          <a:cs typeface="Calibri" panose="020F0502020204030204" pitchFamily="34" charset="0"/>
                        </a:rPr>
                        <a:t> Transfer DMH AEG (Non-count)</a:t>
                      </a:r>
                      <a:endParaRPr lang="en-US" sz="2000" b="0" dirty="0">
                        <a:latin typeface="Calibri" panose="020F0502020204030204" pitchFamily="34" charset="0"/>
                        <a:cs typeface="Calibri" panose="020F0502020204030204" pitchFamily="34" charset="0"/>
                      </a:endParaRP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$0M</a:t>
                      </a: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$130.1M</a:t>
                      </a:r>
                    </a:p>
                  </a:txBody>
                  <a:tcPr marL="68580" marR="68580" marT="34290" marB="34290"/>
                </a:tc>
                <a:extLst>
                  <a:ext uri="{0D108BD9-81ED-4DB2-BD59-A6C34878D82A}">
                    <a16:rowId xmlns:a16="http://schemas.microsoft.com/office/drawing/2014/main" val="2648209230"/>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cs typeface="Calibri" panose="020F0502020204030204" pitchFamily="34" charset="0"/>
                        </a:rPr>
                        <a:t>Federal Reimbursement Allowance Transfer (Non-count)</a:t>
                      </a: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$51.0M</a:t>
                      </a: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$102.0M</a:t>
                      </a:r>
                    </a:p>
                  </a:txBody>
                  <a:tcPr marL="68580" marR="68580" marT="34290" marB="34290"/>
                </a:tc>
                <a:extLst>
                  <a:ext uri="{0D108BD9-81ED-4DB2-BD59-A6C34878D82A}">
                    <a16:rowId xmlns:a16="http://schemas.microsoft.com/office/drawing/2014/main" val="1227966051"/>
                  </a:ext>
                </a:extLst>
              </a:tr>
            </a:tbl>
          </a:graphicData>
        </a:graphic>
      </p:graphicFrame>
    </p:spTree>
    <p:extLst>
      <p:ext uri="{BB962C8B-B14F-4D97-AF65-F5344CB8AC3E}">
        <p14:creationId xmlns:p14="http://schemas.microsoft.com/office/powerpoint/2010/main" val="127745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410" y="304804"/>
            <a:ext cx="7886700" cy="880301"/>
          </a:xfrm>
        </p:spPr>
        <p:txBody>
          <a:bodyPr>
            <a:normAutofit fontScale="90000"/>
          </a:bodyPr>
          <a:lstStyle/>
          <a:p>
            <a:pPr algn="ctr">
              <a:defRPr/>
            </a:pPr>
            <a:r>
              <a:rPr lang="en-US" b="1" dirty="0">
                <a:solidFill>
                  <a:srgbClr val="1B587C"/>
                </a:solidFill>
              </a:rPr>
              <a:t>MO HealthNet (MHD) NDI Requests </a:t>
            </a:r>
            <a:br>
              <a:rPr lang="en-US" b="1" dirty="0">
                <a:solidFill>
                  <a:srgbClr val="1B587C"/>
                </a:solidFill>
              </a:rPr>
            </a:br>
            <a:r>
              <a:rPr lang="en-US" sz="2000" b="1" dirty="0">
                <a:solidFill>
                  <a:srgbClr val="1B587C"/>
                </a:solidFill>
              </a:rPr>
              <a:t>State Fiscal Year (SFY) 2025</a:t>
            </a:r>
          </a:p>
        </p:txBody>
      </p:sp>
      <p:graphicFrame>
        <p:nvGraphicFramePr>
          <p:cNvPr id="4" name="Table 3"/>
          <p:cNvGraphicFramePr>
            <a:graphicFrameLocks noGrp="1"/>
          </p:cNvGraphicFramePr>
          <p:nvPr/>
        </p:nvGraphicFramePr>
        <p:xfrm>
          <a:off x="228604" y="1600198"/>
          <a:ext cx="8610601" cy="3360420"/>
        </p:xfrm>
        <a:graphic>
          <a:graphicData uri="http://schemas.openxmlformats.org/drawingml/2006/table">
            <a:tbl>
              <a:tblPr firstRow="1" bandRow="1">
                <a:tableStyleId>{5C22544A-7EE6-4342-B048-85BDC9FD1C3A}</a:tableStyleId>
              </a:tblPr>
              <a:tblGrid>
                <a:gridCol w="5765843">
                  <a:extLst>
                    <a:ext uri="{9D8B030D-6E8A-4147-A177-3AD203B41FA5}">
                      <a16:colId xmlns:a16="http://schemas.microsoft.com/office/drawing/2014/main" val="2254087457"/>
                    </a:ext>
                  </a:extLst>
                </a:gridCol>
                <a:gridCol w="1246669">
                  <a:extLst>
                    <a:ext uri="{9D8B030D-6E8A-4147-A177-3AD203B41FA5}">
                      <a16:colId xmlns:a16="http://schemas.microsoft.com/office/drawing/2014/main" val="2781833281"/>
                    </a:ext>
                  </a:extLst>
                </a:gridCol>
                <a:gridCol w="1598089">
                  <a:extLst>
                    <a:ext uri="{9D8B030D-6E8A-4147-A177-3AD203B41FA5}">
                      <a16:colId xmlns:a16="http://schemas.microsoft.com/office/drawing/2014/main" val="1036983455"/>
                    </a:ext>
                  </a:extLst>
                </a:gridCol>
              </a:tblGrid>
              <a:tr h="351503">
                <a:tc>
                  <a:txBody>
                    <a:bodyPr/>
                    <a:lstStyle/>
                    <a:p>
                      <a:pPr algn="l"/>
                      <a:r>
                        <a:rPr lang="en-US" sz="2000" b="1" dirty="0">
                          <a:latin typeface="Calibri" panose="020F0502020204030204" pitchFamily="34" charset="0"/>
                          <a:cs typeface="Calibri" panose="020F0502020204030204" pitchFamily="34" charset="0"/>
                        </a:rPr>
                        <a:t>Requests</a:t>
                      </a:r>
                    </a:p>
                  </a:txBody>
                  <a:tcPr marL="68580" marR="68580" marT="34290" marB="34290">
                    <a:solidFill>
                      <a:schemeClr val="accent1"/>
                    </a:solidFill>
                  </a:tcPr>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GR</a:t>
                      </a:r>
                    </a:p>
                  </a:txBody>
                  <a:tcPr marL="68580" marR="68580" marT="34290" marB="34290">
                    <a:solidFill>
                      <a:schemeClr val="accent1"/>
                    </a:solidFill>
                  </a:tcPr>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Total</a:t>
                      </a:r>
                    </a:p>
                  </a:txBody>
                  <a:tcPr marL="68580" marR="68580" marT="34290" marB="34290">
                    <a:solidFill>
                      <a:schemeClr val="accent1"/>
                    </a:solidFill>
                  </a:tcPr>
                </a:tc>
                <a:extLst>
                  <a:ext uri="{0D108BD9-81ED-4DB2-BD59-A6C34878D82A}">
                    <a16:rowId xmlns:a16="http://schemas.microsoft.com/office/drawing/2014/main" val="3508809717"/>
                  </a:ext>
                </a:extLst>
              </a:tr>
              <a:tr h="351503">
                <a:tc>
                  <a:txBody>
                    <a:bodyPr/>
                    <a:lstStyle/>
                    <a:p>
                      <a:r>
                        <a:rPr lang="en-US" sz="2000" dirty="0">
                          <a:latin typeface="Calibri" panose="020F0502020204030204" pitchFamily="34" charset="0"/>
                          <a:cs typeface="Calibri" panose="020F0502020204030204" pitchFamily="34" charset="0"/>
                        </a:rPr>
                        <a:t>MHD SFY</a:t>
                      </a:r>
                      <a:r>
                        <a:rPr lang="en-US" sz="2000" baseline="0" dirty="0">
                          <a:latin typeface="Calibri" panose="020F0502020204030204" pitchFamily="34" charset="0"/>
                          <a:cs typeface="Calibri" panose="020F0502020204030204" pitchFamily="34" charset="0"/>
                        </a:rPr>
                        <a:t> 2025 Cost to Continue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$193.0M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$458.3M</a:t>
                      </a:r>
                    </a:p>
                  </a:txBody>
                  <a:tcPr marL="68580" marR="68580" marT="34290" marB="34290"/>
                </a:tc>
                <a:extLst>
                  <a:ext uri="{0D108BD9-81ED-4DB2-BD59-A6C34878D82A}">
                    <a16:rowId xmlns:a16="http://schemas.microsoft.com/office/drawing/2014/main" val="3669514653"/>
                  </a:ext>
                </a:extLst>
              </a:tr>
              <a:tr h="351503">
                <a:tc>
                  <a:txBody>
                    <a:bodyPr/>
                    <a:lstStyle/>
                    <a:p>
                      <a:r>
                        <a:rPr lang="en-US" sz="2000" dirty="0">
                          <a:latin typeface="Calibri" panose="020F0502020204030204" pitchFamily="34" charset="0"/>
                          <a:cs typeface="Calibri" panose="020F0502020204030204" pitchFamily="34" charset="0"/>
                        </a:rPr>
                        <a:t>MO MAPS Authority CTC</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$16.4M</a:t>
                      </a:r>
                    </a:p>
                  </a:txBody>
                  <a:tcPr marL="68580" marR="68580" marT="34290" marB="34290"/>
                </a:tc>
                <a:extLst>
                  <a:ext uri="{0D108BD9-81ED-4DB2-BD59-A6C34878D82A}">
                    <a16:rowId xmlns:a16="http://schemas.microsoft.com/office/drawing/2014/main" val="3315909834"/>
                  </a:ext>
                </a:extLst>
              </a:tr>
              <a:tr h="351503">
                <a:tc>
                  <a:txBody>
                    <a:bodyPr/>
                    <a:lstStyle/>
                    <a:p>
                      <a:r>
                        <a:rPr lang="en-US" sz="2000" dirty="0">
                          <a:latin typeface="Calibri" panose="020F0502020204030204" pitchFamily="34" charset="0"/>
                          <a:cs typeface="Calibri" panose="020F0502020204030204" pitchFamily="34" charset="0"/>
                        </a:rPr>
                        <a:t>Hospice Rate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$.39M</a:t>
                      </a:r>
                    </a:p>
                  </a:txBody>
                  <a:tcPr marL="68580" marR="68580" marT="34290" marB="34290"/>
                </a:tc>
                <a:extLst>
                  <a:ext uri="{0D108BD9-81ED-4DB2-BD59-A6C34878D82A}">
                    <a16:rowId xmlns:a16="http://schemas.microsoft.com/office/drawing/2014/main" val="2780961863"/>
                  </a:ext>
                </a:extLst>
              </a:tr>
              <a:tr h="351503">
                <a:tc>
                  <a:txBody>
                    <a:bodyPr/>
                    <a:lstStyle/>
                    <a:p>
                      <a:r>
                        <a:rPr lang="en-US" sz="2000" dirty="0">
                          <a:latin typeface="Calibri" panose="020F0502020204030204" pitchFamily="34" charset="0"/>
                          <a:cs typeface="Calibri" panose="020F0502020204030204" pitchFamily="34" charset="0"/>
                        </a:rPr>
                        <a:t>Managed Care Actuarial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$38.8M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$124.1M</a:t>
                      </a:r>
                    </a:p>
                  </a:txBody>
                  <a:tcPr marL="68580" marR="68580" marT="34290" marB="34290"/>
                </a:tc>
                <a:extLst>
                  <a:ext uri="{0D108BD9-81ED-4DB2-BD59-A6C34878D82A}">
                    <a16:rowId xmlns:a16="http://schemas.microsoft.com/office/drawing/2014/main" val="2290539892"/>
                  </a:ext>
                </a:extLst>
              </a:tr>
              <a:tr h="351503">
                <a:tc>
                  <a:txBody>
                    <a:bodyPr/>
                    <a:lstStyle/>
                    <a:p>
                      <a:r>
                        <a:rPr lang="en-US" sz="2000" dirty="0">
                          <a:latin typeface="Calibri" panose="020F0502020204030204" pitchFamily="34" charset="0"/>
                          <a:cs typeface="Calibri" panose="020F0502020204030204" pitchFamily="34" charset="0"/>
                        </a:rPr>
                        <a:t>NEMT Actuarial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$.60M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$1.8M</a:t>
                      </a:r>
                    </a:p>
                  </a:txBody>
                  <a:tcPr marL="68580" marR="68580" marT="34290" marB="34290"/>
                </a:tc>
                <a:extLst>
                  <a:ext uri="{0D108BD9-81ED-4DB2-BD59-A6C34878D82A}">
                    <a16:rowId xmlns:a16="http://schemas.microsoft.com/office/drawing/2014/main" val="1197950950"/>
                  </a:ext>
                </a:extLst>
              </a:tr>
              <a:tr h="351503">
                <a:tc>
                  <a:txBody>
                    <a:bodyPr/>
                    <a:lstStyle/>
                    <a:p>
                      <a:r>
                        <a:rPr lang="en-US" sz="2000" dirty="0">
                          <a:latin typeface="Calibri" panose="020F0502020204030204" pitchFamily="34" charset="0"/>
                          <a:cs typeface="Calibri" panose="020F0502020204030204" pitchFamily="34" charset="0"/>
                        </a:rPr>
                        <a:t>Premium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$12.9M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$40.4M</a:t>
                      </a:r>
                    </a:p>
                  </a:txBody>
                  <a:tcPr marL="68580" marR="68580" marT="34290" marB="34290"/>
                </a:tc>
                <a:extLst>
                  <a:ext uri="{0D108BD9-81ED-4DB2-BD59-A6C34878D82A}">
                    <a16:rowId xmlns:a16="http://schemas.microsoft.com/office/drawing/2014/main" val="1043337776"/>
                  </a:ext>
                </a:extLst>
              </a:tr>
              <a:tr h="351503">
                <a:tc>
                  <a:txBody>
                    <a:bodyPr/>
                    <a:lstStyle/>
                    <a:p>
                      <a:r>
                        <a:rPr lang="en-US" sz="2000" dirty="0">
                          <a:latin typeface="Calibri" panose="020F0502020204030204" pitchFamily="34" charset="0"/>
                          <a:cs typeface="Calibri" panose="020F0502020204030204" pitchFamily="34" charset="0"/>
                        </a:rPr>
                        <a:t>Pharmacy Specialty PMPM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$15.7M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$48.6M</a:t>
                      </a:r>
                    </a:p>
                  </a:txBody>
                  <a:tcPr marL="68580" marR="68580" marT="34290" marB="34290"/>
                </a:tc>
                <a:extLst>
                  <a:ext uri="{0D108BD9-81ED-4DB2-BD59-A6C34878D82A}">
                    <a16:rowId xmlns:a16="http://schemas.microsoft.com/office/drawing/2014/main" val="1465022736"/>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Pharmacy Non-Specialty PMPM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$15.7M</a:t>
                      </a:r>
                    </a:p>
                  </a:txBody>
                  <a:tcPr marL="68580" marR="68580" marT="34290" marB="34290"/>
                </a:tc>
                <a:extLst>
                  <a:ext uri="{0D108BD9-81ED-4DB2-BD59-A6C34878D82A}">
                    <a16:rowId xmlns:a16="http://schemas.microsoft.com/office/drawing/2014/main" val="3487427387"/>
                  </a:ext>
                </a:extLst>
              </a:tr>
            </a:tbl>
          </a:graphicData>
        </a:graphic>
      </p:graphicFrame>
    </p:spTree>
    <p:extLst>
      <p:ext uri="{BB962C8B-B14F-4D97-AF65-F5344CB8AC3E}">
        <p14:creationId xmlns:p14="http://schemas.microsoft.com/office/powerpoint/2010/main" val="55705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410" y="304804"/>
            <a:ext cx="7886700" cy="880301"/>
          </a:xfrm>
        </p:spPr>
        <p:txBody>
          <a:bodyPr>
            <a:normAutofit fontScale="90000"/>
          </a:bodyPr>
          <a:lstStyle/>
          <a:p>
            <a:pPr algn="ctr">
              <a:defRPr/>
            </a:pPr>
            <a:r>
              <a:rPr lang="en-US" b="1" dirty="0">
                <a:solidFill>
                  <a:srgbClr val="1B587C"/>
                </a:solidFill>
              </a:rPr>
              <a:t>MO HealthNet (MHD) NDI Requests </a:t>
            </a:r>
            <a:br>
              <a:rPr lang="en-US" b="1" dirty="0">
                <a:solidFill>
                  <a:srgbClr val="1B587C"/>
                </a:solidFill>
              </a:rPr>
            </a:br>
            <a:r>
              <a:rPr lang="en-US" sz="2000" b="1" dirty="0">
                <a:solidFill>
                  <a:srgbClr val="1B587C"/>
                </a:solidFill>
              </a:rPr>
              <a:t>State Fiscal Year (SFY) 2025</a:t>
            </a:r>
          </a:p>
        </p:txBody>
      </p:sp>
      <p:graphicFrame>
        <p:nvGraphicFramePr>
          <p:cNvPr id="4" name="Table 3"/>
          <p:cNvGraphicFramePr>
            <a:graphicFrameLocks noGrp="1"/>
          </p:cNvGraphicFramePr>
          <p:nvPr/>
        </p:nvGraphicFramePr>
        <p:xfrm>
          <a:off x="228604" y="1600198"/>
          <a:ext cx="8610601" cy="2613660"/>
        </p:xfrm>
        <a:graphic>
          <a:graphicData uri="http://schemas.openxmlformats.org/drawingml/2006/table">
            <a:tbl>
              <a:tblPr firstRow="1" bandRow="1">
                <a:tableStyleId>{5C22544A-7EE6-4342-B048-85BDC9FD1C3A}</a:tableStyleId>
              </a:tblPr>
              <a:tblGrid>
                <a:gridCol w="5765843">
                  <a:extLst>
                    <a:ext uri="{9D8B030D-6E8A-4147-A177-3AD203B41FA5}">
                      <a16:colId xmlns:a16="http://schemas.microsoft.com/office/drawing/2014/main" val="2254087457"/>
                    </a:ext>
                  </a:extLst>
                </a:gridCol>
                <a:gridCol w="1246669">
                  <a:extLst>
                    <a:ext uri="{9D8B030D-6E8A-4147-A177-3AD203B41FA5}">
                      <a16:colId xmlns:a16="http://schemas.microsoft.com/office/drawing/2014/main" val="2781833281"/>
                    </a:ext>
                  </a:extLst>
                </a:gridCol>
                <a:gridCol w="1598089">
                  <a:extLst>
                    <a:ext uri="{9D8B030D-6E8A-4147-A177-3AD203B41FA5}">
                      <a16:colId xmlns:a16="http://schemas.microsoft.com/office/drawing/2014/main" val="1036983455"/>
                    </a:ext>
                  </a:extLst>
                </a:gridCol>
              </a:tblGrid>
              <a:tr h="351503">
                <a:tc>
                  <a:txBody>
                    <a:bodyPr/>
                    <a:lstStyle/>
                    <a:p>
                      <a:pPr algn="l"/>
                      <a:r>
                        <a:rPr lang="en-US" sz="2000" b="1" dirty="0">
                          <a:latin typeface="Calibri" panose="020F0502020204030204" pitchFamily="34" charset="0"/>
                          <a:cs typeface="Calibri" panose="020F0502020204030204" pitchFamily="34" charset="0"/>
                        </a:rPr>
                        <a:t>Requests</a:t>
                      </a:r>
                    </a:p>
                  </a:txBody>
                  <a:tcPr marL="68580" marR="68580" marT="34290" marB="34290">
                    <a:solidFill>
                      <a:schemeClr val="accent1"/>
                    </a:solidFill>
                  </a:tcPr>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GR</a:t>
                      </a:r>
                    </a:p>
                  </a:txBody>
                  <a:tcPr marL="68580" marR="68580" marT="34290" marB="34290">
                    <a:solidFill>
                      <a:schemeClr val="accent1"/>
                    </a:solidFill>
                  </a:tcPr>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Total</a:t>
                      </a:r>
                    </a:p>
                  </a:txBody>
                  <a:tcPr marL="68580" marR="68580" marT="34290" marB="34290">
                    <a:solidFill>
                      <a:schemeClr val="accent1"/>
                    </a:solidFill>
                  </a:tcPr>
                </a:tc>
                <a:extLst>
                  <a:ext uri="{0D108BD9-81ED-4DB2-BD59-A6C34878D82A}">
                    <a16:rowId xmlns:a16="http://schemas.microsoft.com/office/drawing/2014/main" val="3508809717"/>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PACE Rate Increase (1 FTE)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$.19M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$.52M</a:t>
                      </a:r>
                    </a:p>
                  </a:txBody>
                  <a:tcPr marL="68580" marR="68580" marT="34290" marB="34290"/>
                </a:tc>
                <a:extLst>
                  <a:ext uri="{0D108BD9-81ED-4DB2-BD59-A6C34878D82A}">
                    <a16:rowId xmlns:a16="http://schemas.microsoft.com/office/drawing/2014/main" val="3669514653"/>
                  </a:ext>
                </a:extLst>
              </a:tr>
              <a:tr h="351503">
                <a:tc>
                  <a:txBody>
                    <a:bodyPr/>
                    <a:lstStyle/>
                    <a:p>
                      <a:r>
                        <a:rPr lang="en-US" sz="2000" dirty="0">
                          <a:latin typeface="Calibri" panose="020F0502020204030204" pitchFamily="34" charset="0"/>
                          <a:cs typeface="Calibri" panose="020F0502020204030204" pitchFamily="34" charset="0"/>
                        </a:rPr>
                        <a:t>Outpatient</a:t>
                      </a:r>
                      <a:r>
                        <a:rPr lang="en-US" sz="2000" baseline="0" dirty="0">
                          <a:latin typeface="Calibri" panose="020F0502020204030204" pitchFamily="34" charset="0"/>
                          <a:cs typeface="Calibri" panose="020F0502020204030204" pitchFamily="34" charset="0"/>
                        </a:rPr>
                        <a:t> Fee Schedule Trend</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$3.6M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$17.2M</a:t>
                      </a:r>
                    </a:p>
                  </a:txBody>
                  <a:tcPr marL="68580" marR="68580" marT="34290" marB="34290"/>
                </a:tc>
                <a:extLst>
                  <a:ext uri="{0D108BD9-81ED-4DB2-BD59-A6C34878D82A}">
                    <a16:rowId xmlns:a16="http://schemas.microsoft.com/office/drawing/2014/main" val="3315909834"/>
                  </a:ext>
                </a:extLst>
              </a:tr>
              <a:tr h="351503">
                <a:tc>
                  <a:txBody>
                    <a:bodyPr/>
                    <a:lstStyle/>
                    <a:p>
                      <a:r>
                        <a:rPr lang="en-US" sz="2000" dirty="0">
                          <a:latin typeface="Calibri" panose="020F0502020204030204" pitchFamily="34" charset="0"/>
                          <a:cs typeface="Calibri" panose="020F0502020204030204" pitchFamily="34" charset="0"/>
                        </a:rPr>
                        <a:t>Diagnosis Related Groups (DRGs)</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$1.0M</a:t>
                      </a:r>
                    </a:p>
                  </a:txBody>
                  <a:tcPr marL="68580" marR="68580" marT="34290" marB="34290"/>
                </a:tc>
                <a:extLst>
                  <a:ext uri="{0D108BD9-81ED-4DB2-BD59-A6C34878D82A}">
                    <a16:rowId xmlns:a16="http://schemas.microsoft.com/office/drawing/2014/main" val="2780961863"/>
                  </a:ext>
                </a:extLst>
              </a:tr>
              <a:tr h="351503">
                <a:tc>
                  <a:txBody>
                    <a:bodyPr/>
                    <a:lstStyle/>
                    <a:p>
                      <a:r>
                        <a:rPr lang="en-US" sz="2000" dirty="0">
                          <a:latin typeface="Calibri" panose="020F0502020204030204" pitchFamily="34" charset="0"/>
                          <a:cs typeface="Calibri" panose="020F0502020204030204" pitchFamily="34" charset="0"/>
                        </a:rPr>
                        <a:t>Independent Lab Rate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$.56M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$1.7M</a:t>
                      </a:r>
                    </a:p>
                  </a:txBody>
                  <a:tcPr marL="68580" marR="68580" marT="34290" marB="34290"/>
                </a:tc>
                <a:extLst>
                  <a:ext uri="{0D108BD9-81ED-4DB2-BD59-A6C34878D82A}">
                    <a16:rowId xmlns:a16="http://schemas.microsoft.com/office/drawing/2014/main" val="2290539892"/>
                  </a:ext>
                </a:extLst>
              </a:tr>
              <a:tr h="351503">
                <a:tc>
                  <a:txBody>
                    <a:bodyPr/>
                    <a:lstStyle/>
                    <a:p>
                      <a:r>
                        <a:rPr lang="en-US" sz="2000" dirty="0">
                          <a:latin typeface="Calibri" panose="020F0502020204030204" pitchFamily="34" charset="0"/>
                          <a:cs typeface="Calibri" panose="020F0502020204030204" pitchFamily="34" charset="0"/>
                        </a:rPr>
                        <a:t>Ophthalmologists Rate Increase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$.12M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$.34M</a:t>
                      </a:r>
                    </a:p>
                  </a:txBody>
                  <a:tcPr marL="68580" marR="68580" marT="34290" marB="34290"/>
                </a:tc>
                <a:extLst>
                  <a:ext uri="{0D108BD9-81ED-4DB2-BD59-A6C34878D82A}">
                    <a16:rowId xmlns:a16="http://schemas.microsoft.com/office/drawing/2014/main" val="1197950950"/>
                  </a:ext>
                </a:extLst>
              </a:tr>
              <a:tr h="351503">
                <a:tc>
                  <a:txBody>
                    <a:bodyPr/>
                    <a:lstStyle/>
                    <a:p>
                      <a:r>
                        <a:rPr lang="en-US" sz="2000" dirty="0">
                          <a:latin typeface="Calibri" panose="020F0502020204030204" pitchFamily="34" charset="0"/>
                          <a:cs typeface="Calibri" panose="020F0502020204030204" pitchFamily="34" charset="0"/>
                        </a:rPr>
                        <a:t>Dental Anesthesia and Extraction</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$.84M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$2.5M</a:t>
                      </a:r>
                    </a:p>
                  </a:txBody>
                  <a:tcPr marL="68580" marR="68580" marT="34290" marB="34290"/>
                </a:tc>
                <a:extLst>
                  <a:ext uri="{0D108BD9-81ED-4DB2-BD59-A6C34878D82A}">
                    <a16:rowId xmlns:a16="http://schemas.microsoft.com/office/drawing/2014/main" val="1043337776"/>
                  </a:ext>
                </a:extLst>
              </a:tr>
            </a:tbl>
          </a:graphicData>
        </a:graphic>
      </p:graphicFrame>
    </p:spTree>
    <p:extLst>
      <p:ext uri="{BB962C8B-B14F-4D97-AF65-F5344CB8AC3E}">
        <p14:creationId xmlns:p14="http://schemas.microsoft.com/office/powerpoint/2010/main" val="640394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3410" y="304804"/>
            <a:ext cx="7886700" cy="880301"/>
          </a:xfrm>
        </p:spPr>
        <p:txBody>
          <a:bodyPr>
            <a:normAutofit fontScale="90000"/>
          </a:bodyPr>
          <a:lstStyle/>
          <a:p>
            <a:pPr algn="ctr">
              <a:defRPr/>
            </a:pPr>
            <a:r>
              <a:rPr lang="en-US" b="1" dirty="0">
                <a:solidFill>
                  <a:srgbClr val="1B587C"/>
                </a:solidFill>
              </a:rPr>
              <a:t>MO HealthNet (MHD) NDI Requests </a:t>
            </a:r>
            <a:br>
              <a:rPr lang="en-US" b="1" dirty="0">
                <a:solidFill>
                  <a:srgbClr val="1B587C"/>
                </a:solidFill>
              </a:rPr>
            </a:br>
            <a:r>
              <a:rPr lang="en-US" sz="2000" b="1" dirty="0">
                <a:solidFill>
                  <a:srgbClr val="1B587C"/>
                </a:solidFill>
              </a:rPr>
              <a:t>State Fiscal Year (SFY) 2025</a:t>
            </a:r>
          </a:p>
        </p:txBody>
      </p:sp>
      <p:graphicFrame>
        <p:nvGraphicFramePr>
          <p:cNvPr id="4" name="Table 3"/>
          <p:cNvGraphicFramePr>
            <a:graphicFrameLocks noGrp="1"/>
          </p:cNvGraphicFramePr>
          <p:nvPr>
            <p:extLst>
              <p:ext uri="{D42A27DB-BD31-4B8C-83A1-F6EECF244321}">
                <p14:modId xmlns:p14="http://schemas.microsoft.com/office/powerpoint/2010/main" val="2891457087"/>
              </p:ext>
            </p:extLst>
          </p:nvPr>
        </p:nvGraphicFramePr>
        <p:xfrm>
          <a:off x="251459" y="1295400"/>
          <a:ext cx="8610601" cy="4785360"/>
        </p:xfrm>
        <a:graphic>
          <a:graphicData uri="http://schemas.openxmlformats.org/drawingml/2006/table">
            <a:tbl>
              <a:tblPr firstRow="1" bandRow="1">
                <a:tableStyleId>{5C22544A-7EE6-4342-B048-85BDC9FD1C3A}</a:tableStyleId>
              </a:tblPr>
              <a:tblGrid>
                <a:gridCol w="5765843">
                  <a:extLst>
                    <a:ext uri="{9D8B030D-6E8A-4147-A177-3AD203B41FA5}">
                      <a16:colId xmlns:a16="http://schemas.microsoft.com/office/drawing/2014/main" val="2254087457"/>
                    </a:ext>
                  </a:extLst>
                </a:gridCol>
                <a:gridCol w="1246669">
                  <a:extLst>
                    <a:ext uri="{9D8B030D-6E8A-4147-A177-3AD203B41FA5}">
                      <a16:colId xmlns:a16="http://schemas.microsoft.com/office/drawing/2014/main" val="2781833281"/>
                    </a:ext>
                  </a:extLst>
                </a:gridCol>
                <a:gridCol w="1598089">
                  <a:extLst>
                    <a:ext uri="{9D8B030D-6E8A-4147-A177-3AD203B41FA5}">
                      <a16:colId xmlns:a16="http://schemas.microsoft.com/office/drawing/2014/main" val="1036983455"/>
                    </a:ext>
                  </a:extLst>
                </a:gridCol>
              </a:tblGrid>
              <a:tr h="351503">
                <a:tc>
                  <a:txBody>
                    <a:bodyPr/>
                    <a:lstStyle/>
                    <a:p>
                      <a:pPr algn="l"/>
                      <a:r>
                        <a:rPr lang="en-US" sz="2000" b="1" dirty="0">
                          <a:latin typeface="Calibri" panose="020F0502020204030204" pitchFamily="34" charset="0"/>
                          <a:cs typeface="Calibri" panose="020F0502020204030204" pitchFamily="34" charset="0"/>
                        </a:rPr>
                        <a:t>Requests</a:t>
                      </a:r>
                    </a:p>
                  </a:txBody>
                  <a:tcPr marL="68580" marR="68580" marT="34290" marB="34290">
                    <a:solidFill>
                      <a:schemeClr val="accent1"/>
                    </a:solidFill>
                  </a:tcPr>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GR</a:t>
                      </a:r>
                    </a:p>
                  </a:txBody>
                  <a:tcPr marL="68580" marR="68580" marT="34290" marB="34290">
                    <a:solidFill>
                      <a:schemeClr val="accent1"/>
                    </a:solidFill>
                  </a:tcPr>
                </a:tc>
                <a:tc>
                  <a:txBody>
                    <a:bodyPr/>
                    <a:lstStyle/>
                    <a:p>
                      <a:pPr marL="0" algn="ctr" defTabSz="914400" rtl="0" eaLnBrk="1" latinLnBrk="0" hangingPunct="1"/>
                      <a:r>
                        <a:rPr lang="en-US" sz="2000" b="1" kern="1200" dirty="0">
                          <a:solidFill>
                            <a:schemeClr val="dk1"/>
                          </a:solidFill>
                          <a:latin typeface="Calibri" panose="020F0502020204030204" pitchFamily="34" charset="0"/>
                          <a:ea typeface="+mn-ea"/>
                          <a:cs typeface="Calibri" panose="020F0502020204030204" pitchFamily="34" charset="0"/>
                        </a:rPr>
                        <a:t>Total</a:t>
                      </a:r>
                    </a:p>
                  </a:txBody>
                  <a:tcPr marL="68580" marR="68580" marT="34290" marB="34290">
                    <a:solidFill>
                      <a:schemeClr val="accent1"/>
                    </a:solidFill>
                  </a:tcPr>
                </a:tc>
                <a:extLst>
                  <a:ext uri="{0D108BD9-81ED-4DB2-BD59-A6C34878D82A}">
                    <a16:rowId xmlns:a16="http://schemas.microsoft.com/office/drawing/2014/main" val="3508809717"/>
                  </a:ext>
                </a:extLst>
              </a:tr>
              <a:tr h="351503">
                <a:tc>
                  <a:txBody>
                    <a:bodyPr/>
                    <a:lstStyle/>
                    <a:p>
                      <a:r>
                        <a:rPr lang="en-US" sz="2000" dirty="0">
                          <a:latin typeface="Calibri" panose="020F0502020204030204" pitchFamily="34" charset="0"/>
                          <a:cs typeface="Calibri" panose="020F0502020204030204" pitchFamily="34" charset="0"/>
                        </a:rPr>
                        <a:t>MMIS Operational Costs</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$4.8M</a:t>
                      </a:r>
                    </a:p>
                  </a:txBody>
                  <a:tcPr marL="68580" marR="68580" marT="34290" marB="34290"/>
                </a:tc>
                <a:extLst>
                  <a:ext uri="{0D108BD9-81ED-4DB2-BD59-A6C34878D82A}">
                    <a16:rowId xmlns:a16="http://schemas.microsoft.com/office/drawing/2014/main" val="2290539892"/>
                  </a:ext>
                </a:extLst>
              </a:tr>
              <a:tr h="351503">
                <a:tc>
                  <a:txBody>
                    <a:bodyPr/>
                    <a:lstStyle/>
                    <a:p>
                      <a:r>
                        <a:rPr lang="en-US" sz="2000" dirty="0">
                          <a:latin typeface="Calibri" panose="020F0502020204030204" pitchFamily="34" charset="0"/>
                          <a:cs typeface="Calibri" panose="020F0502020204030204" pitchFamily="34" charset="0"/>
                        </a:rPr>
                        <a:t>MMIS Contractual FTE (4 FTE)</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$.08M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$.34M</a:t>
                      </a:r>
                    </a:p>
                  </a:txBody>
                  <a:tcPr marL="68580" marR="68580" marT="34290" marB="34290"/>
                </a:tc>
                <a:extLst>
                  <a:ext uri="{0D108BD9-81ED-4DB2-BD59-A6C34878D82A}">
                    <a16:rowId xmlns:a16="http://schemas.microsoft.com/office/drawing/2014/main" val="1197950950"/>
                  </a:ext>
                </a:extLst>
              </a:tr>
              <a:tr h="351503">
                <a:tc>
                  <a:txBody>
                    <a:bodyPr/>
                    <a:lstStyle/>
                    <a:p>
                      <a:r>
                        <a:rPr lang="en-US" sz="2000" dirty="0">
                          <a:latin typeface="Calibri" panose="020F0502020204030204" pitchFamily="34" charset="0"/>
                          <a:cs typeface="Calibri" panose="020F0502020204030204" pitchFamily="34" charset="0"/>
                        </a:rPr>
                        <a:t>MMIS Enrollment</a:t>
                      </a:r>
                      <a:r>
                        <a:rPr lang="en-US" sz="2000" baseline="0" dirty="0">
                          <a:latin typeface="Calibri" panose="020F0502020204030204" pitchFamily="34" charset="0"/>
                          <a:cs typeface="Calibri" panose="020F0502020204030204" pitchFamily="34" charset="0"/>
                        </a:rPr>
                        <a:t> Broker</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$.06M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$.25M</a:t>
                      </a:r>
                    </a:p>
                  </a:txBody>
                  <a:tcPr marL="68580" marR="68580" marT="34290" marB="34290"/>
                </a:tc>
                <a:extLst>
                  <a:ext uri="{0D108BD9-81ED-4DB2-BD59-A6C34878D82A}">
                    <a16:rowId xmlns:a16="http://schemas.microsoft.com/office/drawing/2014/main" val="1043337776"/>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MMIS Security</a:t>
                      </a:r>
                      <a:r>
                        <a:rPr lang="en-US" sz="2000" baseline="0" dirty="0">
                          <a:latin typeface="Calibri" panose="020F0502020204030204" pitchFamily="34" charset="0"/>
                          <a:cs typeface="Calibri" panose="020F0502020204030204" pitchFamily="34" charset="0"/>
                        </a:rPr>
                        <a:t> Risk Assessment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$4.0M</a:t>
                      </a:r>
                    </a:p>
                  </a:txBody>
                  <a:tcPr marL="68580" marR="68580" marT="34290" marB="34290"/>
                </a:tc>
                <a:extLst>
                  <a:ext uri="{0D108BD9-81ED-4DB2-BD59-A6C34878D82A}">
                    <a16:rowId xmlns:a16="http://schemas.microsoft.com/office/drawing/2014/main" val="1465022736"/>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MMIS Pharmacy Solutions Trend</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$4.0M</a:t>
                      </a:r>
                    </a:p>
                  </a:txBody>
                  <a:tcPr marL="68580" marR="68580" marT="34290" marB="34290"/>
                </a:tc>
                <a:extLst>
                  <a:ext uri="{0D108BD9-81ED-4DB2-BD59-A6C34878D82A}">
                    <a16:rowId xmlns:a16="http://schemas.microsoft.com/office/drawing/2014/main" val="3600349189"/>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MMIS Compliance</a:t>
                      </a:r>
                      <a:r>
                        <a:rPr lang="en-US" sz="2000" baseline="0" dirty="0">
                          <a:latin typeface="Calibri" panose="020F0502020204030204" pitchFamily="34" charset="0"/>
                          <a:cs typeface="Calibri" panose="020F0502020204030204" pitchFamily="34" charset="0"/>
                        </a:rPr>
                        <a:t> Tool (1 FTE)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$.04M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$.07M</a:t>
                      </a:r>
                    </a:p>
                  </a:txBody>
                  <a:tcPr marL="68580" marR="68580" marT="34290" marB="34290"/>
                </a:tc>
                <a:extLst>
                  <a:ext uri="{0D108BD9-81ED-4DB2-BD59-A6C34878D82A}">
                    <a16:rowId xmlns:a16="http://schemas.microsoft.com/office/drawing/2014/main" val="3487427387"/>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Total</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$276.02M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$742.41M</a:t>
                      </a:r>
                    </a:p>
                  </a:txBody>
                  <a:tcPr marL="68580" marR="68580" marT="34290" marB="34290"/>
                </a:tc>
                <a:extLst>
                  <a:ext uri="{0D108BD9-81ED-4DB2-BD59-A6C34878D82A}">
                    <a16:rowId xmlns:a16="http://schemas.microsoft.com/office/drawing/2014/main" val="1300986690"/>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Total (with</a:t>
                      </a:r>
                      <a:r>
                        <a:rPr lang="en-US" sz="2000" b="1" baseline="0" dirty="0">
                          <a:latin typeface="Calibri" panose="020F0502020204030204" pitchFamily="34" charset="0"/>
                          <a:cs typeface="Calibri" panose="020F0502020204030204" pitchFamily="34" charset="0"/>
                        </a:rPr>
                        <a:t> core reductions)</a:t>
                      </a:r>
                      <a:endParaRPr lang="en-US" sz="2000" b="1"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$216.02M</a:t>
                      </a: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$243.81M</a:t>
                      </a:r>
                    </a:p>
                  </a:txBody>
                  <a:tcPr marL="68580" marR="68580" marT="34290" marB="34290"/>
                </a:tc>
                <a:extLst>
                  <a:ext uri="{0D108BD9-81ED-4DB2-BD59-A6C34878D82A}">
                    <a16:rowId xmlns:a16="http://schemas.microsoft.com/office/drawing/2014/main" val="3888597670"/>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80" marR="68580" marT="34290" marB="3429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80" marR="68580" marT="34290" marB="34290"/>
                </a:tc>
                <a:extLst>
                  <a:ext uri="{0D108BD9-81ED-4DB2-BD59-A6C34878D82A}">
                    <a16:rowId xmlns:a16="http://schemas.microsoft.com/office/drawing/2014/main" val="218669313"/>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cs typeface="Calibri" panose="020F0502020204030204" pitchFamily="34" charset="0"/>
                        </a:rPr>
                        <a:t>Intergovernmental</a:t>
                      </a:r>
                      <a:r>
                        <a:rPr lang="en-US" sz="2000" b="0" baseline="0" dirty="0">
                          <a:latin typeface="Calibri" panose="020F0502020204030204" pitchFamily="34" charset="0"/>
                          <a:cs typeface="Calibri" panose="020F0502020204030204" pitchFamily="34" charset="0"/>
                        </a:rPr>
                        <a:t> Transfer DMH AEG (Non-count)</a:t>
                      </a:r>
                      <a:endParaRPr lang="en-US" sz="2000" b="0" dirty="0">
                        <a:latin typeface="Calibri" panose="020F0502020204030204" pitchFamily="34" charset="0"/>
                        <a:cs typeface="Calibri" panose="020F0502020204030204" pitchFamily="34" charset="0"/>
                      </a:endParaRP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$0M</a:t>
                      </a: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$130.1M</a:t>
                      </a:r>
                    </a:p>
                  </a:txBody>
                  <a:tcPr marL="68580" marR="68580" marT="34290" marB="34290"/>
                </a:tc>
                <a:extLst>
                  <a:ext uri="{0D108BD9-81ED-4DB2-BD59-A6C34878D82A}">
                    <a16:rowId xmlns:a16="http://schemas.microsoft.com/office/drawing/2014/main" val="1492531447"/>
                  </a:ext>
                </a:extLst>
              </a:tr>
              <a:tr h="351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cs typeface="Calibri" panose="020F0502020204030204" pitchFamily="34" charset="0"/>
                        </a:rPr>
                        <a:t>Federal Reimbursement Allowance Transfer (Non-count)</a:t>
                      </a: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$51.0M</a:t>
                      </a:r>
                    </a:p>
                  </a:txBody>
                  <a:tcPr marL="68580" marR="68580" marT="34290" marB="34290"/>
                </a:tc>
                <a:tc>
                  <a:txBody>
                    <a:bodyPr/>
                    <a:lstStyle/>
                    <a:p>
                      <a:pPr algn="r"/>
                      <a:r>
                        <a:rPr lang="en-US" sz="1800" kern="1200" dirty="0">
                          <a:solidFill>
                            <a:schemeClr val="dk1"/>
                          </a:solidFill>
                          <a:latin typeface="Calibri" panose="020F0502020204030204" pitchFamily="34" charset="0"/>
                          <a:ea typeface="+mn-ea"/>
                          <a:cs typeface="Calibri" panose="020F0502020204030204" pitchFamily="34" charset="0"/>
                        </a:rPr>
                        <a:t>$102.0M</a:t>
                      </a:r>
                    </a:p>
                  </a:txBody>
                  <a:tcPr marL="68580" marR="68580" marT="34290" marB="34290"/>
                </a:tc>
                <a:extLst>
                  <a:ext uri="{0D108BD9-81ED-4DB2-BD59-A6C34878D82A}">
                    <a16:rowId xmlns:a16="http://schemas.microsoft.com/office/drawing/2014/main" val="1845046594"/>
                  </a:ext>
                </a:extLst>
              </a:tr>
            </a:tbl>
          </a:graphicData>
        </a:graphic>
      </p:graphicFrame>
    </p:spTree>
    <p:extLst>
      <p:ext uri="{BB962C8B-B14F-4D97-AF65-F5344CB8AC3E}">
        <p14:creationId xmlns:p14="http://schemas.microsoft.com/office/powerpoint/2010/main" val="18376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82562"/>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71887" y="119683"/>
            <a:ext cx="8610600" cy="6419233"/>
          </a:xfrm>
          <a:prstGeom prst="rect">
            <a:avLst/>
          </a:prstGeom>
        </p:spPr>
      </p:pic>
    </p:spTree>
    <p:extLst>
      <p:ext uri="{BB962C8B-B14F-4D97-AF65-F5344CB8AC3E}">
        <p14:creationId xmlns:p14="http://schemas.microsoft.com/office/powerpoint/2010/main" val="3578559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7273"/>
            <a:ext cx="8534400" cy="1600200"/>
          </a:xfrm>
        </p:spPr>
        <p:txBody>
          <a:bodyPr>
            <a:noAutofit/>
          </a:bodyPr>
          <a:lstStyle/>
          <a:p>
            <a:pPr algn="ctr"/>
            <a:r>
              <a:rPr lang="en-US" b="1" dirty="0">
                <a:solidFill>
                  <a:srgbClr val="002060"/>
                </a:solidFill>
              </a:rPr>
              <a:t>legislative update</a:t>
            </a:r>
            <a:endParaRPr lang="en-US" b="1" i="1" cap="small" dirty="0">
              <a:solidFill>
                <a:srgbClr val="002060"/>
              </a:solidFill>
            </a:endParaRPr>
          </a:p>
        </p:txBody>
      </p:sp>
      <p:pic>
        <p:nvPicPr>
          <p:cNvPr id="4098" name="Picture 2" descr="Missouri Medicaid | Orthotics &amp; Prosthetics Lab"/>
          <p:cNvPicPr>
            <a:picLocks noChangeAspect="1" noChangeArrowheads="1"/>
          </p:cNvPicPr>
          <p:nvPr/>
        </p:nvPicPr>
        <p:blipFill rotWithShape="1">
          <a:blip r:embed="rId3">
            <a:extLst>
              <a:ext uri="{28A0092B-C50C-407E-A947-70E740481C1C}">
                <a14:useLocalDpi xmlns:a14="http://schemas.microsoft.com/office/drawing/2010/main" val="0"/>
              </a:ext>
            </a:extLst>
          </a:blip>
          <a:srcRect t="12745" b="13800"/>
          <a:stretch/>
        </p:blipFill>
        <p:spPr bwMode="auto">
          <a:xfrm>
            <a:off x="6400800" y="210276"/>
            <a:ext cx="2209800" cy="10069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ssouri Department of Social Services Intr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4" y="179048"/>
            <a:ext cx="1438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70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28600" y="1828800"/>
            <a:ext cx="8534400" cy="838200"/>
          </a:xfrm>
        </p:spPr>
        <p:txBody>
          <a:bodyPr>
            <a:normAutofit/>
          </a:bodyPr>
          <a:lstStyle/>
          <a:p>
            <a:pPr algn="ctr"/>
            <a:r>
              <a:rPr lang="en-US" b="1" dirty="0">
                <a:solidFill>
                  <a:srgbClr val="002060"/>
                </a:solidFill>
              </a:rPr>
              <a:t>Public comment</a:t>
            </a:r>
          </a:p>
        </p:txBody>
      </p:sp>
    </p:spTree>
    <p:extLst>
      <p:ext uri="{BB962C8B-B14F-4D97-AF65-F5344CB8AC3E}">
        <p14:creationId xmlns:p14="http://schemas.microsoft.com/office/powerpoint/2010/main" val="117394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600200"/>
            <a:ext cx="8534400" cy="1676400"/>
          </a:xfrm>
        </p:spPr>
        <p:txBody>
          <a:bodyPr>
            <a:noAutofit/>
          </a:bodyPr>
          <a:lstStyle/>
          <a:p>
            <a:pPr algn="ct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br>
              <a:rPr lang="en-US" sz="4000" dirty="0">
                <a:solidFill>
                  <a:schemeClr val="accent3"/>
                </a:solidFill>
              </a:rPr>
            </a:br>
            <a:r>
              <a:rPr lang="en-US" sz="4000" b="1" u="sng" dirty="0">
                <a:solidFill>
                  <a:schemeClr val="accent3"/>
                </a:solidFill>
              </a:rPr>
              <a:t>Next meeting</a:t>
            </a:r>
            <a:br>
              <a:rPr lang="en-US" sz="4000" dirty="0">
                <a:solidFill>
                  <a:schemeClr val="accent3"/>
                </a:solidFill>
              </a:rPr>
            </a:br>
            <a:r>
              <a:rPr lang="en-US" sz="4000" dirty="0">
                <a:solidFill>
                  <a:schemeClr val="accent3"/>
                </a:solidFill>
              </a:rPr>
              <a:t> </a:t>
            </a:r>
            <a:br>
              <a:rPr lang="en-US" sz="4000" dirty="0">
                <a:solidFill>
                  <a:schemeClr val="accent3"/>
                </a:solidFill>
              </a:rPr>
            </a:br>
            <a:r>
              <a:rPr lang="en-US" sz="4000" b="1" dirty="0">
                <a:solidFill>
                  <a:schemeClr val="accent3"/>
                </a:solidFill>
              </a:rPr>
              <a:t>February 15</a:t>
            </a:r>
            <a:r>
              <a:rPr lang="en-US" sz="4000" b="1" cap="none" dirty="0">
                <a:solidFill>
                  <a:schemeClr val="accent3"/>
                </a:solidFill>
              </a:rPr>
              <a:t>, 2023</a:t>
            </a:r>
          </a:p>
        </p:txBody>
      </p:sp>
    </p:spTree>
    <p:extLst>
      <p:ext uri="{BB962C8B-B14F-4D97-AF65-F5344CB8AC3E}">
        <p14:creationId xmlns:p14="http://schemas.microsoft.com/office/powerpoint/2010/main" val="37351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6477000" cy="46038"/>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0" y="-228600"/>
            <a:ext cx="9144000" cy="7270012"/>
          </a:xfrm>
          <a:prstGeom prst="rect">
            <a:avLst/>
          </a:prstGeom>
        </p:spPr>
      </p:pic>
      <p:sp>
        <p:nvSpPr>
          <p:cNvPr id="4" name="Slide Number Placeholder 3"/>
          <p:cNvSpPr>
            <a:spLocks noGrp="1"/>
          </p:cNvSpPr>
          <p:nvPr>
            <p:ph type="sldNum" sz="quarter" idx="12"/>
          </p:nvPr>
        </p:nvSpPr>
        <p:spPr/>
        <p:txBody>
          <a:bodyPr/>
          <a:lstStyle/>
          <a:p>
            <a:fld id="{E21346DB-B1C9-4BAB-9FA2-E8F62AA8F892}" type="slidenum">
              <a:rPr lang="en-US">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5536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21346DB-B1C9-4BAB-9FA2-E8F62AA8F892}" type="slidenum">
              <a:rPr lang="en-US">
                <a:solidFill>
                  <a:prstClr val="black">
                    <a:tint val="75000"/>
                  </a:prstClr>
                </a:solidFill>
                <a:latin typeface="Calibri"/>
              </a:rPr>
              <a:pPr/>
              <a:t>9</a:t>
            </a:fld>
            <a:endParaRPr lang="en-US" dirty="0">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0" y="0"/>
            <a:ext cx="9144000" cy="7039428"/>
          </a:xfrm>
          <a:prstGeom prst="rect">
            <a:avLst/>
          </a:prstGeom>
        </p:spPr>
      </p:pic>
    </p:spTree>
    <p:extLst>
      <p:ext uri="{BB962C8B-B14F-4D97-AF65-F5344CB8AC3E}">
        <p14:creationId xmlns:p14="http://schemas.microsoft.com/office/powerpoint/2010/main" val="3048999620"/>
      </p:ext>
    </p:extLst>
  </p:cSld>
  <p:clrMapOvr>
    <a:masterClrMapping/>
  </p:clrMapOvr>
</p:sld>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DD Communication">
  <a:themeElements>
    <a:clrScheme name="Custom 13">
      <a:dk1>
        <a:srgbClr val="000000"/>
      </a:dk1>
      <a:lt1>
        <a:srgbClr val="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DD Communication">
  <a:themeElements>
    <a:clrScheme name="Custom 13">
      <a:dk1>
        <a:srgbClr val="000000"/>
      </a:dk1>
      <a:lt1>
        <a:srgbClr val="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109819</TotalTime>
  <Words>4660</Words>
  <Application>Microsoft Office PowerPoint</Application>
  <PresentationFormat>On-screen Show (4:3)</PresentationFormat>
  <Paragraphs>831</Paragraphs>
  <Slides>72</Slides>
  <Notes>48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72</vt:i4>
      </vt:variant>
    </vt:vector>
  </HeadingPairs>
  <TitlesOfParts>
    <vt:vector size="86" baseType="lpstr">
      <vt:lpstr>Arial</vt:lpstr>
      <vt:lpstr>Calibri</vt:lpstr>
      <vt:lpstr>Canva Sans</vt:lpstr>
      <vt:lpstr>Century Gothic</vt:lpstr>
      <vt:lpstr>Georgia</vt:lpstr>
      <vt:lpstr>Palatino Linotype</vt:lpstr>
      <vt:lpstr>Symbol</vt:lpstr>
      <vt:lpstr>Verdana</vt:lpstr>
      <vt:lpstr>Wingdings</vt:lpstr>
      <vt:lpstr>Wingdings 3</vt:lpstr>
      <vt:lpstr>Urban Pop</vt:lpstr>
      <vt:lpstr>Office Theme</vt:lpstr>
      <vt:lpstr>DDD Communication</vt:lpstr>
      <vt:lpstr>1_DDD Communication</vt:lpstr>
      <vt:lpstr>MO HealthNet Oversight Committee Meeting  November 7, 2023   </vt:lpstr>
      <vt:lpstr> Agenda November 7, 2023</vt:lpstr>
      <vt:lpstr>Director’s Update  Todd Richardson</vt:lpstr>
      <vt:lpstr>Chief Operating Officer Update  Jessie Dresner</vt:lpstr>
      <vt:lpstr>Family Support Division Update  Kim Evans</vt:lpstr>
      <vt:lpstr>PowerPoint Presentation</vt:lpstr>
      <vt:lpstr>PowerPoint Presentation</vt:lpstr>
      <vt:lpstr>PowerPoint Presentation</vt:lpstr>
      <vt:lpstr>PowerPoint Presentation</vt:lpstr>
      <vt:lpstr>      P  PHE Unwind </vt:lpstr>
      <vt:lpstr>PowerPoint Presentation</vt:lpstr>
      <vt:lpstr>      P  Continuous Eligibility for Children</vt:lpstr>
      <vt:lpstr> </vt:lpstr>
      <vt:lpstr>PowerPoint Presentation</vt:lpstr>
      <vt:lpstr>How Missouri Got Here</vt:lpstr>
      <vt:lpstr>PowerPoint Presentation</vt:lpstr>
      <vt:lpstr>PowerPoint Presentation</vt:lpstr>
      <vt:lpstr>VBP Initiatives </vt:lpstr>
      <vt:lpstr> The Big Picture</vt:lpstr>
      <vt:lpstr> The Big Picture: Drivers and Strategies</vt:lpstr>
      <vt:lpstr>PowerPoint Presentation</vt:lpstr>
      <vt:lpstr>PowerPoint Presentation</vt:lpstr>
      <vt:lpstr>PowerPoint Presentation</vt:lpstr>
      <vt:lpstr> The Incentives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Metrics</vt:lpstr>
      <vt:lpstr>PowerPoint Presentation</vt:lpstr>
      <vt:lpstr>PowerPoint Presentation</vt:lpstr>
      <vt:lpstr>Challenges &amp; Next Steps</vt:lpstr>
      <vt:lpstr>PowerPoint Presentation</vt:lpstr>
      <vt:lpstr>PowerPoint Presentation</vt:lpstr>
      <vt:lpstr>Chief Information Officer Update</vt:lpstr>
      <vt:lpstr>Missouri Medicaid Enterprise (MME) Modernization Update</vt:lpstr>
      <vt:lpstr>Managed care update</vt:lpstr>
      <vt:lpstr>What is an ILOS?</vt:lpstr>
      <vt:lpstr>ILOS Requirements</vt:lpstr>
      <vt:lpstr>ILOS and Social Determinants of Health (SDOH)</vt:lpstr>
      <vt:lpstr>Benefits of ILOS</vt:lpstr>
      <vt:lpstr>Current Missouri ILOS</vt:lpstr>
      <vt:lpstr>PowerPoint Presentation</vt:lpstr>
      <vt:lpstr>Pending ILOS</vt:lpstr>
      <vt:lpstr>PowerPoint Presentation</vt:lpstr>
      <vt:lpstr>Pharmacy Clinical Update</vt:lpstr>
      <vt:lpstr>AMP Cap 101  Josh Moore, PharmD Director of Pharmacy MO HealthNet</vt:lpstr>
      <vt:lpstr>Level Set</vt:lpstr>
      <vt:lpstr>AMP Cap</vt:lpstr>
      <vt:lpstr>Examples</vt:lpstr>
      <vt:lpstr>Examples</vt:lpstr>
      <vt:lpstr>Examples</vt:lpstr>
      <vt:lpstr>Examples</vt:lpstr>
      <vt:lpstr>Examples</vt:lpstr>
      <vt:lpstr>Switching to a Generic</vt:lpstr>
      <vt:lpstr>National Presentations</vt:lpstr>
      <vt:lpstr>MO HealthNet Department Request   State Fiscal Year (SFY) 2025  </vt:lpstr>
      <vt:lpstr>MO HealthNet (MHD) Supplemental Requests  State Fiscal Year (SFY) 2024</vt:lpstr>
      <vt:lpstr>MO HealthNet (MHD) NDI Requests  State Fiscal Year (SFY) 2025</vt:lpstr>
      <vt:lpstr>MO HealthNet (MHD) NDI Requests  State Fiscal Year (SFY) 2025</vt:lpstr>
      <vt:lpstr>MO HealthNet (MHD) NDI Requests  State Fiscal Year (SFY) 2025</vt:lpstr>
      <vt:lpstr>legislative update</vt:lpstr>
      <vt:lpstr>Public comment</vt:lpstr>
      <vt:lpstr>             Next meeting   February 15, 2023</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Managed Care and Fee-For-Service</dc:title>
  <dc:creator>parkv1z</dc:creator>
  <cp:lastModifiedBy>Kemna, Luann</cp:lastModifiedBy>
  <cp:revision>315</cp:revision>
  <cp:lastPrinted>2022-11-09T16:41:35Z</cp:lastPrinted>
  <dcterms:created xsi:type="dcterms:W3CDTF">2014-11-30T21:45:23Z</dcterms:created>
  <dcterms:modified xsi:type="dcterms:W3CDTF">2023-11-15T21:06:48Z</dcterms:modified>
</cp:coreProperties>
</file>