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12"/>
  </p:notesMasterIdLst>
  <p:handoutMasterIdLst>
    <p:handoutMasterId r:id="rId13"/>
  </p:handoutMasterIdLst>
  <p:sldIdLst>
    <p:sldId id="256" r:id="rId2"/>
    <p:sldId id="259" r:id="rId3"/>
    <p:sldId id="268" r:id="rId4"/>
    <p:sldId id="274" r:id="rId5"/>
    <p:sldId id="262" r:id="rId6"/>
    <p:sldId id="271" r:id="rId7"/>
    <p:sldId id="275" r:id="rId8"/>
    <p:sldId id="277" r:id="rId9"/>
    <p:sldId id="257" r:id="rId10"/>
    <p:sldId id="258"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y Ludlam" initials="JL" lastIdx="1" clrIdx="0"/>
  <p:cmAuthor id="1" name="Rush, Olivia" initials="RO" lastIdx="9" clrIdx="1">
    <p:extLst>
      <p:ext uri="{19B8F6BF-5375-455C-9EA6-DF929625EA0E}">
        <p15:presenceInfo xmlns:p15="http://schemas.microsoft.com/office/powerpoint/2012/main" userId="Rush, Oliv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3C4"/>
    <a:srgbClr val="0075B0"/>
    <a:srgbClr val="005782"/>
    <a:srgbClr val="0099CC"/>
    <a:srgbClr val="004568"/>
    <a:srgbClr val="006699"/>
    <a:srgbClr val="004D74"/>
    <a:srgbClr val="003366"/>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40" autoAdjust="0"/>
    <p:restoredTop sz="86376" autoAdjust="0"/>
  </p:normalViewPr>
  <p:slideViewPr>
    <p:cSldViewPr>
      <p:cViewPr varScale="1">
        <p:scale>
          <a:sx n="73" d="100"/>
          <a:sy n="73" d="100"/>
        </p:scale>
        <p:origin x="1344" y="72"/>
      </p:cViewPr>
      <p:guideLst>
        <p:guide orient="horz" pos="2160"/>
        <p:guide pos="2880"/>
      </p:guideLst>
    </p:cSldViewPr>
  </p:slideViewPr>
  <p:outlineViewPr>
    <p:cViewPr>
      <p:scale>
        <a:sx n="20" d="100"/>
        <a:sy n="20" d="100"/>
      </p:scale>
      <p:origin x="0" y="733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29" tIns="45714" rIns="91429" bIns="45714"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lIns="91429" tIns="45714" rIns="91429" bIns="45714" rtlCol="0"/>
          <a:lstStyle>
            <a:lvl1pPr algn="r">
              <a:defRPr sz="1200"/>
            </a:lvl1pPr>
          </a:lstStyle>
          <a:p>
            <a:fld id="{0D144030-4CAA-4B43-A21F-96EBF1BA20C8}" type="datetimeFigureOut">
              <a:rPr lang="en-US" smtClean="0"/>
              <a:t>12/7/2021</a:t>
            </a:fld>
            <a:endParaRPr 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1429" tIns="45714" rIns="91429" bIns="457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29" tIns="45714" rIns="91429" bIns="45714" rtlCol="0" anchor="b"/>
          <a:lstStyle>
            <a:lvl1pPr algn="r">
              <a:defRPr sz="1200"/>
            </a:lvl1pPr>
          </a:lstStyle>
          <a:p>
            <a:fld id="{3090A595-EEBA-4F67-AC3E-D9F8CCF61EB7}" type="slidenum">
              <a:rPr lang="en-US" smtClean="0"/>
              <a:t>‹#›</a:t>
            </a:fld>
            <a:endParaRPr lang="en-US" dirty="0"/>
          </a:p>
        </p:txBody>
      </p:sp>
    </p:spTree>
    <p:extLst>
      <p:ext uri="{BB962C8B-B14F-4D97-AF65-F5344CB8AC3E}">
        <p14:creationId xmlns:p14="http://schemas.microsoft.com/office/powerpoint/2010/main" val="1001010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65" tIns="46584" rIns="93165" bIns="46584"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3165" tIns="46584" rIns="93165" bIns="46584" rtlCol="0"/>
          <a:lstStyle>
            <a:lvl1pPr algn="r">
              <a:defRPr sz="1200"/>
            </a:lvl1pPr>
          </a:lstStyle>
          <a:p>
            <a:fld id="{97CF049E-D21B-4DB6-B4B8-7FA4F1288B91}" type="datetimeFigureOut">
              <a:rPr lang="en-US" smtClean="0"/>
              <a:pPr/>
              <a:t>12/7/2021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5" tIns="46584" rIns="93165" bIns="46584"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5" tIns="46584" rIns="93165" bIns="4658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3165" tIns="46584" rIns="93165"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65" tIns="46584" rIns="93165" bIns="46584" rtlCol="0" anchor="b"/>
          <a:lstStyle>
            <a:lvl1pPr algn="r">
              <a:defRPr sz="1200"/>
            </a:lvl1pPr>
          </a:lstStyle>
          <a:p>
            <a:fld id="{00E83FC2-CB00-407E-BA4E-4A2B7B6C7269}" type="slidenum">
              <a:rPr lang="en-US" smtClean="0"/>
              <a:pPr/>
              <a:t>‹#›</a:t>
            </a:fld>
            <a:endParaRPr lang="en-US" dirty="0"/>
          </a:p>
        </p:txBody>
      </p:sp>
    </p:spTree>
    <p:extLst>
      <p:ext uri="{BB962C8B-B14F-4D97-AF65-F5344CB8AC3E}">
        <p14:creationId xmlns:p14="http://schemas.microsoft.com/office/powerpoint/2010/main" val="539844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dirty="0"/>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E56D12E-2748-4267-B446-3B251FB1D5B4}" type="datetime1">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normAutofit/>
          </a:bodyPr>
          <a:lstStyle/>
          <a:p>
            <a:fld id="{A001C670-DC88-4376-AA6B-FD9548DDC9F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724BB6-03DC-4197-8212-CE412EE43C13}" type="datetime1">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66EA9-A175-41F7-BCD8-C5D81AA59C6D}" type="datetime1">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FB1E67D3-60E4-4D27-9E0B-6D034DBF6EC1}" type="datetime1">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5512DAB7-38E7-443B-8E03-D2CCAEFBE4DA}" type="datetime1">
              <a:rPr lang="en-US" smtClean="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F4008150-1923-438E-8203-0E40D7FF5AF4}" type="datetime1">
              <a:rPr lang="en-US" smtClean="0"/>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01C670-DC88-4376-AA6B-FD9548DDC9F2}" type="slidenum">
              <a:rPr lang="en-US" smtClean="0"/>
              <a:pPr/>
              <a:t>‹#›</a:t>
            </a:fld>
            <a:endParaRPr lang="en-US" dirty="0"/>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p>
            <a:fld id="{C0710BA7-D226-495B-A757-165737818656}" type="datetime1">
              <a:rPr lang="en-US" smtClean="0"/>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01C670-DC88-4376-AA6B-FD9548DDC9F2}" type="slidenum">
              <a:rPr lang="en-US" smtClean="0"/>
              <a:pPr/>
              <a:t>‹#›</a:t>
            </a:fld>
            <a:endParaRPr lang="en-US" dirty="0"/>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2"/>
          <p:cNvSpPr>
            <a:spLocks noGrp="1"/>
          </p:cNvSpPr>
          <p:nvPr>
            <p:ph type="dt" sz="half" idx="10"/>
          </p:nvPr>
        </p:nvSpPr>
        <p:spPr/>
        <p:txBody>
          <a:bodyPr/>
          <a:lstStyle/>
          <a:p>
            <a:fld id="{66FCA505-BFAD-447C-A6C0-75872D0FB81E}" type="datetime1">
              <a:rPr lang="en-US" smtClean="0"/>
              <a:t>12/7/2021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B06ED3A8-2D2B-4914-B609-10A72547825A}" type="datetime1">
              <a:rPr lang="en-US" smtClean="0"/>
              <a:t>12/7/2021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44A584DA-436B-44D3-9FC5-402F9F16BEBD}" type="datetime1">
              <a:rPr lang="en-US" smtClean="0"/>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01C670-DC88-4376-AA6B-FD9548DDC9F2}" type="slidenum">
              <a:rPr lang="en-US" smtClean="0"/>
              <a:pPr/>
              <a:t>‹#›</a:t>
            </a:fld>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00FE480A-05C5-4F7D-AA1C-FC0BD3356778}" type="datetime1">
              <a:rPr lang="en-US" smtClean="0"/>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01C670-DC88-4376-AA6B-FD9548DDC9F2}" type="slidenum">
              <a:rPr lang="en-US" smtClean="0"/>
              <a:pPr/>
              <a:t>‹#›</a:t>
            </a:fld>
            <a:endParaRPr lang="en-US"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127FF642-8FB2-435C-9871-0CA5D884E32B}" type="datetime1">
              <a:rPr lang="en-US" smtClean="0"/>
              <a:t>12/7/2021</a:t>
            </a:fld>
            <a:endParaRPr lang="en-US" dirty="0"/>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A001C670-DC88-4376-AA6B-FD9548DDC9F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ved=0CAcQjRw&amp;url=http://www.nmcfamilyresourcecenter.com/&amp;ei=rKTGVILWNoa9ggTLxIH4Bg&amp;psig=AFQjCNEDyf0Euhl1L111XXX54glvbEDCmg&amp;ust=1422390826610477"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819400"/>
            <a:ext cx="8839200" cy="2286000"/>
          </a:xfrm>
        </p:spPr>
        <p:txBody>
          <a:bodyPr>
            <a:noAutofit/>
          </a:bodyPr>
          <a:lstStyle/>
          <a:p>
            <a:pPr algn="ctr"/>
            <a:r>
              <a:rPr lang="en-US" altLang="en-US" b="1" dirty="0" smtClean="0"/>
              <a:t/>
            </a:r>
            <a:br>
              <a:rPr lang="en-US" altLang="en-US" b="1" dirty="0" smtClean="0"/>
            </a:br>
            <a:r>
              <a:rPr lang="en-US" altLang="en-US" b="1" dirty="0" smtClean="0"/>
              <a:t>MO </a:t>
            </a:r>
            <a:r>
              <a:rPr lang="en-US" altLang="en-US" b="1" dirty="0"/>
              <a:t>HealthNet </a:t>
            </a:r>
            <a:r>
              <a:rPr lang="en-US" altLang="en-US" b="1" dirty="0" smtClean="0"/>
              <a:t>Pharmacy Program</a:t>
            </a:r>
            <a:br>
              <a:rPr lang="en-US" altLang="en-US" b="1" dirty="0" smtClean="0"/>
            </a:br>
            <a:r>
              <a:rPr lang="en-US" altLang="en-US" b="1" dirty="0" smtClean="0"/>
              <a:t>New Drugs and Edits with no annual Changes</a:t>
            </a:r>
            <a:r>
              <a:rPr lang="en-US" altLang="en-US" b="1" dirty="0"/>
              <a:t/>
            </a:r>
            <a:br>
              <a:rPr lang="en-US" altLang="en-US" b="1" dirty="0"/>
            </a:br>
            <a:r>
              <a:rPr lang="en-US" altLang="en-US" sz="2400" b="1" dirty="0" smtClean="0"/>
              <a:t/>
            </a:r>
            <a:br>
              <a:rPr lang="en-US" altLang="en-US" sz="2400" b="1" dirty="0" smtClean="0"/>
            </a:br>
            <a:r>
              <a:rPr lang="en-US" altLang="en-US" sz="2400" b="1" dirty="0"/>
              <a:t>MHD </a:t>
            </a:r>
            <a:r>
              <a:rPr lang="en-US" altLang="en-US" sz="2400" b="1" dirty="0" smtClean="0"/>
              <a:t>PA Committee December 16, 2021</a:t>
            </a:r>
            <a:r>
              <a:rPr lang="en-US" altLang="en-US" sz="3200" b="1" dirty="0"/>
              <a:t/>
            </a:r>
            <a:br>
              <a:rPr lang="en-US" altLang="en-US" sz="3200" b="1" dirty="0"/>
            </a:br>
            <a:r>
              <a:rPr lang="en-US" altLang="en-US" sz="2400" b="1" dirty="0" smtClean="0"/>
              <a:t>Olivia Rush, </a:t>
            </a:r>
            <a:r>
              <a:rPr lang="en-US" altLang="en-US" sz="2400" b="1" dirty="0"/>
              <a:t>Pharm </a:t>
            </a:r>
            <a:r>
              <a:rPr lang="en-US" altLang="en-US" sz="2400" b="1" dirty="0" smtClean="0"/>
              <a:t>D – </a:t>
            </a:r>
            <a:r>
              <a:rPr lang="en-US" altLang="en-US" sz="2400" b="1" dirty="0" smtClean="0"/>
              <a:t>Program Integrity Pharmacist</a:t>
            </a:r>
            <a:r>
              <a:rPr lang="en-US" altLang="en-US" sz="3200" b="1" dirty="0"/>
              <a:t/>
            </a:r>
            <a:br>
              <a:rPr lang="en-US" altLang="en-US" sz="3200" b="1" dirty="0"/>
            </a:br>
            <a:endParaRPr lang="en-US" sz="3200" b="1" i="1" dirty="0">
              <a:solidFill>
                <a:schemeClr val="tx1">
                  <a:lumMod val="85000"/>
                  <a:lumOff val="15000"/>
                </a:schemeClr>
              </a:solidFill>
              <a:latin typeface="Franklin Gothic Medium" panose="020B0603020102020204" pitchFamily="34" charset="0"/>
            </a:endParaRPr>
          </a:p>
        </p:txBody>
      </p:sp>
      <p:pic>
        <p:nvPicPr>
          <p:cNvPr id="4098" name="Picture 2" descr="Missouri Medicaid | Orthotics &amp; Prosthetics Lab"/>
          <p:cNvPicPr>
            <a:picLocks noChangeAspect="1" noChangeArrowheads="1"/>
          </p:cNvPicPr>
          <p:nvPr/>
        </p:nvPicPr>
        <p:blipFill rotWithShape="1">
          <a:blip r:embed="rId2">
            <a:extLst>
              <a:ext uri="{28A0092B-C50C-407E-A947-70E740481C1C}">
                <a14:useLocalDpi xmlns:a14="http://schemas.microsoft.com/office/drawing/2010/main" val="0"/>
              </a:ext>
            </a:extLst>
          </a:blip>
          <a:srcRect t="12745" b="13800"/>
          <a:stretch/>
        </p:blipFill>
        <p:spPr bwMode="auto">
          <a:xfrm>
            <a:off x="5715000" y="205192"/>
            <a:ext cx="2819400" cy="128478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nmcfamilyresourcecenter.com/images/dss.gif">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66890"/>
            <a:ext cx="3295650" cy="9715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Preferred Drug List Edits with no annual changes</a:t>
            </a:r>
            <a:endParaRPr lang="en-US" dirty="0"/>
          </a:p>
        </p:txBody>
      </p:sp>
      <p:sp>
        <p:nvSpPr>
          <p:cNvPr id="3" name="Content Placeholder 2"/>
          <p:cNvSpPr>
            <a:spLocks noGrp="1"/>
          </p:cNvSpPr>
          <p:nvPr>
            <p:ph idx="1"/>
          </p:nvPr>
        </p:nvSpPr>
        <p:spPr/>
        <p:txBody>
          <a:bodyPr numCol="2">
            <a:normAutofit/>
          </a:bodyPr>
          <a:lstStyle/>
          <a:p>
            <a:pPr lvl="0"/>
            <a:r>
              <a:rPr lang="en-US" dirty="0"/>
              <a:t>Alzheimer’s Agents, </a:t>
            </a:r>
            <a:r>
              <a:rPr lang="en-US" dirty="0" err="1"/>
              <a:t>AChEIs</a:t>
            </a:r>
            <a:r>
              <a:rPr lang="en-US" dirty="0"/>
              <a:t> and NMDA Receptor Antagonists</a:t>
            </a:r>
          </a:p>
          <a:p>
            <a:pPr lvl="0"/>
            <a:r>
              <a:rPr lang="en-US" dirty="0" smtClean="0"/>
              <a:t>Anticonvulsants</a:t>
            </a:r>
            <a:r>
              <a:rPr lang="en-US" dirty="0"/>
              <a:t>, </a:t>
            </a:r>
            <a:r>
              <a:rPr lang="en-US" dirty="0" err="1"/>
              <a:t>Dravet</a:t>
            </a:r>
            <a:r>
              <a:rPr lang="en-US" dirty="0"/>
              <a:t> Syndrome</a:t>
            </a:r>
          </a:p>
          <a:p>
            <a:pPr lvl="0"/>
            <a:r>
              <a:rPr lang="en-US" dirty="0" err="1" smtClean="0"/>
              <a:t>Antiemetics</a:t>
            </a:r>
            <a:r>
              <a:rPr lang="en-US" dirty="0"/>
              <a:t>, THC Derivatives</a:t>
            </a:r>
          </a:p>
          <a:p>
            <a:pPr lvl="0"/>
            <a:r>
              <a:rPr lang="en-US" dirty="0" smtClean="0"/>
              <a:t>Anti-Parkinsonism</a:t>
            </a:r>
            <a:r>
              <a:rPr lang="en-US" dirty="0"/>
              <a:t>, MAO-B Inhibitors</a:t>
            </a:r>
          </a:p>
          <a:p>
            <a:pPr lvl="0"/>
            <a:r>
              <a:rPr lang="en-US" dirty="0" smtClean="0"/>
              <a:t>Anti-Parkinsonism</a:t>
            </a:r>
            <a:r>
              <a:rPr lang="en-US" dirty="0"/>
              <a:t>, Non-Ergot Dopamine Agonists</a:t>
            </a:r>
          </a:p>
          <a:p>
            <a:pPr lvl="0"/>
            <a:r>
              <a:rPr lang="en-US" dirty="0" smtClean="0"/>
              <a:t>GI </a:t>
            </a:r>
            <a:r>
              <a:rPr lang="en-US" dirty="0"/>
              <a:t>Motility Agents, Chronic</a:t>
            </a:r>
          </a:p>
          <a:p>
            <a:pPr lvl="0"/>
            <a:r>
              <a:rPr lang="en-US" dirty="0" smtClean="0"/>
              <a:t>Sedative </a:t>
            </a:r>
            <a:r>
              <a:rPr lang="en-US" dirty="0"/>
              <a:t>Hypnotics</a:t>
            </a:r>
          </a:p>
          <a:p>
            <a:pPr lvl="0"/>
            <a:r>
              <a:rPr lang="en-US" smtClean="0"/>
              <a:t>Somatostatin </a:t>
            </a:r>
            <a:r>
              <a:rPr lang="en-US" dirty="0"/>
              <a:t>Analogs</a:t>
            </a:r>
          </a:p>
          <a:p>
            <a:pPr lvl="0"/>
            <a:endParaRPr lang="en-US" dirty="0" smtClean="0"/>
          </a:p>
          <a:p>
            <a:pPr lvl="0"/>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10</a:t>
            </a:fld>
            <a:endParaRPr lang="en-US" dirty="0"/>
          </a:p>
        </p:txBody>
      </p:sp>
    </p:spTree>
    <p:extLst>
      <p:ext uri="{BB962C8B-B14F-4D97-AF65-F5344CB8AC3E}">
        <p14:creationId xmlns:p14="http://schemas.microsoft.com/office/powerpoint/2010/main" val="1385069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dirty="0" smtClean="0"/>
              <a:t>New drugs – Clinical Edits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2</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865974514"/>
              </p:ext>
            </p:extLst>
          </p:nvPr>
        </p:nvGraphicFramePr>
        <p:xfrm>
          <a:off x="152400" y="707073"/>
          <a:ext cx="8839200" cy="3286122"/>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1049524180"/>
                    </a:ext>
                  </a:extLst>
                </a:gridCol>
                <a:gridCol w="1981200">
                  <a:extLst>
                    <a:ext uri="{9D8B030D-6E8A-4147-A177-3AD203B41FA5}">
                      <a16:colId xmlns:a16="http://schemas.microsoft.com/office/drawing/2014/main" val="3241170267"/>
                    </a:ext>
                  </a:extLst>
                </a:gridCol>
                <a:gridCol w="5334000">
                  <a:extLst>
                    <a:ext uri="{9D8B030D-6E8A-4147-A177-3AD203B41FA5}">
                      <a16:colId xmlns:a16="http://schemas.microsoft.com/office/drawing/2014/main" val="4290376005"/>
                    </a:ext>
                  </a:extLst>
                </a:gridCol>
              </a:tblGrid>
              <a:tr h="221760">
                <a:tc>
                  <a:txBody>
                    <a:bodyPr/>
                    <a:lstStyle/>
                    <a:p>
                      <a:r>
                        <a:rPr lang="en-US" dirty="0" smtClean="0"/>
                        <a:t>Common</a:t>
                      </a:r>
                      <a:r>
                        <a:rPr lang="en-US" baseline="0" dirty="0" smtClean="0"/>
                        <a:t> Trade</a:t>
                      </a:r>
                      <a:r>
                        <a:rPr lang="en-US" dirty="0" smtClean="0"/>
                        <a:t> Name</a:t>
                      </a:r>
                      <a:endParaRPr lang="en-US" dirty="0"/>
                    </a:p>
                  </a:txBody>
                  <a:tcPr/>
                </a:tc>
                <a:tc>
                  <a:txBody>
                    <a:bodyPr/>
                    <a:lstStyle/>
                    <a:p>
                      <a:r>
                        <a:rPr lang="en-US" dirty="0" smtClean="0"/>
                        <a:t>Ingredient</a:t>
                      </a:r>
                      <a:r>
                        <a:rPr lang="en-US" baseline="0" dirty="0" smtClean="0"/>
                        <a:t> Name</a:t>
                      </a:r>
                      <a:endParaRPr lang="en-US" dirty="0"/>
                    </a:p>
                  </a:txBody>
                  <a:tcPr/>
                </a:tc>
                <a:tc>
                  <a:txBody>
                    <a:bodyPr/>
                    <a:lstStyle/>
                    <a:p>
                      <a:r>
                        <a:rPr lang="en-US" dirty="0" smtClean="0"/>
                        <a:t>Indications</a:t>
                      </a:r>
                      <a:endParaRPr lang="en-US" dirty="0"/>
                    </a:p>
                  </a:txBody>
                  <a:tcPr/>
                </a:tc>
                <a:extLst>
                  <a:ext uri="{0D108BD9-81ED-4DB2-BD59-A6C34878D82A}">
                    <a16:rowId xmlns:a16="http://schemas.microsoft.com/office/drawing/2014/main" val="4261307435"/>
                  </a:ext>
                </a:extLst>
              </a:tr>
              <a:tr h="655319">
                <a:tc>
                  <a:txBody>
                    <a:bodyPr/>
                    <a:lstStyle/>
                    <a:p>
                      <a:pPr algn="l" fontAlgn="t"/>
                      <a:r>
                        <a:rPr lang="en-US" sz="1100" b="0" i="0" u="none" strike="noStrike" dirty="0" err="1">
                          <a:solidFill>
                            <a:srgbClr val="000000"/>
                          </a:solidFill>
                          <a:effectLst/>
                          <a:latin typeface="Calibri" panose="020F0502020204030204" pitchFamily="34" charset="0"/>
                        </a:rPr>
                        <a:t>Brexafemme</a:t>
                      </a:r>
                      <a:r>
                        <a:rPr lang="en-US" sz="1100" b="0" i="0" u="none" strike="noStrike" dirty="0">
                          <a:solidFill>
                            <a:srgbClr val="000000"/>
                          </a:solidFill>
                          <a:effectLst/>
                          <a:latin typeface="Calibri" panose="020F0502020204030204" pitchFamily="34" charset="0"/>
                        </a:rPr>
                        <a:t> 150mg Tablet </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Ibrexafungerp Citrate</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Indicated for the treatment of adult and post-menarchal pediatric females with vulvovaginal candidiasis (VVC).</a:t>
                      </a:r>
                      <a:br>
                        <a:rPr lang="en-US" sz="1100" b="0" i="0" u="none" strike="noStrike">
                          <a:solidFill>
                            <a:srgbClr val="000000"/>
                          </a:solidFill>
                          <a:effectLst/>
                          <a:latin typeface="Calibri" panose="020F0502020204030204" pitchFamily="34" charset="0"/>
                        </a:rPr>
                      </a:br>
                      <a:r>
                        <a:rPr lang="en-US" sz="1100" b="1" i="0" u="none" strike="noStrike">
                          <a:solidFill>
                            <a:srgbClr val="000000"/>
                          </a:solidFill>
                          <a:effectLst/>
                          <a:latin typeface="Calibri" panose="020F0502020204030204" pitchFamily="34" charset="0"/>
                        </a:rPr>
                        <a:t>Systemic Antifungals Clinical Edit</a:t>
                      </a:r>
                      <a:endParaRPr lang="en-US" sz="11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833683311"/>
                  </a:ext>
                </a:extLst>
              </a:tr>
              <a:tr h="655319">
                <a:tc>
                  <a:txBody>
                    <a:bodyPr/>
                    <a:lstStyle/>
                    <a:p>
                      <a:pPr algn="l" fontAlgn="t"/>
                      <a:r>
                        <a:rPr lang="nb-NO" sz="1100" b="0" i="0" u="none" strike="noStrike">
                          <a:solidFill>
                            <a:srgbClr val="000000"/>
                          </a:solidFill>
                          <a:effectLst/>
                          <a:latin typeface="Calibri" panose="020F0502020204030204" pitchFamily="34" charset="0"/>
                        </a:rPr>
                        <a:t>Kerendia 10mg Tablet </a:t>
                      </a:r>
                      <a:br>
                        <a:rPr lang="nb-NO" sz="1100" b="0" i="0" u="none" strike="noStrike">
                          <a:solidFill>
                            <a:srgbClr val="000000"/>
                          </a:solidFill>
                          <a:effectLst/>
                          <a:latin typeface="Calibri" panose="020F0502020204030204" pitchFamily="34" charset="0"/>
                        </a:rPr>
                      </a:br>
                      <a:r>
                        <a:rPr lang="nb-NO" sz="1100" b="0" i="0" u="none" strike="noStrike">
                          <a:solidFill>
                            <a:srgbClr val="000000"/>
                          </a:solidFill>
                          <a:effectLst/>
                          <a:latin typeface="Calibri" panose="020F0502020204030204" pitchFamily="34" charset="0"/>
                        </a:rPr>
                        <a:t>Kerendia 20mg Tablet</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Finerenone</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Indicated to reduce the risk of sustained </a:t>
                      </a:r>
                      <a:r>
                        <a:rPr lang="en-US" sz="1100" b="0" i="0" u="none" strike="noStrike" dirty="0" err="1">
                          <a:solidFill>
                            <a:srgbClr val="000000"/>
                          </a:solidFill>
                          <a:effectLst/>
                          <a:latin typeface="Calibri" panose="020F0502020204030204" pitchFamily="34" charset="0"/>
                        </a:rPr>
                        <a:t>eGFR</a:t>
                      </a:r>
                      <a:r>
                        <a:rPr lang="en-US" sz="1100" b="0" i="0" u="none" strike="noStrike" dirty="0">
                          <a:solidFill>
                            <a:srgbClr val="000000"/>
                          </a:solidFill>
                          <a:effectLst/>
                          <a:latin typeface="Calibri" panose="020F0502020204030204" pitchFamily="34" charset="0"/>
                        </a:rPr>
                        <a:t> decline, end stage kidney disease, cardiovascular death, non-fatal myocardial infarction, and hospitalization for heart failure in adult patients with chronic kidney disease (CKD) associated with type 2 diabetes (T2D</a:t>
                      </a:r>
                      <a:r>
                        <a:rPr lang="en-US" sz="1100" b="0" i="0" u="none" strike="noStrike" dirty="0" smtClean="0">
                          <a:solidFill>
                            <a:srgbClr val="000000"/>
                          </a:solidFill>
                          <a:effectLst/>
                          <a:latin typeface="Calibri" panose="020F0502020204030204" pitchFamily="34" charset="0"/>
                        </a:rPr>
                        <a:t>).</a:t>
                      </a:r>
                    </a:p>
                    <a:p>
                      <a:pPr algn="l" fontAlgn="t"/>
                      <a:r>
                        <a:rPr lang="en-US" sz="1100" b="1" i="0" u="none" strike="noStrike" dirty="0" err="1" smtClean="0">
                          <a:solidFill>
                            <a:srgbClr val="000000"/>
                          </a:solidFill>
                          <a:effectLst/>
                          <a:latin typeface="Calibri" panose="020F0502020204030204" pitchFamily="34" charset="0"/>
                        </a:rPr>
                        <a:t>Kerendia</a:t>
                      </a:r>
                      <a:r>
                        <a:rPr lang="en-US" sz="1100" b="1" i="0" u="none" strike="noStrike" dirty="0" smtClean="0">
                          <a:solidFill>
                            <a:srgbClr val="000000"/>
                          </a:solidFill>
                          <a:effectLst/>
                          <a:latin typeface="Calibri" panose="020F0502020204030204" pitchFamily="34" charset="0"/>
                        </a:rPr>
                        <a:t> Clinical Edit – To be discussed today</a:t>
                      </a:r>
                      <a:endParaRPr lang="en-US" sz="11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326841280"/>
                  </a:ext>
                </a:extLst>
              </a:tr>
              <a:tr h="655319">
                <a:tc>
                  <a:txBody>
                    <a:bodyPr/>
                    <a:lstStyle/>
                    <a:p>
                      <a:pPr algn="l" fontAlgn="t"/>
                      <a:r>
                        <a:rPr lang="en-US" sz="1100" b="0" i="0" u="none" strike="noStrike">
                          <a:solidFill>
                            <a:srgbClr val="000000"/>
                          </a:solidFill>
                          <a:effectLst/>
                          <a:latin typeface="Calibri" panose="020F0502020204030204" pitchFamily="34" charset="0"/>
                        </a:rPr>
                        <a:t>Loreev XR 1mg Capsule </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Loreev XR 2mg Capsule </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Loreev XR 3mg Capsule</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Lorazepam</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Indicated for the treatment of anxiety disorders in adults who are receiving stable, evenly divided, three times daily dosing with lorazepam tablets.</a:t>
                      </a:r>
                      <a:br>
                        <a:rPr lang="en-US" sz="1100" b="0" i="0" u="none" strike="noStrike" dirty="0">
                          <a:solidFill>
                            <a:srgbClr val="000000"/>
                          </a:solidFill>
                          <a:effectLst/>
                          <a:latin typeface="Calibri" panose="020F0502020204030204" pitchFamily="34" charset="0"/>
                        </a:rPr>
                      </a:br>
                      <a:r>
                        <a:rPr lang="en-US" sz="1100" b="1" i="0" u="none" strike="noStrike" dirty="0" smtClean="0">
                          <a:solidFill>
                            <a:srgbClr val="000000"/>
                          </a:solidFill>
                          <a:effectLst/>
                          <a:latin typeface="Calibri" panose="020F0502020204030204" pitchFamily="34" charset="0"/>
                        </a:rPr>
                        <a:t>Benzodiazepines (Select Oral) Clinical Edit – To be discussed</a:t>
                      </a:r>
                      <a:r>
                        <a:rPr lang="en-US" sz="1100" b="1" i="0" u="none" strike="noStrike" baseline="0" dirty="0" smtClean="0">
                          <a:solidFill>
                            <a:srgbClr val="000000"/>
                          </a:solidFill>
                          <a:effectLst/>
                          <a:latin typeface="Calibri" panose="020F0502020204030204" pitchFamily="34" charset="0"/>
                        </a:rPr>
                        <a:t> today</a:t>
                      </a: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687264590"/>
                  </a:ext>
                </a:extLst>
              </a:tr>
              <a:tr h="655319">
                <a:tc>
                  <a:txBody>
                    <a:bodyPr/>
                    <a:lstStyle/>
                    <a:p>
                      <a:pPr algn="l" fontAlgn="t"/>
                      <a:r>
                        <a:rPr lang="en-US" sz="1100" b="0" i="0" u="none" strike="noStrike">
                          <a:solidFill>
                            <a:srgbClr val="000000"/>
                          </a:solidFill>
                          <a:effectLst/>
                          <a:latin typeface="Calibri" panose="020F0502020204030204" pitchFamily="34" charset="0"/>
                        </a:rPr>
                        <a:t>Nexviazyme 100mg Vial </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Avalglucosidase Alfa-Ngpt</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Indicated for the treatment of patients 1 year of age and older with late-onset </a:t>
                      </a:r>
                      <a:r>
                        <a:rPr lang="en-US" sz="1100" b="0" i="0" u="none" strike="noStrike" dirty="0" err="1">
                          <a:solidFill>
                            <a:srgbClr val="000000"/>
                          </a:solidFill>
                          <a:effectLst/>
                          <a:latin typeface="Calibri" panose="020F0502020204030204" pitchFamily="34" charset="0"/>
                        </a:rPr>
                        <a:t>Pompe</a:t>
                      </a:r>
                      <a:r>
                        <a:rPr lang="en-US" sz="1100" b="0" i="0" u="none" strike="noStrike" dirty="0">
                          <a:solidFill>
                            <a:srgbClr val="000000"/>
                          </a:solidFill>
                          <a:effectLst/>
                          <a:latin typeface="Calibri" panose="020F0502020204030204" pitchFamily="34" charset="0"/>
                        </a:rPr>
                        <a:t> disease (lysosomal acid alpha-glucosidase [GAA] deficiency).</a:t>
                      </a:r>
                      <a:br>
                        <a:rPr lang="en-US" sz="1100" b="0" i="0" u="none" strike="noStrike" dirty="0">
                          <a:solidFill>
                            <a:srgbClr val="000000"/>
                          </a:solidFill>
                          <a:effectLst/>
                          <a:latin typeface="Calibri" panose="020F0502020204030204" pitchFamily="34" charset="0"/>
                        </a:rPr>
                      </a:br>
                      <a:r>
                        <a:rPr lang="en-US" sz="1100" b="1" i="0" u="none" strike="noStrike" dirty="0" err="1" smtClean="0">
                          <a:solidFill>
                            <a:srgbClr val="000000"/>
                          </a:solidFill>
                          <a:effectLst/>
                          <a:latin typeface="Calibri" panose="020F0502020204030204" pitchFamily="34" charset="0"/>
                        </a:rPr>
                        <a:t>Pompe</a:t>
                      </a:r>
                      <a:r>
                        <a:rPr lang="en-US" sz="1100" b="1" i="0" u="none" strike="noStrike" dirty="0" smtClean="0">
                          <a:solidFill>
                            <a:srgbClr val="000000"/>
                          </a:solidFill>
                          <a:effectLst/>
                          <a:latin typeface="Calibri" panose="020F0502020204030204" pitchFamily="34" charset="0"/>
                        </a:rPr>
                        <a:t> Disease Clinical Edit</a:t>
                      </a:r>
                      <a:r>
                        <a:rPr lang="en-US" sz="1100" b="1" i="0" u="none" strike="noStrike" baseline="0" dirty="0" smtClean="0">
                          <a:solidFill>
                            <a:srgbClr val="000000"/>
                          </a:solidFill>
                          <a:effectLst/>
                          <a:latin typeface="Calibri" panose="020F0502020204030204" pitchFamily="34" charset="0"/>
                        </a:rPr>
                        <a:t> – To be discussed today</a:t>
                      </a: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1334072603"/>
                  </a:ext>
                </a:extLst>
              </a:tr>
            </a:tbl>
          </a:graphicData>
        </a:graphic>
      </p:graphicFrame>
    </p:spTree>
    <p:extLst>
      <p:ext uri="{BB962C8B-B14F-4D97-AF65-F5344CB8AC3E}">
        <p14:creationId xmlns:p14="http://schemas.microsoft.com/office/powerpoint/2010/main" val="3952771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drugs – PDL Edits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3</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206860879"/>
              </p:ext>
            </p:extLst>
          </p:nvPr>
        </p:nvGraphicFramePr>
        <p:xfrm>
          <a:off x="152400" y="1219201"/>
          <a:ext cx="8839200" cy="4326254"/>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049524180"/>
                    </a:ext>
                  </a:extLst>
                </a:gridCol>
                <a:gridCol w="1600200">
                  <a:extLst>
                    <a:ext uri="{9D8B030D-6E8A-4147-A177-3AD203B41FA5}">
                      <a16:colId xmlns:a16="http://schemas.microsoft.com/office/drawing/2014/main" val="3241170267"/>
                    </a:ext>
                  </a:extLst>
                </a:gridCol>
                <a:gridCol w="5334000">
                  <a:extLst>
                    <a:ext uri="{9D8B030D-6E8A-4147-A177-3AD203B41FA5}">
                      <a16:colId xmlns:a16="http://schemas.microsoft.com/office/drawing/2014/main" val="4290376005"/>
                    </a:ext>
                  </a:extLst>
                </a:gridCol>
              </a:tblGrid>
              <a:tr h="208715">
                <a:tc>
                  <a:txBody>
                    <a:bodyPr/>
                    <a:lstStyle/>
                    <a:p>
                      <a:r>
                        <a:rPr lang="en-US" dirty="0" smtClean="0"/>
                        <a:t>Common</a:t>
                      </a:r>
                      <a:r>
                        <a:rPr lang="en-US" baseline="0" dirty="0" smtClean="0"/>
                        <a:t> Trade</a:t>
                      </a:r>
                      <a:r>
                        <a:rPr lang="en-US" dirty="0" smtClean="0"/>
                        <a:t> Name</a:t>
                      </a:r>
                      <a:endParaRPr lang="en-US" dirty="0"/>
                    </a:p>
                  </a:txBody>
                  <a:tcPr/>
                </a:tc>
                <a:tc>
                  <a:txBody>
                    <a:bodyPr/>
                    <a:lstStyle/>
                    <a:p>
                      <a:r>
                        <a:rPr lang="en-US" dirty="0" smtClean="0"/>
                        <a:t>Ingredient</a:t>
                      </a:r>
                      <a:r>
                        <a:rPr lang="en-US" baseline="0" dirty="0" smtClean="0"/>
                        <a:t> Name</a:t>
                      </a:r>
                      <a:endParaRPr lang="en-US" dirty="0"/>
                    </a:p>
                  </a:txBody>
                  <a:tcPr/>
                </a:tc>
                <a:tc>
                  <a:txBody>
                    <a:bodyPr/>
                    <a:lstStyle/>
                    <a:p>
                      <a:r>
                        <a:rPr lang="en-US" dirty="0" smtClean="0"/>
                        <a:t>Indications</a:t>
                      </a:r>
                      <a:endParaRPr lang="en-US" dirty="0"/>
                    </a:p>
                  </a:txBody>
                  <a:tcPr/>
                </a:tc>
                <a:extLst>
                  <a:ext uri="{0D108BD9-81ED-4DB2-BD59-A6C34878D82A}">
                    <a16:rowId xmlns:a16="http://schemas.microsoft.com/office/drawing/2014/main" val="4261307435"/>
                  </a:ext>
                </a:extLst>
              </a:tr>
              <a:tr h="807719">
                <a:tc>
                  <a:txBody>
                    <a:bodyPr/>
                    <a:lstStyle/>
                    <a:p>
                      <a:pPr algn="l" fontAlgn="t"/>
                      <a:r>
                        <a:rPr lang="en-US" sz="1100" b="0" i="0" u="none" strike="noStrike" dirty="0" err="1">
                          <a:solidFill>
                            <a:srgbClr val="000000"/>
                          </a:solidFill>
                          <a:effectLst/>
                          <a:latin typeface="Calibri" panose="020F0502020204030204" pitchFamily="34" charset="0"/>
                        </a:rPr>
                        <a:t>Azstarys</a:t>
                      </a:r>
                      <a:r>
                        <a:rPr lang="en-US" sz="1100" b="0" i="0" u="none" strike="noStrike" dirty="0">
                          <a:solidFill>
                            <a:srgbClr val="000000"/>
                          </a:solidFill>
                          <a:effectLst/>
                          <a:latin typeface="Calibri" panose="020F0502020204030204" pitchFamily="34" charset="0"/>
                        </a:rPr>
                        <a:t> 26.1mg-5.2mg Capsule </a:t>
                      </a:r>
                      <a:br>
                        <a:rPr lang="en-US" sz="1100" b="0" i="0" u="none" strike="noStrike" dirty="0">
                          <a:solidFill>
                            <a:srgbClr val="000000"/>
                          </a:solidFill>
                          <a:effectLst/>
                          <a:latin typeface="Calibri" panose="020F0502020204030204" pitchFamily="34" charset="0"/>
                        </a:rPr>
                      </a:br>
                      <a:r>
                        <a:rPr lang="en-US" sz="1100" b="0" i="0" u="none" strike="noStrike" dirty="0" err="1">
                          <a:solidFill>
                            <a:srgbClr val="000000"/>
                          </a:solidFill>
                          <a:effectLst/>
                          <a:latin typeface="Calibri" panose="020F0502020204030204" pitchFamily="34" charset="0"/>
                        </a:rPr>
                        <a:t>Azstarys</a:t>
                      </a:r>
                      <a:r>
                        <a:rPr lang="en-US" sz="1100" b="0" i="0" u="none" strike="noStrike" dirty="0">
                          <a:solidFill>
                            <a:srgbClr val="000000"/>
                          </a:solidFill>
                          <a:effectLst/>
                          <a:latin typeface="Calibri" panose="020F0502020204030204" pitchFamily="34" charset="0"/>
                        </a:rPr>
                        <a:t> 39.2mg-7.8mg Capsule </a:t>
                      </a:r>
                      <a:br>
                        <a:rPr lang="en-US" sz="1100" b="0" i="0" u="none" strike="noStrike" dirty="0">
                          <a:solidFill>
                            <a:srgbClr val="000000"/>
                          </a:solidFill>
                          <a:effectLst/>
                          <a:latin typeface="Calibri" panose="020F0502020204030204" pitchFamily="34" charset="0"/>
                        </a:rPr>
                      </a:br>
                      <a:r>
                        <a:rPr lang="en-US" sz="1100" b="0" i="0" u="none" strike="noStrike" dirty="0" err="1">
                          <a:solidFill>
                            <a:srgbClr val="000000"/>
                          </a:solidFill>
                          <a:effectLst/>
                          <a:latin typeface="Calibri" panose="020F0502020204030204" pitchFamily="34" charset="0"/>
                        </a:rPr>
                        <a:t>Azstarys</a:t>
                      </a:r>
                      <a:r>
                        <a:rPr lang="en-US" sz="1100" b="0" i="0" u="none" strike="noStrike" dirty="0">
                          <a:solidFill>
                            <a:srgbClr val="000000"/>
                          </a:solidFill>
                          <a:effectLst/>
                          <a:latin typeface="Calibri" panose="020F0502020204030204" pitchFamily="34" charset="0"/>
                        </a:rPr>
                        <a:t> 52.3mg-10.4mg Capsule</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Serdexmethylphen/Dexmethylphen</a:t>
                      </a:r>
                      <a:br>
                        <a:rPr lang="en-US" sz="1100" b="0" i="0" u="none" strike="noStrike">
                          <a:solidFill>
                            <a:srgbClr val="000000"/>
                          </a:solidFill>
                          <a:effectLst/>
                          <a:latin typeface="Calibri" panose="020F0502020204030204" pitchFamily="34" charset="0"/>
                        </a:rPr>
                      </a:b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Indicated for the treatment of Attention Deficit Hyperactivity Disorder (ADHD) in patients 6 years of age and older. </a:t>
                      </a:r>
                      <a:br>
                        <a:rPr lang="en-US" sz="1100" b="0" i="0" u="none" strike="noStrike">
                          <a:solidFill>
                            <a:srgbClr val="000000"/>
                          </a:solidFill>
                          <a:effectLst/>
                          <a:latin typeface="Calibri" panose="020F0502020204030204" pitchFamily="34" charset="0"/>
                        </a:rPr>
                      </a:br>
                      <a:r>
                        <a:rPr lang="en-US" sz="1100" b="1" i="0" u="none" strike="noStrike">
                          <a:solidFill>
                            <a:srgbClr val="000000"/>
                          </a:solidFill>
                          <a:effectLst/>
                          <a:latin typeface="Calibri" panose="020F0502020204030204" pitchFamily="34" charset="0"/>
                        </a:rPr>
                        <a:t>Methylphenidate, Long Acting PDL -  Non-Preferred</a:t>
                      </a:r>
                      <a:endParaRPr lang="en-US" sz="11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833683311"/>
                  </a:ext>
                </a:extLst>
              </a:tr>
              <a:tr h="559235">
                <a:tc>
                  <a:txBody>
                    <a:bodyPr/>
                    <a:lstStyle/>
                    <a:p>
                      <a:pPr algn="l" fontAlgn="t"/>
                      <a:r>
                        <a:rPr lang="en-US" sz="1100" b="0" i="0" u="none" strike="noStrike">
                          <a:solidFill>
                            <a:srgbClr val="000000"/>
                          </a:solidFill>
                          <a:effectLst/>
                          <a:latin typeface="Calibri" panose="020F0502020204030204" pitchFamily="34" charset="0"/>
                        </a:rPr>
                        <a:t>Bylvay 200mcg Pellet </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Bylvay 400mcg Pellet</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Bylvay 600mcg Pellet </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Bylvay 1,200mcg Pellet</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Odevixibat</a:t>
                      </a:r>
                      <a:br>
                        <a:rPr lang="en-US" sz="1100" b="0" i="0" u="none" strike="noStrike">
                          <a:solidFill>
                            <a:srgbClr val="000000"/>
                          </a:solidFill>
                          <a:effectLst/>
                          <a:latin typeface="Calibri" panose="020F0502020204030204" pitchFamily="34" charset="0"/>
                        </a:rPr>
                      </a:b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Indicated for the treatment of pruritus in patients 3 months of age and older with progressive familial intrahepatic cholestasis (PFIC).</a:t>
                      </a:r>
                      <a:br>
                        <a:rPr lang="en-US" sz="1100" b="0"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Bile Salt Agents PDL - </a:t>
                      </a:r>
                      <a:r>
                        <a:rPr lang="en-US" sz="1100" b="1" i="0" u="none" strike="noStrike" dirty="0" smtClean="0">
                          <a:solidFill>
                            <a:srgbClr val="000000"/>
                          </a:solidFill>
                          <a:effectLst/>
                          <a:latin typeface="Calibri" panose="020F0502020204030204" pitchFamily="34" charset="0"/>
                        </a:rPr>
                        <a:t>Non-Preferred – To be discussed today</a:t>
                      </a: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146943510"/>
                  </a:ext>
                </a:extLst>
              </a:tr>
              <a:tr h="462915">
                <a:tc>
                  <a:txBody>
                    <a:bodyPr/>
                    <a:lstStyle/>
                    <a:p>
                      <a:pPr algn="l" fontAlgn="t"/>
                      <a:r>
                        <a:rPr lang="en-US" sz="1100" b="0" i="0" u="none" strike="noStrike" dirty="0" err="1">
                          <a:solidFill>
                            <a:srgbClr val="000000"/>
                          </a:solidFill>
                          <a:effectLst/>
                          <a:latin typeface="Calibri" panose="020F0502020204030204" pitchFamily="34" charset="0"/>
                        </a:rPr>
                        <a:t>Kloxxado</a:t>
                      </a:r>
                      <a:r>
                        <a:rPr lang="en-US" sz="1100" b="0" i="0" u="none" strike="noStrike" dirty="0">
                          <a:solidFill>
                            <a:srgbClr val="000000"/>
                          </a:solidFill>
                          <a:effectLst/>
                          <a:latin typeface="Calibri" panose="020F0502020204030204" pitchFamily="34" charset="0"/>
                        </a:rPr>
                        <a:t> 8mg Spray</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Naloxone HCl</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Indicated for the emergency treatment of known or suspected opioid overdose, as manifested by respiratory and/or central nervous system depression, for adult and pediatric patients.</a:t>
                      </a:r>
                      <a:br>
                        <a:rPr lang="en-US" sz="1100" b="0"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Opiate Emergency Reversal Agents PDL </a:t>
                      </a:r>
                      <a:r>
                        <a:rPr lang="en-US" sz="1100" b="1" i="0" u="none" strike="noStrike" dirty="0" smtClean="0">
                          <a:solidFill>
                            <a:srgbClr val="000000"/>
                          </a:solidFill>
                          <a:effectLst/>
                          <a:latin typeface="Calibri" panose="020F0502020204030204" pitchFamily="34" charset="0"/>
                        </a:rPr>
                        <a:t>–</a:t>
                      </a:r>
                      <a:r>
                        <a:rPr lang="en-US" sz="1100" b="1" i="0" u="none" strike="noStrike" baseline="0" dirty="0" smtClean="0">
                          <a:solidFill>
                            <a:srgbClr val="000000"/>
                          </a:solidFill>
                          <a:effectLst/>
                          <a:latin typeface="Calibri" panose="020F0502020204030204" pitchFamily="34" charset="0"/>
                        </a:rPr>
                        <a:t> </a:t>
                      </a:r>
                      <a:r>
                        <a:rPr lang="en-US" sz="1100" b="1" i="0" u="none" strike="noStrike" dirty="0" smtClean="0">
                          <a:solidFill>
                            <a:srgbClr val="000000"/>
                          </a:solidFill>
                          <a:effectLst/>
                          <a:latin typeface="Calibri" panose="020F0502020204030204" pitchFamily="34" charset="0"/>
                        </a:rPr>
                        <a:t>Preferred effective Jan 2022 – To be discussed today</a:t>
                      </a: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562383602"/>
                  </a:ext>
                </a:extLst>
              </a:tr>
              <a:tr h="609600">
                <a:tc>
                  <a:txBody>
                    <a:bodyPr/>
                    <a:lstStyle/>
                    <a:p>
                      <a:pPr algn="l" fontAlgn="t"/>
                      <a:r>
                        <a:rPr lang="en-US" sz="1100" b="0" i="0" u="none" strike="noStrike">
                          <a:solidFill>
                            <a:srgbClr val="000000"/>
                          </a:solidFill>
                          <a:effectLst/>
                          <a:latin typeface="Calibri" panose="020F0502020204030204" pitchFamily="34" charset="0"/>
                        </a:rPr>
                        <a:t>Myrbetriq ER 8mg/ml Suspension</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Mirabegron</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Indicated for the treatment of:</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  Overactive bladder (OAB) in adult patients with symptoms of urge</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urinary incontinence, urgency, and urinary frequency, either alone or </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in combination with the muscarinic antagonist </a:t>
                      </a:r>
                      <a:r>
                        <a:rPr lang="en-US" sz="1100" b="0" i="0" u="none" strike="noStrike" dirty="0" err="1">
                          <a:solidFill>
                            <a:srgbClr val="000000"/>
                          </a:solidFill>
                          <a:effectLst/>
                          <a:latin typeface="Calibri" panose="020F0502020204030204" pitchFamily="34" charset="0"/>
                        </a:rPr>
                        <a:t>solifenacin</a:t>
                      </a:r>
                      <a:r>
                        <a:rPr lang="en-US" sz="1100" b="0" i="0" u="none" strike="noStrike" dirty="0">
                          <a:solidFill>
                            <a:srgbClr val="000000"/>
                          </a:solidFill>
                          <a:effectLst/>
                          <a:latin typeface="Calibri" panose="020F0502020204030204" pitchFamily="34" charset="0"/>
                        </a:rPr>
                        <a:t> succinate. </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  Neurogenic detrusor </a:t>
                      </a:r>
                      <a:r>
                        <a:rPr lang="en-US" sz="1100" b="0" i="0" u="none" strike="noStrike" dirty="0" err="1">
                          <a:solidFill>
                            <a:srgbClr val="000000"/>
                          </a:solidFill>
                          <a:effectLst/>
                          <a:latin typeface="Calibri" panose="020F0502020204030204" pitchFamily="34" charset="0"/>
                        </a:rPr>
                        <a:t>overactivity</a:t>
                      </a:r>
                      <a:r>
                        <a:rPr lang="en-US" sz="1100" b="0" i="0" u="none" strike="noStrike" dirty="0">
                          <a:solidFill>
                            <a:srgbClr val="000000"/>
                          </a:solidFill>
                          <a:effectLst/>
                          <a:latin typeface="Calibri" panose="020F0502020204030204" pitchFamily="34" charset="0"/>
                        </a:rPr>
                        <a:t> (NDO) in pediatric patients aged</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3 years and older and weighing 35 kg or more.</a:t>
                      </a:r>
                      <a:br>
                        <a:rPr lang="en-US" sz="1100" b="0"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Urinary Tract Antispasmodics PDL - Non-Preferred</a:t>
                      </a:r>
                      <a:br>
                        <a:rPr lang="en-US" sz="1100" b="1"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For ages ≥ 10 years - reason why they cannot take tablets</a:t>
                      </a: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661894133"/>
                  </a:ext>
                </a:extLst>
              </a:tr>
            </a:tbl>
          </a:graphicData>
        </a:graphic>
      </p:graphicFrame>
    </p:spTree>
    <p:extLst>
      <p:ext uri="{BB962C8B-B14F-4D97-AF65-F5344CB8AC3E}">
        <p14:creationId xmlns:p14="http://schemas.microsoft.com/office/powerpoint/2010/main" val="3094130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drugs – PDL Edits</a:t>
            </a:r>
            <a:endParaRPr lang="en-US" dirty="0"/>
          </a:p>
        </p:txBody>
      </p:sp>
      <p:sp>
        <p:nvSpPr>
          <p:cNvPr id="4" name="Slide Number Placeholder 3"/>
          <p:cNvSpPr>
            <a:spLocks noGrp="1"/>
          </p:cNvSpPr>
          <p:nvPr>
            <p:ph type="sldNum" sz="quarter" idx="12"/>
          </p:nvPr>
        </p:nvSpPr>
        <p:spPr/>
        <p:txBody>
          <a:bodyPr/>
          <a:lstStyle/>
          <a:p>
            <a:fld id="{A001C670-DC88-4376-AA6B-FD9548DDC9F2}" type="slidenum">
              <a:rPr lang="en-US" smtClean="0"/>
              <a:pPr/>
              <a:t>4</a:t>
            </a:fld>
            <a:endParaRPr lang="en-US" dirty="0"/>
          </a:p>
        </p:txBody>
      </p:sp>
      <p:graphicFrame>
        <p:nvGraphicFramePr>
          <p:cNvPr id="5" name="Content Placeholder 4"/>
          <p:cNvGraphicFramePr>
            <a:graphicFrameLocks/>
          </p:cNvGraphicFramePr>
          <p:nvPr>
            <p:extLst>
              <p:ext uri="{D42A27DB-BD31-4B8C-83A1-F6EECF244321}">
                <p14:modId xmlns:p14="http://schemas.microsoft.com/office/powerpoint/2010/main" val="2246162056"/>
              </p:ext>
            </p:extLst>
          </p:nvPr>
        </p:nvGraphicFramePr>
        <p:xfrm>
          <a:off x="152400" y="1219201"/>
          <a:ext cx="8839200" cy="4082414"/>
        </p:xfrm>
        <a:graphic>
          <a:graphicData uri="http://schemas.openxmlformats.org/drawingml/2006/table">
            <a:tbl>
              <a:tblPr firstRow="1" bandRow="1">
                <a:tableStyleId>{5C22544A-7EE6-4342-B048-85BDC9FD1C3A}</a:tableStyleId>
              </a:tblPr>
              <a:tblGrid>
                <a:gridCol w="1905000">
                  <a:extLst>
                    <a:ext uri="{9D8B030D-6E8A-4147-A177-3AD203B41FA5}">
                      <a16:colId xmlns:a16="http://schemas.microsoft.com/office/drawing/2014/main" val="1049524180"/>
                    </a:ext>
                  </a:extLst>
                </a:gridCol>
                <a:gridCol w="1600200">
                  <a:extLst>
                    <a:ext uri="{9D8B030D-6E8A-4147-A177-3AD203B41FA5}">
                      <a16:colId xmlns:a16="http://schemas.microsoft.com/office/drawing/2014/main" val="3241170267"/>
                    </a:ext>
                  </a:extLst>
                </a:gridCol>
                <a:gridCol w="5334000">
                  <a:extLst>
                    <a:ext uri="{9D8B030D-6E8A-4147-A177-3AD203B41FA5}">
                      <a16:colId xmlns:a16="http://schemas.microsoft.com/office/drawing/2014/main" val="4290376005"/>
                    </a:ext>
                  </a:extLst>
                </a:gridCol>
              </a:tblGrid>
              <a:tr h="208715">
                <a:tc>
                  <a:txBody>
                    <a:bodyPr/>
                    <a:lstStyle/>
                    <a:p>
                      <a:r>
                        <a:rPr lang="en-US" dirty="0" smtClean="0"/>
                        <a:t>Common</a:t>
                      </a:r>
                      <a:r>
                        <a:rPr lang="en-US" baseline="0" dirty="0" smtClean="0"/>
                        <a:t> Trade</a:t>
                      </a:r>
                      <a:r>
                        <a:rPr lang="en-US" dirty="0" smtClean="0"/>
                        <a:t> Name</a:t>
                      </a:r>
                      <a:endParaRPr lang="en-US" dirty="0"/>
                    </a:p>
                  </a:txBody>
                  <a:tcPr/>
                </a:tc>
                <a:tc>
                  <a:txBody>
                    <a:bodyPr/>
                    <a:lstStyle/>
                    <a:p>
                      <a:r>
                        <a:rPr lang="en-US" dirty="0" smtClean="0"/>
                        <a:t>Ingredient</a:t>
                      </a:r>
                      <a:r>
                        <a:rPr lang="en-US" baseline="0" dirty="0" smtClean="0"/>
                        <a:t> Name</a:t>
                      </a:r>
                      <a:endParaRPr lang="en-US" dirty="0"/>
                    </a:p>
                  </a:txBody>
                  <a:tcPr/>
                </a:tc>
                <a:tc>
                  <a:txBody>
                    <a:bodyPr/>
                    <a:lstStyle/>
                    <a:p>
                      <a:r>
                        <a:rPr lang="en-US" dirty="0" smtClean="0"/>
                        <a:t>Indications</a:t>
                      </a:r>
                      <a:endParaRPr lang="en-US" dirty="0"/>
                    </a:p>
                  </a:txBody>
                  <a:tcPr/>
                </a:tc>
                <a:extLst>
                  <a:ext uri="{0D108BD9-81ED-4DB2-BD59-A6C34878D82A}">
                    <a16:rowId xmlns:a16="http://schemas.microsoft.com/office/drawing/2014/main" val="4261307435"/>
                  </a:ext>
                </a:extLst>
              </a:tr>
              <a:tr h="731519">
                <a:tc>
                  <a:txBody>
                    <a:bodyPr/>
                    <a:lstStyle/>
                    <a:p>
                      <a:pPr algn="l" fontAlgn="t"/>
                      <a:r>
                        <a:rPr lang="en-US" sz="1100" b="0" i="0" u="none" strike="noStrike" dirty="0">
                          <a:solidFill>
                            <a:srgbClr val="000000"/>
                          </a:solidFill>
                          <a:effectLst/>
                          <a:latin typeface="Calibri" panose="020F0502020204030204" pitchFamily="34" charset="0"/>
                        </a:rPr>
                        <a:t>Nix Ultra Solution</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Mineral Oil/Dimethicone</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Specially designed to eliminate hard-to-kill Super Lice, which have developed resistance to many traditional lice treatments. Kills eggs too by suffocation.</a:t>
                      </a:r>
                      <a:br>
                        <a:rPr lang="en-US" sz="1100" b="0" i="0" u="none" strike="noStrike">
                          <a:solidFill>
                            <a:srgbClr val="000000"/>
                          </a:solidFill>
                          <a:effectLst/>
                          <a:latin typeface="Calibri" panose="020F0502020204030204" pitchFamily="34" charset="0"/>
                        </a:rPr>
                      </a:br>
                      <a:r>
                        <a:rPr lang="en-US" sz="1100" b="1" i="0" u="none" strike="noStrike">
                          <a:solidFill>
                            <a:srgbClr val="000000"/>
                          </a:solidFill>
                          <a:effectLst/>
                          <a:latin typeface="Calibri" panose="020F0502020204030204" pitchFamily="34" charset="0"/>
                        </a:rPr>
                        <a:t>Antiparasitics, Topical PDL - Preferred</a:t>
                      </a:r>
                      <a:endParaRPr lang="en-US" sz="11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833683311"/>
                  </a:ext>
                </a:extLst>
              </a:tr>
              <a:tr h="559235">
                <a:tc>
                  <a:txBody>
                    <a:bodyPr/>
                    <a:lstStyle/>
                    <a:p>
                      <a:pPr algn="l" fontAlgn="t"/>
                      <a:r>
                        <a:rPr lang="en-US" sz="1100" b="0" i="0" u="none" strike="noStrike">
                          <a:solidFill>
                            <a:srgbClr val="000000"/>
                          </a:solidFill>
                          <a:effectLst/>
                          <a:latin typeface="Calibri" panose="020F0502020204030204" pitchFamily="34" charset="0"/>
                        </a:rPr>
                        <a:t>Nymalize 60mg/10ml Solution </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Nimodipine</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Indicated for the improvement of neurological outcome by reducing the incidence and severity of ischemic deficits in adult patients with subarachnoid hemorrhage (SAH) from ruptured intracranial berry aneurysms regardless of their post-ictus neurological condition (i.e., Hunt and Hess Grades I-V).</a:t>
                      </a:r>
                      <a:br>
                        <a:rPr lang="en-US" sz="1100" b="0" i="0" u="none" strike="noStrike">
                          <a:solidFill>
                            <a:srgbClr val="000000"/>
                          </a:solidFill>
                          <a:effectLst/>
                          <a:latin typeface="Calibri" panose="020F0502020204030204" pitchFamily="34" charset="0"/>
                        </a:rPr>
                      </a:br>
                      <a:r>
                        <a:rPr lang="en-US" sz="1100" b="1" i="0" u="none" strike="noStrike">
                          <a:solidFill>
                            <a:srgbClr val="000000"/>
                          </a:solidFill>
                          <a:effectLst/>
                          <a:latin typeface="Calibri" panose="020F0502020204030204" pitchFamily="34" charset="0"/>
                        </a:rPr>
                        <a:t>Calcium Channel Blockers (Dihydropyridines) PDL - Non-Preferred</a:t>
                      </a:r>
                      <a:endParaRPr lang="en-US" sz="11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146943510"/>
                  </a:ext>
                </a:extLst>
              </a:tr>
              <a:tr h="1010484">
                <a:tc>
                  <a:txBody>
                    <a:bodyPr/>
                    <a:lstStyle/>
                    <a:p>
                      <a:pPr algn="l" fontAlgn="t"/>
                      <a:r>
                        <a:rPr lang="en-US" sz="1100" b="0" i="0" u="none" strike="noStrike">
                          <a:solidFill>
                            <a:srgbClr val="000000"/>
                          </a:solidFill>
                          <a:effectLst/>
                          <a:latin typeface="Calibri" panose="020F0502020204030204" pitchFamily="34" charset="0"/>
                        </a:rPr>
                        <a:t>Opzelura 1.5% Cream </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Ruxolitinib Phosphate</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Indicated for the topical short-term and non-continuous chronic treatment of mild to moderate atopic dermatitis in non-immunocompromised patients 12 years of age and older whose disease is not adequately controlled with topical prescription therapies or when those therapies are not advisable.</a:t>
                      </a:r>
                      <a:br>
                        <a:rPr lang="en-US" sz="1100" b="0"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Atopic Dermatitis Agents, </a:t>
                      </a:r>
                      <a:r>
                        <a:rPr lang="en-US" sz="1100" b="1" i="0" u="none" strike="noStrike" dirty="0" err="1">
                          <a:solidFill>
                            <a:srgbClr val="000000"/>
                          </a:solidFill>
                          <a:effectLst/>
                          <a:latin typeface="Calibri" panose="020F0502020204030204" pitchFamily="34" charset="0"/>
                        </a:rPr>
                        <a:t>Immunomodulators</a:t>
                      </a:r>
                      <a:r>
                        <a:rPr lang="en-US" sz="1100" b="1" i="0" u="none" strike="noStrike" dirty="0">
                          <a:solidFill>
                            <a:srgbClr val="000000"/>
                          </a:solidFill>
                          <a:effectLst/>
                          <a:latin typeface="Calibri" panose="020F0502020204030204" pitchFamily="34" charset="0"/>
                        </a:rPr>
                        <a:t> PDL - Non-Preferred</a:t>
                      </a:r>
                      <a:br>
                        <a:rPr lang="en-US" sz="1100" b="1"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Requires T/F of </a:t>
                      </a:r>
                      <a:r>
                        <a:rPr lang="en-US" sz="1100" b="1" i="0" u="none" strike="noStrike" dirty="0" err="1">
                          <a:solidFill>
                            <a:srgbClr val="000000"/>
                          </a:solidFill>
                          <a:effectLst/>
                          <a:latin typeface="Calibri" panose="020F0502020204030204" pitchFamily="34" charset="0"/>
                        </a:rPr>
                        <a:t>Elidel</a:t>
                      </a:r>
                      <a:r>
                        <a:rPr lang="en-US" sz="1100" b="1" i="0" u="none" strike="noStrike" dirty="0">
                          <a:solidFill>
                            <a:srgbClr val="000000"/>
                          </a:solidFill>
                          <a:effectLst/>
                          <a:latin typeface="Calibri" panose="020F0502020204030204" pitchFamily="34" charset="0"/>
                        </a:rPr>
                        <a:t> AND T/F of generic </a:t>
                      </a:r>
                      <a:r>
                        <a:rPr lang="en-US" sz="1100" b="1" i="0" u="none" strike="noStrike" dirty="0" err="1">
                          <a:solidFill>
                            <a:srgbClr val="000000"/>
                          </a:solidFill>
                          <a:effectLst/>
                          <a:latin typeface="Calibri" panose="020F0502020204030204" pitchFamily="34" charset="0"/>
                        </a:rPr>
                        <a:t>Protopic</a:t>
                      </a:r>
                      <a:r>
                        <a:rPr lang="en-US" sz="1100" b="1" i="0" u="none" strike="noStrike" dirty="0">
                          <a:solidFill>
                            <a:srgbClr val="000000"/>
                          </a:solidFill>
                          <a:effectLst/>
                          <a:latin typeface="Calibri" panose="020F0502020204030204" pitchFamily="34" charset="0"/>
                        </a:rPr>
                        <a:t> AND letter of medical necessity.  </a:t>
                      </a:r>
                      <a:br>
                        <a:rPr lang="en-US" sz="1100" b="1"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Dose opt of 60g/month</a:t>
                      </a: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562383602"/>
                  </a:ext>
                </a:extLst>
              </a:tr>
              <a:tr h="509705">
                <a:tc>
                  <a:txBody>
                    <a:bodyPr/>
                    <a:lstStyle/>
                    <a:p>
                      <a:pPr algn="l" fontAlgn="t"/>
                      <a:r>
                        <a:rPr lang="en-US" sz="1100" b="0" i="0" u="none" strike="noStrike">
                          <a:solidFill>
                            <a:srgbClr val="000000"/>
                          </a:solidFill>
                          <a:effectLst/>
                          <a:latin typeface="Calibri" panose="020F0502020204030204" pitchFamily="34" charset="0"/>
                        </a:rPr>
                        <a:t>Saphnelo 300mg/2ml Vial</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Anifrolumab-Fnia</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Indicated for the treatment of adult patients with moderate to severe systemic lupus erythematosus (SLE), who are receiving standard therapy.</a:t>
                      </a:r>
                      <a:br>
                        <a:rPr lang="en-US" sz="1100" b="0"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Targeted Immune Modulators, Select Agents PDL - Non-Preferred</a:t>
                      </a:r>
                      <a:br>
                        <a:rPr lang="en-US" sz="1100" b="1"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Step of </a:t>
                      </a:r>
                      <a:r>
                        <a:rPr lang="en-US" sz="1100" b="1" i="0" u="none" strike="noStrike" dirty="0" err="1">
                          <a:solidFill>
                            <a:srgbClr val="000000"/>
                          </a:solidFill>
                          <a:effectLst/>
                          <a:latin typeface="Calibri" panose="020F0502020204030204" pitchFamily="34" charset="0"/>
                        </a:rPr>
                        <a:t>Benlysta</a:t>
                      </a:r>
                      <a:r>
                        <a:rPr lang="en-US" sz="1100" b="1" i="0" u="none" strike="noStrike" dirty="0">
                          <a:solidFill>
                            <a:srgbClr val="000000"/>
                          </a:solidFill>
                          <a:effectLst/>
                          <a:latin typeface="Calibri" panose="020F0502020204030204" pitchFamily="34" charset="0"/>
                        </a:rPr>
                        <a:t> required.</a:t>
                      </a: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005330938"/>
                  </a:ext>
                </a:extLst>
              </a:tr>
            </a:tbl>
          </a:graphicData>
        </a:graphic>
      </p:graphicFrame>
    </p:spTree>
    <p:extLst>
      <p:ext uri="{BB962C8B-B14F-4D97-AF65-F5344CB8AC3E}">
        <p14:creationId xmlns:p14="http://schemas.microsoft.com/office/powerpoint/2010/main" val="2811115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drugs – Open Access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2438148"/>
              </p:ext>
            </p:extLst>
          </p:nvPr>
        </p:nvGraphicFramePr>
        <p:xfrm>
          <a:off x="304800" y="1371601"/>
          <a:ext cx="8610600" cy="1571594"/>
        </p:xfrm>
        <a:graphic>
          <a:graphicData uri="http://schemas.openxmlformats.org/drawingml/2006/table">
            <a:tbl>
              <a:tblPr firstRow="1" bandRow="1">
                <a:tableStyleId>{5C22544A-7EE6-4342-B048-85BDC9FD1C3A}</a:tableStyleId>
              </a:tblPr>
              <a:tblGrid>
                <a:gridCol w="2026023">
                  <a:extLst>
                    <a:ext uri="{9D8B030D-6E8A-4147-A177-3AD203B41FA5}">
                      <a16:colId xmlns:a16="http://schemas.microsoft.com/office/drawing/2014/main" val="1049524180"/>
                    </a:ext>
                  </a:extLst>
                </a:gridCol>
                <a:gridCol w="2279277">
                  <a:extLst>
                    <a:ext uri="{9D8B030D-6E8A-4147-A177-3AD203B41FA5}">
                      <a16:colId xmlns:a16="http://schemas.microsoft.com/office/drawing/2014/main" val="3241170267"/>
                    </a:ext>
                  </a:extLst>
                </a:gridCol>
                <a:gridCol w="4305300">
                  <a:extLst>
                    <a:ext uri="{9D8B030D-6E8A-4147-A177-3AD203B41FA5}">
                      <a16:colId xmlns:a16="http://schemas.microsoft.com/office/drawing/2014/main" val="4290376005"/>
                    </a:ext>
                  </a:extLst>
                </a:gridCol>
              </a:tblGrid>
              <a:tr h="670617">
                <a:tc>
                  <a:txBody>
                    <a:bodyPr/>
                    <a:lstStyle/>
                    <a:p>
                      <a:r>
                        <a:rPr lang="en-US" dirty="0" smtClean="0"/>
                        <a:t>Common</a:t>
                      </a:r>
                      <a:r>
                        <a:rPr lang="en-US" baseline="0" dirty="0" smtClean="0"/>
                        <a:t> Trade</a:t>
                      </a:r>
                      <a:r>
                        <a:rPr lang="en-US" dirty="0" smtClean="0"/>
                        <a:t> Name</a:t>
                      </a:r>
                      <a:endParaRPr lang="en-US" dirty="0"/>
                    </a:p>
                  </a:txBody>
                  <a:tcPr/>
                </a:tc>
                <a:tc>
                  <a:txBody>
                    <a:bodyPr/>
                    <a:lstStyle/>
                    <a:p>
                      <a:r>
                        <a:rPr lang="en-US" dirty="0" smtClean="0"/>
                        <a:t>Ingredient</a:t>
                      </a:r>
                      <a:r>
                        <a:rPr lang="en-US" baseline="0" dirty="0" smtClean="0"/>
                        <a:t> Name</a:t>
                      </a:r>
                      <a:endParaRPr lang="en-US" dirty="0"/>
                    </a:p>
                  </a:txBody>
                  <a:tcPr/>
                </a:tc>
                <a:tc>
                  <a:txBody>
                    <a:bodyPr/>
                    <a:lstStyle/>
                    <a:p>
                      <a:r>
                        <a:rPr lang="en-US" dirty="0" smtClean="0"/>
                        <a:t>Indications</a:t>
                      </a:r>
                      <a:endParaRPr lang="en-US" dirty="0"/>
                    </a:p>
                  </a:txBody>
                  <a:tcPr/>
                </a:tc>
                <a:extLst>
                  <a:ext uri="{0D108BD9-81ED-4DB2-BD59-A6C34878D82A}">
                    <a16:rowId xmlns:a16="http://schemas.microsoft.com/office/drawing/2014/main" val="4261307435"/>
                  </a:ext>
                </a:extLst>
              </a:tr>
              <a:tr h="388532">
                <a:tc>
                  <a:txBody>
                    <a:bodyPr/>
                    <a:lstStyle/>
                    <a:p>
                      <a:pPr algn="l" fontAlgn="t"/>
                      <a:r>
                        <a:rPr lang="en-US" sz="1100" b="0" i="0" u="none" strike="noStrike" dirty="0" err="1">
                          <a:solidFill>
                            <a:srgbClr val="000000"/>
                          </a:solidFill>
                          <a:effectLst/>
                          <a:latin typeface="Calibri" panose="020F0502020204030204" pitchFamily="34" charset="0"/>
                        </a:rPr>
                        <a:t>Hexatrione</a:t>
                      </a:r>
                      <a:r>
                        <a:rPr lang="en-US" sz="1100" b="0" i="0" u="none" strike="noStrike" dirty="0">
                          <a:solidFill>
                            <a:srgbClr val="000000"/>
                          </a:solidFill>
                          <a:effectLst/>
                          <a:latin typeface="Calibri" panose="020F0502020204030204" pitchFamily="34" charset="0"/>
                        </a:rPr>
                        <a:t> 40mg/2ml Ampule </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Triamcinolone Hexacetonide</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Indicated in rheumatological conditions.</a:t>
                      </a:r>
                    </a:p>
                  </a:txBody>
                  <a:tcPr marL="9525" marR="9525" marT="9525" marB="0"/>
                </a:tc>
                <a:extLst>
                  <a:ext uri="{0D108BD9-81ED-4DB2-BD59-A6C34878D82A}">
                    <a16:rowId xmlns:a16="http://schemas.microsoft.com/office/drawing/2014/main" val="2833683311"/>
                  </a:ext>
                </a:extLst>
              </a:tr>
              <a:tr h="388532">
                <a:tc>
                  <a:txBody>
                    <a:bodyPr/>
                    <a:lstStyle/>
                    <a:p>
                      <a:pPr algn="l" fontAlgn="t"/>
                      <a:r>
                        <a:rPr lang="en-US" sz="1100" b="0" i="0" u="none" strike="noStrike">
                          <a:solidFill>
                            <a:srgbClr val="000000"/>
                          </a:solidFill>
                          <a:effectLst/>
                          <a:latin typeface="Calibri" panose="020F0502020204030204" pitchFamily="34" charset="0"/>
                        </a:rPr>
                        <a:t>Rezurock 200mg Tablet</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Belumosudil Mesylate</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Indicated for the treatment of adult and pediatric patients 12 years and older with chronic graft-versus-host disease (chronic GVHD) after failure of at least two prior lines of systemic therapy.</a:t>
                      </a:r>
                    </a:p>
                  </a:txBody>
                  <a:tcPr marL="9525" marR="9525" marT="9525" marB="0"/>
                </a:tc>
                <a:extLst>
                  <a:ext uri="{0D108BD9-81ED-4DB2-BD59-A6C34878D82A}">
                    <a16:rowId xmlns:a16="http://schemas.microsoft.com/office/drawing/2014/main" val="675883612"/>
                  </a:ext>
                </a:extLst>
              </a:tr>
            </a:tbl>
          </a:graphicData>
        </a:graphic>
      </p:graphicFrame>
      <p:sp>
        <p:nvSpPr>
          <p:cNvPr id="4" name="Slide Number Placeholder 3"/>
          <p:cNvSpPr>
            <a:spLocks noGrp="1"/>
          </p:cNvSpPr>
          <p:nvPr>
            <p:ph type="sldNum" sz="quarter" idx="12"/>
          </p:nvPr>
        </p:nvSpPr>
        <p:spPr/>
        <p:txBody>
          <a:bodyPr/>
          <a:lstStyle/>
          <a:p>
            <a:fld id="{A001C670-DC88-4376-AA6B-FD9548DDC9F2}" type="slidenum">
              <a:rPr lang="en-US" smtClean="0"/>
              <a:pPr/>
              <a:t>5</a:t>
            </a:fld>
            <a:endParaRPr lang="en-US" dirty="0"/>
          </a:p>
        </p:txBody>
      </p:sp>
    </p:spTree>
    <p:extLst>
      <p:ext uri="{BB962C8B-B14F-4D97-AF65-F5344CB8AC3E}">
        <p14:creationId xmlns:p14="http://schemas.microsoft.com/office/powerpoint/2010/main" val="1107198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drugs – PA Continued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77417541"/>
              </p:ext>
            </p:extLst>
          </p:nvPr>
        </p:nvGraphicFramePr>
        <p:xfrm>
          <a:off x="304800" y="1371601"/>
          <a:ext cx="8610600" cy="4890192"/>
        </p:xfrm>
        <a:graphic>
          <a:graphicData uri="http://schemas.openxmlformats.org/drawingml/2006/table">
            <a:tbl>
              <a:tblPr firstRow="1" bandRow="1">
                <a:tableStyleId>{5C22544A-7EE6-4342-B048-85BDC9FD1C3A}</a:tableStyleId>
              </a:tblPr>
              <a:tblGrid>
                <a:gridCol w="2026023">
                  <a:extLst>
                    <a:ext uri="{9D8B030D-6E8A-4147-A177-3AD203B41FA5}">
                      <a16:colId xmlns:a16="http://schemas.microsoft.com/office/drawing/2014/main" val="1049524180"/>
                    </a:ext>
                  </a:extLst>
                </a:gridCol>
                <a:gridCol w="2279277">
                  <a:extLst>
                    <a:ext uri="{9D8B030D-6E8A-4147-A177-3AD203B41FA5}">
                      <a16:colId xmlns:a16="http://schemas.microsoft.com/office/drawing/2014/main" val="3241170267"/>
                    </a:ext>
                  </a:extLst>
                </a:gridCol>
                <a:gridCol w="4305300">
                  <a:extLst>
                    <a:ext uri="{9D8B030D-6E8A-4147-A177-3AD203B41FA5}">
                      <a16:colId xmlns:a16="http://schemas.microsoft.com/office/drawing/2014/main" val="4290376005"/>
                    </a:ext>
                  </a:extLst>
                </a:gridCol>
              </a:tblGrid>
              <a:tr h="670617">
                <a:tc>
                  <a:txBody>
                    <a:bodyPr/>
                    <a:lstStyle/>
                    <a:p>
                      <a:r>
                        <a:rPr lang="en-US" dirty="0" smtClean="0"/>
                        <a:t>Common</a:t>
                      </a:r>
                      <a:r>
                        <a:rPr lang="en-US" baseline="0" dirty="0" smtClean="0"/>
                        <a:t> Trade</a:t>
                      </a:r>
                      <a:r>
                        <a:rPr lang="en-US" dirty="0" smtClean="0"/>
                        <a:t> Name</a:t>
                      </a:r>
                      <a:endParaRPr lang="en-US" dirty="0"/>
                    </a:p>
                  </a:txBody>
                  <a:tcPr/>
                </a:tc>
                <a:tc>
                  <a:txBody>
                    <a:bodyPr/>
                    <a:lstStyle/>
                    <a:p>
                      <a:r>
                        <a:rPr lang="en-US" dirty="0" smtClean="0"/>
                        <a:t>Ingredient</a:t>
                      </a:r>
                      <a:r>
                        <a:rPr lang="en-US" baseline="0" dirty="0" smtClean="0"/>
                        <a:t> Name</a:t>
                      </a:r>
                      <a:endParaRPr lang="en-US" dirty="0"/>
                    </a:p>
                  </a:txBody>
                  <a:tcPr/>
                </a:tc>
                <a:tc>
                  <a:txBody>
                    <a:bodyPr/>
                    <a:lstStyle/>
                    <a:p>
                      <a:r>
                        <a:rPr lang="en-US" dirty="0" smtClean="0"/>
                        <a:t>Indications</a:t>
                      </a:r>
                      <a:endParaRPr lang="en-US" dirty="0"/>
                    </a:p>
                  </a:txBody>
                  <a:tcPr/>
                </a:tc>
                <a:extLst>
                  <a:ext uri="{0D108BD9-81ED-4DB2-BD59-A6C34878D82A}">
                    <a16:rowId xmlns:a16="http://schemas.microsoft.com/office/drawing/2014/main" val="4261307435"/>
                  </a:ext>
                </a:extLst>
              </a:tr>
              <a:tr h="388532">
                <a:tc>
                  <a:txBody>
                    <a:bodyPr/>
                    <a:lstStyle/>
                    <a:p>
                      <a:pPr algn="l" fontAlgn="t"/>
                      <a:r>
                        <a:rPr lang="en-US" sz="1100" b="0" i="0" u="none" strike="noStrike" dirty="0" err="1">
                          <a:solidFill>
                            <a:srgbClr val="000000"/>
                          </a:solidFill>
                          <a:effectLst/>
                          <a:latin typeface="Calibri" panose="020F0502020204030204" pitchFamily="34" charset="0"/>
                        </a:rPr>
                        <a:t>Accrufer</a:t>
                      </a:r>
                      <a:r>
                        <a:rPr lang="en-US" sz="1100" b="0" i="0" u="none" strike="noStrike" dirty="0">
                          <a:solidFill>
                            <a:srgbClr val="000000"/>
                          </a:solidFill>
                          <a:effectLst/>
                          <a:latin typeface="Calibri" panose="020F0502020204030204" pitchFamily="34" charset="0"/>
                        </a:rPr>
                        <a:t> 300mg Capsule </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Ferric Maltol</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Indicated for the treatment of iron deficiency in adults.</a:t>
                      </a:r>
                      <a:br>
                        <a:rPr lang="en-US" sz="1100" b="0"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Requires MHD review</a:t>
                      </a:r>
                      <a:br>
                        <a:rPr lang="en-US" sz="1100" b="1"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Trial and failure of one of MHD’s OTC oral iron products</a:t>
                      </a:r>
                      <a:br>
                        <a:rPr lang="en-US" sz="1100" b="1" i="0" u="none" strike="noStrike" dirty="0">
                          <a:solidFill>
                            <a:srgbClr val="000000"/>
                          </a:solidFill>
                          <a:effectLst/>
                          <a:latin typeface="Calibri" panose="020F0502020204030204" pitchFamily="34" charset="0"/>
                        </a:rPr>
                      </a:br>
                      <a:r>
                        <a:rPr lang="en-US" sz="1100" b="1" i="0" u="none" strike="noStrike" dirty="0" smtClean="0">
                          <a:solidFill>
                            <a:srgbClr val="000000"/>
                          </a:solidFill>
                          <a:effectLst/>
                          <a:latin typeface="Calibri" panose="020F0502020204030204" pitchFamily="34" charset="0"/>
                        </a:rPr>
                        <a:t>Must provide medical necessity and reason</a:t>
                      </a:r>
                      <a:r>
                        <a:rPr lang="en-US" sz="1100" b="1" i="0" u="none" strike="noStrike" baseline="0" dirty="0" smtClean="0">
                          <a:solidFill>
                            <a:srgbClr val="000000"/>
                          </a:solidFill>
                          <a:effectLst/>
                          <a:latin typeface="Calibri" panose="020F0502020204030204" pitchFamily="34" charset="0"/>
                        </a:rPr>
                        <a:t> why other oral products are not able to be used beyond GI upset.</a:t>
                      </a: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833683311"/>
                  </a:ext>
                </a:extLst>
              </a:tr>
              <a:tr h="388532">
                <a:tc>
                  <a:txBody>
                    <a:bodyPr/>
                    <a:lstStyle/>
                    <a:p>
                      <a:pPr algn="l" fontAlgn="t"/>
                      <a:r>
                        <a:rPr lang="en-US" sz="1100" b="0" i="0" u="none" strike="noStrike">
                          <a:solidFill>
                            <a:srgbClr val="000000"/>
                          </a:solidFill>
                          <a:effectLst/>
                          <a:latin typeface="Calibri" panose="020F0502020204030204" pitchFamily="34" charset="0"/>
                        </a:rPr>
                        <a:t>Artesunate 110mg Vial</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Artesunate</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Indicated for the initial treatment of severe malaria in adult and pediatric patients. Treatment of severe malaria with </a:t>
                      </a:r>
                      <a:r>
                        <a:rPr lang="en-US" sz="1100" b="0" i="0" u="none" strike="noStrike" dirty="0" err="1">
                          <a:solidFill>
                            <a:srgbClr val="000000"/>
                          </a:solidFill>
                          <a:effectLst/>
                          <a:latin typeface="Calibri" panose="020F0502020204030204" pitchFamily="34" charset="0"/>
                        </a:rPr>
                        <a:t>Artesunate</a:t>
                      </a:r>
                      <a:r>
                        <a:rPr lang="en-US" sz="1100" b="0" i="0" u="none" strike="noStrike" dirty="0">
                          <a:solidFill>
                            <a:srgbClr val="000000"/>
                          </a:solidFill>
                          <a:effectLst/>
                          <a:latin typeface="Calibri" panose="020F0502020204030204" pitchFamily="34" charset="0"/>
                        </a:rPr>
                        <a:t> for Injection should always be followed by a complete treatment course of an appropriate oral antimalarial regimen.</a:t>
                      </a:r>
                      <a:br>
                        <a:rPr lang="en-US" sz="1100" b="0"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Diagnosis of Severe Malaria</a:t>
                      </a:r>
                      <a:br>
                        <a:rPr lang="en-US" sz="1100" b="1"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If Malaria is P. </a:t>
                      </a:r>
                      <a:r>
                        <a:rPr lang="en-US" sz="1100" b="1" i="0" u="none" strike="noStrike" dirty="0" err="1">
                          <a:solidFill>
                            <a:srgbClr val="000000"/>
                          </a:solidFill>
                          <a:effectLst/>
                          <a:latin typeface="Calibri" panose="020F0502020204030204" pitchFamily="34" charset="0"/>
                        </a:rPr>
                        <a:t>Vivax</a:t>
                      </a:r>
                      <a:r>
                        <a:rPr lang="en-US" sz="1100" b="1" i="0" u="none" strike="noStrike" dirty="0">
                          <a:solidFill>
                            <a:srgbClr val="000000"/>
                          </a:solidFill>
                          <a:effectLst/>
                          <a:latin typeface="Calibri" panose="020F0502020204030204" pitchFamily="34" charset="0"/>
                        </a:rPr>
                        <a:t> or P. </a:t>
                      </a:r>
                      <a:r>
                        <a:rPr lang="en-US" sz="1100" b="1" i="0" u="none" strike="noStrike" dirty="0" err="1">
                          <a:solidFill>
                            <a:srgbClr val="000000"/>
                          </a:solidFill>
                          <a:effectLst/>
                          <a:latin typeface="Calibri" panose="020F0502020204030204" pitchFamily="34" charset="0"/>
                        </a:rPr>
                        <a:t>Ovale</a:t>
                      </a:r>
                      <a:r>
                        <a:rPr lang="en-US" sz="1100" b="1" i="0" u="none" strike="noStrike" dirty="0">
                          <a:solidFill>
                            <a:srgbClr val="000000"/>
                          </a:solidFill>
                          <a:effectLst/>
                          <a:latin typeface="Calibri" panose="020F0502020204030204" pitchFamily="34" charset="0"/>
                        </a:rPr>
                        <a:t> must be given with another antimalarial agent (such as </a:t>
                      </a:r>
                      <a:r>
                        <a:rPr lang="en-US" sz="1100" b="1" i="0" u="none" strike="noStrike" dirty="0" err="1">
                          <a:solidFill>
                            <a:srgbClr val="000000"/>
                          </a:solidFill>
                          <a:effectLst/>
                          <a:latin typeface="Calibri" panose="020F0502020204030204" pitchFamily="34" charset="0"/>
                        </a:rPr>
                        <a:t>primaquine</a:t>
                      </a:r>
                      <a:r>
                        <a:rPr lang="en-US" sz="1100" b="1" i="0" u="none" strike="noStrike" dirty="0">
                          <a:solidFill>
                            <a:srgbClr val="000000"/>
                          </a:solidFill>
                          <a:effectLst/>
                          <a:latin typeface="Calibri" panose="020F0502020204030204" pitchFamily="34" charset="0"/>
                        </a:rPr>
                        <a:t>) that is active against the </a:t>
                      </a:r>
                      <a:r>
                        <a:rPr lang="en-US" sz="1100" b="1" i="0" u="none" strike="noStrike" dirty="0" err="1">
                          <a:solidFill>
                            <a:srgbClr val="000000"/>
                          </a:solidFill>
                          <a:effectLst/>
                          <a:latin typeface="Calibri" panose="020F0502020204030204" pitchFamily="34" charset="0"/>
                        </a:rPr>
                        <a:t>hypnozoite</a:t>
                      </a:r>
                      <a:r>
                        <a:rPr lang="en-US" sz="1100" b="1" i="0" u="none" strike="noStrike" dirty="0">
                          <a:solidFill>
                            <a:srgbClr val="000000"/>
                          </a:solidFill>
                          <a:effectLst/>
                          <a:latin typeface="Calibri" panose="020F0502020204030204" pitchFamily="34" charset="0"/>
                        </a:rPr>
                        <a:t> liver stage</a:t>
                      </a:r>
                      <a:r>
                        <a:rPr lang="en-US" sz="1100" b="0" i="0" u="none" strike="noStrike" dirty="0">
                          <a:solidFill>
                            <a:srgbClr val="000000"/>
                          </a:solidFill>
                          <a:effectLst/>
                          <a:latin typeface="Calibri" panose="020F0502020204030204" pitchFamily="34" charset="0"/>
                        </a:rPr>
                        <a:t/>
                      </a:r>
                      <a:br>
                        <a:rPr lang="en-US" sz="1100" b="0" i="0" u="none" strike="noStrike" dirty="0">
                          <a:solidFill>
                            <a:srgbClr val="000000"/>
                          </a:solidFill>
                          <a:effectLst/>
                          <a:latin typeface="Calibri" panose="020F0502020204030204" pitchFamily="34" charset="0"/>
                        </a:rPr>
                      </a:b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872286183"/>
                  </a:ext>
                </a:extLst>
              </a:tr>
              <a:tr h="388532">
                <a:tc>
                  <a:txBody>
                    <a:bodyPr/>
                    <a:lstStyle/>
                    <a:p>
                      <a:pPr algn="l" fontAlgn="t"/>
                      <a:r>
                        <a:rPr lang="en-US" sz="1100" b="0" i="0" u="none" strike="noStrike">
                          <a:solidFill>
                            <a:srgbClr val="000000"/>
                          </a:solidFill>
                          <a:effectLst/>
                          <a:latin typeface="Calibri" panose="020F0502020204030204" pitchFamily="34" charset="0"/>
                        </a:rPr>
                        <a:t>Hydroxychloroquine 100mg Tablet </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Hydroxychloroquine 300mg Tablet </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Hydroxychloroquine 400mg Tablet</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Hydroxychloroquine Sulfate</a:t>
                      </a:r>
                      <a:br>
                        <a:rPr lang="en-US" sz="1100" b="0" i="0" u="none" strike="noStrike">
                          <a:solidFill>
                            <a:srgbClr val="000000"/>
                          </a:solidFill>
                          <a:effectLst/>
                          <a:latin typeface="Calibri" panose="020F0502020204030204" pitchFamily="34" charset="0"/>
                        </a:rPr>
                      </a:b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Indicated for the:</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  Treatment of uncomplicated malaria due to Plasmodium falciparum, Plasmodium </a:t>
                      </a:r>
                      <a:r>
                        <a:rPr lang="en-US" sz="1100" b="0" i="0" u="none" strike="noStrike" dirty="0" err="1">
                          <a:solidFill>
                            <a:srgbClr val="000000"/>
                          </a:solidFill>
                          <a:effectLst/>
                          <a:latin typeface="Calibri" panose="020F0502020204030204" pitchFamily="34" charset="0"/>
                        </a:rPr>
                        <a:t>malariae</a:t>
                      </a:r>
                      <a:r>
                        <a:rPr lang="en-US" sz="1100" b="0" i="0" u="none" strike="noStrike" dirty="0">
                          <a:solidFill>
                            <a:srgbClr val="000000"/>
                          </a:solidFill>
                          <a:effectLst/>
                          <a:latin typeface="Calibri" panose="020F0502020204030204" pitchFamily="34" charset="0"/>
                        </a:rPr>
                        <a:t>, Plasmodium </a:t>
                      </a:r>
                      <a:r>
                        <a:rPr lang="en-US" sz="1100" b="0" i="0" u="none" strike="noStrike" dirty="0" err="1">
                          <a:solidFill>
                            <a:srgbClr val="000000"/>
                          </a:solidFill>
                          <a:effectLst/>
                          <a:latin typeface="Calibri" panose="020F0502020204030204" pitchFamily="34" charset="0"/>
                        </a:rPr>
                        <a:t>ovale</a:t>
                      </a:r>
                      <a:r>
                        <a:rPr lang="en-US" sz="1100" b="0" i="0" u="none" strike="noStrike" dirty="0">
                          <a:solidFill>
                            <a:srgbClr val="000000"/>
                          </a:solidFill>
                          <a:effectLst/>
                          <a:latin typeface="Calibri" panose="020F0502020204030204" pitchFamily="34" charset="0"/>
                        </a:rPr>
                        <a:t>, and Plasmodium </a:t>
                      </a:r>
                      <a:r>
                        <a:rPr lang="en-US" sz="1100" b="0" i="0" u="none" strike="noStrike" dirty="0" err="1">
                          <a:solidFill>
                            <a:srgbClr val="000000"/>
                          </a:solidFill>
                          <a:effectLst/>
                          <a:latin typeface="Calibri" panose="020F0502020204030204" pitchFamily="34" charset="0"/>
                        </a:rPr>
                        <a:t>vivax</a:t>
                      </a:r>
                      <a:r>
                        <a:rPr lang="en-US" sz="1100" b="0" i="0" u="none" strike="noStrike" dirty="0">
                          <a:solidFill>
                            <a:srgbClr val="000000"/>
                          </a:solidFill>
                          <a:effectLst/>
                          <a:latin typeface="Calibri" panose="020F0502020204030204" pitchFamily="34" charset="0"/>
                        </a:rPr>
                        <a:t> in adult and pediatric patients. </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  Prophylaxis of malaria in geographic areas where chloroquine resistance is not reported in adult and pediatric patients. </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  Treatment of rheumatoid arthritis in adults. </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  Treatment of systemic lupus erythematosus in adults. </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  Treatment of chronic discoid lupus erythematosus in adults</a:t>
                      </a:r>
                      <a:br>
                        <a:rPr lang="en-US" sz="1100" b="0"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Must show medical necessity as to why </a:t>
                      </a:r>
                      <a:r>
                        <a:rPr lang="en-US" sz="1100" b="1" i="0" u="none" strike="noStrike" dirty="0" smtClean="0">
                          <a:solidFill>
                            <a:srgbClr val="000000"/>
                          </a:solidFill>
                          <a:effectLst/>
                          <a:latin typeface="Calibri" panose="020F0502020204030204" pitchFamily="34" charset="0"/>
                        </a:rPr>
                        <a:t>the participant </a:t>
                      </a:r>
                      <a:r>
                        <a:rPr lang="en-US" sz="1100" b="1" i="0" u="none" strike="noStrike" dirty="0">
                          <a:solidFill>
                            <a:srgbClr val="000000"/>
                          </a:solidFill>
                          <a:effectLst/>
                          <a:latin typeface="Calibri" panose="020F0502020204030204" pitchFamily="34" charset="0"/>
                        </a:rPr>
                        <a:t>can't use the 200mg tablets </a:t>
                      </a: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01503218"/>
                  </a:ext>
                </a:extLst>
              </a:tr>
            </a:tbl>
          </a:graphicData>
        </a:graphic>
      </p:graphicFrame>
      <p:sp>
        <p:nvSpPr>
          <p:cNvPr id="4" name="Slide Number Placeholder 3"/>
          <p:cNvSpPr>
            <a:spLocks noGrp="1"/>
          </p:cNvSpPr>
          <p:nvPr>
            <p:ph type="sldNum" sz="quarter" idx="12"/>
          </p:nvPr>
        </p:nvSpPr>
        <p:spPr/>
        <p:txBody>
          <a:bodyPr/>
          <a:lstStyle/>
          <a:p>
            <a:fld id="{A001C670-DC88-4376-AA6B-FD9548DDC9F2}" type="slidenum">
              <a:rPr lang="en-US" smtClean="0"/>
              <a:pPr/>
              <a:t>6</a:t>
            </a:fld>
            <a:endParaRPr lang="en-US" dirty="0"/>
          </a:p>
        </p:txBody>
      </p:sp>
    </p:spTree>
    <p:extLst>
      <p:ext uri="{BB962C8B-B14F-4D97-AF65-F5344CB8AC3E}">
        <p14:creationId xmlns:p14="http://schemas.microsoft.com/office/powerpoint/2010/main" val="3867250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drugs – PA Continued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73215887"/>
              </p:ext>
            </p:extLst>
          </p:nvPr>
        </p:nvGraphicFramePr>
        <p:xfrm>
          <a:off x="304800" y="1371601"/>
          <a:ext cx="8610600" cy="3539547"/>
        </p:xfrm>
        <a:graphic>
          <a:graphicData uri="http://schemas.openxmlformats.org/drawingml/2006/table">
            <a:tbl>
              <a:tblPr firstRow="1" bandRow="1">
                <a:tableStyleId>{5C22544A-7EE6-4342-B048-85BDC9FD1C3A}</a:tableStyleId>
              </a:tblPr>
              <a:tblGrid>
                <a:gridCol w="2026023">
                  <a:extLst>
                    <a:ext uri="{9D8B030D-6E8A-4147-A177-3AD203B41FA5}">
                      <a16:colId xmlns:a16="http://schemas.microsoft.com/office/drawing/2014/main" val="1049524180"/>
                    </a:ext>
                  </a:extLst>
                </a:gridCol>
                <a:gridCol w="2279277">
                  <a:extLst>
                    <a:ext uri="{9D8B030D-6E8A-4147-A177-3AD203B41FA5}">
                      <a16:colId xmlns:a16="http://schemas.microsoft.com/office/drawing/2014/main" val="3241170267"/>
                    </a:ext>
                  </a:extLst>
                </a:gridCol>
                <a:gridCol w="4305300">
                  <a:extLst>
                    <a:ext uri="{9D8B030D-6E8A-4147-A177-3AD203B41FA5}">
                      <a16:colId xmlns:a16="http://schemas.microsoft.com/office/drawing/2014/main" val="4290376005"/>
                    </a:ext>
                  </a:extLst>
                </a:gridCol>
              </a:tblGrid>
              <a:tr h="670617">
                <a:tc>
                  <a:txBody>
                    <a:bodyPr/>
                    <a:lstStyle/>
                    <a:p>
                      <a:r>
                        <a:rPr lang="en-US" dirty="0" smtClean="0"/>
                        <a:t>Common</a:t>
                      </a:r>
                      <a:r>
                        <a:rPr lang="en-US" baseline="0" dirty="0" smtClean="0"/>
                        <a:t> Trade</a:t>
                      </a:r>
                      <a:r>
                        <a:rPr lang="en-US" dirty="0" smtClean="0"/>
                        <a:t> Name</a:t>
                      </a:r>
                      <a:endParaRPr lang="en-US" dirty="0"/>
                    </a:p>
                  </a:txBody>
                  <a:tcPr/>
                </a:tc>
                <a:tc>
                  <a:txBody>
                    <a:bodyPr/>
                    <a:lstStyle/>
                    <a:p>
                      <a:r>
                        <a:rPr lang="en-US" dirty="0" smtClean="0"/>
                        <a:t>Ingredient</a:t>
                      </a:r>
                      <a:r>
                        <a:rPr lang="en-US" baseline="0" dirty="0" smtClean="0"/>
                        <a:t> Name</a:t>
                      </a:r>
                      <a:endParaRPr lang="en-US" dirty="0"/>
                    </a:p>
                  </a:txBody>
                  <a:tcPr/>
                </a:tc>
                <a:tc>
                  <a:txBody>
                    <a:bodyPr/>
                    <a:lstStyle/>
                    <a:p>
                      <a:r>
                        <a:rPr lang="en-US" dirty="0" smtClean="0"/>
                        <a:t>Indications</a:t>
                      </a:r>
                      <a:endParaRPr lang="en-US" dirty="0"/>
                    </a:p>
                  </a:txBody>
                  <a:tcPr/>
                </a:tc>
                <a:extLst>
                  <a:ext uri="{0D108BD9-81ED-4DB2-BD59-A6C34878D82A}">
                    <a16:rowId xmlns:a16="http://schemas.microsoft.com/office/drawing/2014/main" val="4261307435"/>
                  </a:ext>
                </a:extLst>
              </a:tr>
              <a:tr h="388532">
                <a:tc>
                  <a:txBody>
                    <a:bodyPr/>
                    <a:lstStyle/>
                    <a:p>
                      <a:pPr algn="l" fontAlgn="t"/>
                      <a:r>
                        <a:rPr lang="fr-FR" sz="1100" b="0" i="0" u="none" strike="noStrike" dirty="0" err="1">
                          <a:solidFill>
                            <a:srgbClr val="000000"/>
                          </a:solidFill>
                          <a:effectLst/>
                          <a:latin typeface="Calibri" panose="020F0502020204030204" pitchFamily="34" charset="0"/>
                        </a:rPr>
                        <a:t>Tirosint</a:t>
                      </a:r>
                      <a:r>
                        <a:rPr lang="fr-FR" sz="1100" b="0" i="0" u="none" strike="noStrike" dirty="0">
                          <a:solidFill>
                            <a:srgbClr val="000000"/>
                          </a:solidFill>
                          <a:effectLst/>
                          <a:latin typeface="Calibri" panose="020F0502020204030204" pitchFamily="34" charset="0"/>
                        </a:rPr>
                        <a:t>-Sol 37.5mcg/ml Solution </a:t>
                      </a:r>
                      <a:br>
                        <a:rPr lang="fr-FR" sz="1100" b="0" i="0" u="none" strike="noStrike" dirty="0">
                          <a:solidFill>
                            <a:srgbClr val="000000"/>
                          </a:solidFill>
                          <a:effectLst/>
                          <a:latin typeface="Calibri" panose="020F0502020204030204" pitchFamily="34" charset="0"/>
                        </a:rPr>
                      </a:br>
                      <a:r>
                        <a:rPr lang="fr-FR" sz="1100" b="0" i="0" u="none" strike="noStrike" dirty="0" err="1">
                          <a:solidFill>
                            <a:srgbClr val="000000"/>
                          </a:solidFill>
                          <a:effectLst/>
                          <a:latin typeface="Calibri" panose="020F0502020204030204" pitchFamily="34" charset="0"/>
                        </a:rPr>
                        <a:t>Tirosint</a:t>
                      </a:r>
                      <a:r>
                        <a:rPr lang="fr-FR" sz="1100" b="0" i="0" u="none" strike="noStrike" dirty="0">
                          <a:solidFill>
                            <a:srgbClr val="000000"/>
                          </a:solidFill>
                          <a:effectLst/>
                          <a:latin typeface="Calibri" panose="020F0502020204030204" pitchFamily="34" charset="0"/>
                        </a:rPr>
                        <a:t>-Sol 44mcg/ml Solution </a:t>
                      </a:r>
                      <a:br>
                        <a:rPr lang="fr-FR" sz="1100" b="0" i="0" u="none" strike="noStrike" dirty="0">
                          <a:solidFill>
                            <a:srgbClr val="000000"/>
                          </a:solidFill>
                          <a:effectLst/>
                          <a:latin typeface="Calibri" panose="020F0502020204030204" pitchFamily="34" charset="0"/>
                        </a:rPr>
                      </a:br>
                      <a:r>
                        <a:rPr lang="fr-FR" sz="1100" b="0" i="0" u="none" strike="noStrike" dirty="0" err="1">
                          <a:solidFill>
                            <a:srgbClr val="000000"/>
                          </a:solidFill>
                          <a:effectLst/>
                          <a:latin typeface="Calibri" panose="020F0502020204030204" pitchFamily="34" charset="0"/>
                        </a:rPr>
                        <a:t>Tirosint</a:t>
                      </a:r>
                      <a:r>
                        <a:rPr lang="fr-FR" sz="1100" b="0" i="0" u="none" strike="noStrike" dirty="0">
                          <a:solidFill>
                            <a:srgbClr val="000000"/>
                          </a:solidFill>
                          <a:effectLst/>
                          <a:latin typeface="Calibri" panose="020F0502020204030204" pitchFamily="34" charset="0"/>
                        </a:rPr>
                        <a:t>-Sol 62.5mcg/ml Solution</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Levothyroxine Sodium</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indicated for:</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 Hypothyroidism - As replacement therapy in primary (thyroidal),</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secondary (pituitary), and tertiary (hypothalamic) congenital or acquired hypothyroidism.</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 Pituitary Thyrotropin (Thyroid-Stimulating Hormone, TSH) Suppression - As an adjunct to surgery and radioiodine therapy in the management of thyrotropin-dependent well-differentiated thyroid cancer.</a:t>
                      </a:r>
                      <a:br>
                        <a:rPr lang="en-US" sz="1100" b="0"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For ages ≥ 10 years - reason why they cannot take tablets.</a:t>
                      </a: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833683311"/>
                  </a:ext>
                </a:extLst>
              </a:tr>
              <a:tr h="388532">
                <a:tc>
                  <a:txBody>
                    <a:bodyPr/>
                    <a:lstStyle/>
                    <a:p>
                      <a:pPr algn="l" fontAlgn="t"/>
                      <a:r>
                        <a:rPr lang="en-US" sz="1100" b="0" i="0" u="none" strike="noStrike" dirty="0" err="1">
                          <a:solidFill>
                            <a:srgbClr val="000000"/>
                          </a:solidFill>
                          <a:effectLst/>
                          <a:latin typeface="Calibri" panose="020F0502020204030204" pitchFamily="34" charset="0"/>
                        </a:rPr>
                        <a:t>Xofluza</a:t>
                      </a:r>
                      <a:r>
                        <a:rPr lang="en-US" sz="1100" b="0" i="0" u="none" strike="noStrike" dirty="0">
                          <a:solidFill>
                            <a:srgbClr val="000000"/>
                          </a:solidFill>
                          <a:effectLst/>
                          <a:latin typeface="Calibri" panose="020F0502020204030204" pitchFamily="34" charset="0"/>
                        </a:rPr>
                        <a:t> 80mg Tablet</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Baloxavir Marboxil</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Indicated for:</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  Treatment of acute uncomplicated influenza in patients 12 years of age and older who have been symptomatic for no more than 48 hours and who are:</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   o otherwise healthy, or</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   o at high risk of developing influenza-related complications. (1.1)</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  Post-exposure prophylaxis of influenza in patients 12 years of age and older following contact with an individual who has influenza.  </a:t>
                      </a:r>
                      <a:br>
                        <a:rPr lang="en-US" sz="1100" b="0"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Approval criteria - </a:t>
                      </a:r>
                      <a:r>
                        <a:rPr lang="en-US" sz="1100" b="1" i="0" u="none" strike="noStrike" dirty="0" smtClean="0">
                          <a:solidFill>
                            <a:srgbClr val="000000"/>
                          </a:solidFill>
                          <a:effectLst/>
                          <a:latin typeface="Calibri" panose="020F0502020204030204" pitchFamily="34" charset="0"/>
                        </a:rPr>
                        <a:t>Justification </a:t>
                      </a:r>
                      <a:r>
                        <a:rPr lang="en-US" sz="1100" b="1" i="0" u="none" strike="noStrike" dirty="0">
                          <a:solidFill>
                            <a:srgbClr val="000000"/>
                          </a:solidFill>
                          <a:effectLst/>
                          <a:latin typeface="Calibri" panose="020F0502020204030204" pitchFamily="34" charset="0"/>
                        </a:rPr>
                        <a:t>of why </a:t>
                      </a:r>
                      <a:r>
                        <a:rPr lang="en-US" sz="1100" b="1" i="0" u="none" strike="noStrike" dirty="0" err="1" smtClean="0">
                          <a:solidFill>
                            <a:srgbClr val="000000"/>
                          </a:solidFill>
                          <a:effectLst/>
                          <a:latin typeface="Calibri" panose="020F0502020204030204" pitchFamily="34" charset="0"/>
                        </a:rPr>
                        <a:t>oseltamivir</a:t>
                      </a:r>
                      <a:r>
                        <a:rPr lang="en-US" sz="1100" b="1" i="0" u="none" strike="noStrike" dirty="0" smtClean="0">
                          <a:solidFill>
                            <a:srgbClr val="000000"/>
                          </a:solidFill>
                          <a:effectLst/>
                          <a:latin typeface="Calibri" panose="020F0502020204030204" pitchFamily="34" charset="0"/>
                        </a:rPr>
                        <a:t> </a:t>
                      </a:r>
                      <a:r>
                        <a:rPr lang="en-US" sz="1100" b="1" i="0" u="none" strike="noStrike" dirty="0">
                          <a:solidFill>
                            <a:srgbClr val="000000"/>
                          </a:solidFill>
                          <a:effectLst/>
                          <a:latin typeface="Calibri" panose="020F0502020204030204" pitchFamily="34" charset="0"/>
                        </a:rPr>
                        <a:t>cannot be used.</a:t>
                      </a: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872286183"/>
                  </a:ext>
                </a:extLst>
              </a:tr>
            </a:tbl>
          </a:graphicData>
        </a:graphic>
      </p:graphicFrame>
      <p:sp>
        <p:nvSpPr>
          <p:cNvPr id="4" name="Slide Number Placeholder 3"/>
          <p:cNvSpPr>
            <a:spLocks noGrp="1"/>
          </p:cNvSpPr>
          <p:nvPr>
            <p:ph type="sldNum" sz="quarter" idx="12"/>
          </p:nvPr>
        </p:nvSpPr>
        <p:spPr/>
        <p:txBody>
          <a:bodyPr/>
          <a:lstStyle/>
          <a:p>
            <a:fld id="{A001C670-DC88-4376-AA6B-FD9548DDC9F2}" type="slidenum">
              <a:rPr lang="en-US" smtClean="0"/>
              <a:pPr/>
              <a:t>7</a:t>
            </a:fld>
            <a:endParaRPr lang="en-US" dirty="0"/>
          </a:p>
        </p:txBody>
      </p:sp>
    </p:spTree>
    <p:extLst>
      <p:ext uri="{BB962C8B-B14F-4D97-AF65-F5344CB8AC3E}">
        <p14:creationId xmlns:p14="http://schemas.microsoft.com/office/powerpoint/2010/main" val="1490913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drugs – Reference List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94519024"/>
              </p:ext>
            </p:extLst>
          </p:nvPr>
        </p:nvGraphicFramePr>
        <p:xfrm>
          <a:off x="304800" y="1371601"/>
          <a:ext cx="8610600" cy="4042467"/>
        </p:xfrm>
        <a:graphic>
          <a:graphicData uri="http://schemas.openxmlformats.org/drawingml/2006/table">
            <a:tbl>
              <a:tblPr firstRow="1" bandRow="1">
                <a:tableStyleId>{5C22544A-7EE6-4342-B048-85BDC9FD1C3A}</a:tableStyleId>
              </a:tblPr>
              <a:tblGrid>
                <a:gridCol w="2026023">
                  <a:extLst>
                    <a:ext uri="{9D8B030D-6E8A-4147-A177-3AD203B41FA5}">
                      <a16:colId xmlns:a16="http://schemas.microsoft.com/office/drawing/2014/main" val="1049524180"/>
                    </a:ext>
                  </a:extLst>
                </a:gridCol>
                <a:gridCol w="2279277">
                  <a:extLst>
                    <a:ext uri="{9D8B030D-6E8A-4147-A177-3AD203B41FA5}">
                      <a16:colId xmlns:a16="http://schemas.microsoft.com/office/drawing/2014/main" val="3241170267"/>
                    </a:ext>
                  </a:extLst>
                </a:gridCol>
                <a:gridCol w="4305300">
                  <a:extLst>
                    <a:ext uri="{9D8B030D-6E8A-4147-A177-3AD203B41FA5}">
                      <a16:colId xmlns:a16="http://schemas.microsoft.com/office/drawing/2014/main" val="4290376005"/>
                    </a:ext>
                  </a:extLst>
                </a:gridCol>
              </a:tblGrid>
              <a:tr h="670617">
                <a:tc>
                  <a:txBody>
                    <a:bodyPr/>
                    <a:lstStyle/>
                    <a:p>
                      <a:r>
                        <a:rPr lang="en-US" dirty="0" smtClean="0"/>
                        <a:t>Common</a:t>
                      </a:r>
                      <a:r>
                        <a:rPr lang="en-US" baseline="0" dirty="0" smtClean="0"/>
                        <a:t> Trade</a:t>
                      </a:r>
                      <a:r>
                        <a:rPr lang="en-US" dirty="0" smtClean="0"/>
                        <a:t> Name</a:t>
                      </a:r>
                      <a:endParaRPr lang="en-US" dirty="0"/>
                    </a:p>
                  </a:txBody>
                  <a:tcPr/>
                </a:tc>
                <a:tc>
                  <a:txBody>
                    <a:bodyPr/>
                    <a:lstStyle/>
                    <a:p>
                      <a:r>
                        <a:rPr lang="en-US" dirty="0" smtClean="0"/>
                        <a:t>Ingredient</a:t>
                      </a:r>
                      <a:r>
                        <a:rPr lang="en-US" baseline="0" dirty="0" smtClean="0"/>
                        <a:t> Name</a:t>
                      </a:r>
                      <a:endParaRPr lang="en-US" dirty="0"/>
                    </a:p>
                  </a:txBody>
                  <a:tcPr/>
                </a:tc>
                <a:tc>
                  <a:txBody>
                    <a:bodyPr/>
                    <a:lstStyle/>
                    <a:p>
                      <a:r>
                        <a:rPr lang="en-US" dirty="0" smtClean="0"/>
                        <a:t>Indications</a:t>
                      </a:r>
                      <a:endParaRPr lang="en-US" dirty="0"/>
                    </a:p>
                  </a:txBody>
                  <a:tcPr/>
                </a:tc>
                <a:extLst>
                  <a:ext uri="{0D108BD9-81ED-4DB2-BD59-A6C34878D82A}">
                    <a16:rowId xmlns:a16="http://schemas.microsoft.com/office/drawing/2014/main" val="4261307435"/>
                  </a:ext>
                </a:extLst>
              </a:tr>
              <a:tr h="388532">
                <a:tc>
                  <a:txBody>
                    <a:bodyPr/>
                    <a:lstStyle/>
                    <a:p>
                      <a:pPr algn="l" fontAlgn="t"/>
                      <a:r>
                        <a:rPr lang="en-US" sz="1100" b="0" i="0" u="none" strike="noStrike" dirty="0" err="1">
                          <a:solidFill>
                            <a:srgbClr val="000000"/>
                          </a:solidFill>
                          <a:effectLst/>
                          <a:latin typeface="Calibri" panose="020F0502020204030204" pitchFamily="34" charset="0"/>
                        </a:rPr>
                        <a:t>Invega</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Hafyera</a:t>
                      </a:r>
                      <a:r>
                        <a:rPr lang="en-US" sz="1100" b="0" i="0" u="none" strike="noStrike" dirty="0">
                          <a:solidFill>
                            <a:srgbClr val="000000"/>
                          </a:solidFill>
                          <a:effectLst/>
                          <a:latin typeface="Calibri" panose="020F0502020204030204" pitchFamily="34" charset="0"/>
                        </a:rPr>
                        <a:t> 1,092mg/3.5ml Syringe </a:t>
                      </a:r>
                      <a:br>
                        <a:rPr lang="en-US" sz="1100" b="0" i="0" u="none" strike="noStrike" dirty="0">
                          <a:solidFill>
                            <a:srgbClr val="000000"/>
                          </a:solidFill>
                          <a:effectLst/>
                          <a:latin typeface="Calibri" panose="020F0502020204030204" pitchFamily="34" charset="0"/>
                        </a:rPr>
                      </a:br>
                      <a:r>
                        <a:rPr lang="en-US" sz="1100" b="0" i="0" u="none" strike="noStrike" dirty="0" err="1">
                          <a:solidFill>
                            <a:srgbClr val="000000"/>
                          </a:solidFill>
                          <a:effectLst/>
                          <a:latin typeface="Calibri" panose="020F0502020204030204" pitchFamily="34" charset="0"/>
                        </a:rPr>
                        <a:t>Invega</a:t>
                      </a:r>
                      <a:r>
                        <a:rPr lang="en-US" sz="1100" b="0" i="0" u="none" strike="noStrike" dirty="0">
                          <a:solidFill>
                            <a:srgbClr val="000000"/>
                          </a:solidFill>
                          <a:effectLst/>
                          <a:latin typeface="Calibri" panose="020F0502020204030204" pitchFamily="34" charset="0"/>
                        </a:rPr>
                        <a:t> </a:t>
                      </a:r>
                      <a:r>
                        <a:rPr lang="en-US" sz="1100" b="0" i="0" u="none" strike="noStrike" dirty="0" err="1">
                          <a:solidFill>
                            <a:srgbClr val="000000"/>
                          </a:solidFill>
                          <a:effectLst/>
                          <a:latin typeface="Calibri" panose="020F0502020204030204" pitchFamily="34" charset="0"/>
                        </a:rPr>
                        <a:t>Hafyera</a:t>
                      </a:r>
                      <a:r>
                        <a:rPr lang="en-US" sz="1100" b="0" i="0" u="none" strike="noStrike" dirty="0">
                          <a:solidFill>
                            <a:srgbClr val="000000"/>
                          </a:solidFill>
                          <a:effectLst/>
                          <a:latin typeface="Calibri" panose="020F0502020204030204" pitchFamily="34" charset="0"/>
                        </a:rPr>
                        <a:t> 1,560mg/5ml Syringe</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Paliperidone Palmitate</a:t>
                      </a:r>
                      <a:br>
                        <a:rPr lang="en-US" sz="1100" b="0" i="0" u="none" strike="noStrike">
                          <a:solidFill>
                            <a:srgbClr val="000000"/>
                          </a:solidFill>
                          <a:effectLst/>
                          <a:latin typeface="Calibri" panose="020F0502020204030204" pitchFamily="34" charset="0"/>
                        </a:rPr>
                      </a:b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Indicated for the treatment of schizophrenia in adults after they</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have been adequately treated with:</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 A once-a-month </a:t>
                      </a:r>
                      <a:r>
                        <a:rPr lang="en-US" sz="1100" b="0" i="0" u="none" strike="noStrike" dirty="0" err="1">
                          <a:solidFill>
                            <a:srgbClr val="000000"/>
                          </a:solidFill>
                          <a:effectLst/>
                          <a:latin typeface="Calibri" panose="020F0502020204030204" pitchFamily="34" charset="0"/>
                        </a:rPr>
                        <a:t>paliperidone</a:t>
                      </a:r>
                      <a:r>
                        <a:rPr lang="en-US" sz="1100" b="0" i="0" u="none" strike="noStrike" dirty="0">
                          <a:solidFill>
                            <a:srgbClr val="000000"/>
                          </a:solidFill>
                          <a:effectLst/>
                          <a:latin typeface="Calibri" panose="020F0502020204030204" pitchFamily="34" charset="0"/>
                        </a:rPr>
                        <a:t> palmitate extended-release injectable</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suspension (e.g., INVEGA SUSTENNA) for at least four months or</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 An every-three-month </a:t>
                      </a:r>
                      <a:r>
                        <a:rPr lang="en-US" sz="1100" b="0" i="0" u="none" strike="noStrike" dirty="0" err="1">
                          <a:solidFill>
                            <a:srgbClr val="000000"/>
                          </a:solidFill>
                          <a:effectLst/>
                          <a:latin typeface="Calibri" panose="020F0502020204030204" pitchFamily="34" charset="0"/>
                        </a:rPr>
                        <a:t>paliperidone</a:t>
                      </a:r>
                      <a:r>
                        <a:rPr lang="en-US" sz="1100" b="0" i="0" u="none" strike="noStrike" dirty="0">
                          <a:solidFill>
                            <a:srgbClr val="000000"/>
                          </a:solidFill>
                          <a:effectLst/>
                          <a:latin typeface="Calibri" panose="020F0502020204030204" pitchFamily="34" charset="0"/>
                        </a:rPr>
                        <a:t> palmitate extended-release injectable suspension (e.g., INVEGA TRINZA) for at least one three-month cycle.</a:t>
                      </a:r>
                      <a:br>
                        <a:rPr lang="en-US" sz="1100" b="0"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Antipsychotics - 2nd Generation (Atypical) Clinical Edit and</a:t>
                      </a:r>
                      <a:br>
                        <a:rPr lang="en-US" sz="1100" b="1"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Reference List </a:t>
                      </a:r>
                      <a:r>
                        <a:rPr lang="en-US" sz="1100" b="1" i="0" u="none" strike="noStrike" dirty="0" smtClean="0">
                          <a:solidFill>
                            <a:srgbClr val="000000"/>
                          </a:solidFill>
                          <a:effectLst/>
                          <a:latin typeface="Calibri" panose="020F0502020204030204" pitchFamily="34" charset="0"/>
                        </a:rPr>
                        <a:t>– Reference Product</a:t>
                      </a: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833683311"/>
                  </a:ext>
                </a:extLst>
              </a:tr>
              <a:tr h="388532">
                <a:tc>
                  <a:txBody>
                    <a:bodyPr/>
                    <a:lstStyle/>
                    <a:p>
                      <a:pPr algn="l" fontAlgn="t"/>
                      <a:r>
                        <a:rPr lang="en-US" sz="1100" b="0" i="0" u="none" strike="noStrike">
                          <a:solidFill>
                            <a:srgbClr val="000000"/>
                          </a:solidFill>
                          <a:effectLst/>
                          <a:latin typeface="Calibri" panose="020F0502020204030204" pitchFamily="34" charset="0"/>
                        </a:rPr>
                        <a:t>Lybalvi 5-10mg Tablet </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Lybalvi 10-10mg Tablet</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Lybalvi 15-10mg Tablet </a:t>
                      </a: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Lybalvi 20-10mg Tablet </a:t>
                      </a:r>
                    </a:p>
                  </a:txBody>
                  <a:tcPr marL="9525" marR="9525" marT="9525" marB="0"/>
                </a:tc>
                <a:tc>
                  <a:txBody>
                    <a:bodyPr/>
                    <a:lstStyle/>
                    <a:p>
                      <a:pPr algn="l" fontAlgn="t"/>
                      <a:r>
                        <a:rPr lang="en-US" sz="1100" b="0" i="0" u="none" strike="noStrike">
                          <a:solidFill>
                            <a:srgbClr val="000000"/>
                          </a:solidFill>
                          <a:effectLst/>
                          <a:latin typeface="Calibri" panose="020F0502020204030204" pitchFamily="34" charset="0"/>
                        </a:rPr>
                        <a:t>Olanzapine/Samidorphan Malate</a:t>
                      </a:r>
                      <a:br>
                        <a:rPr lang="en-US" sz="1100" b="0" i="0" u="none" strike="noStrike">
                          <a:solidFill>
                            <a:srgbClr val="000000"/>
                          </a:solidFill>
                          <a:effectLst/>
                          <a:latin typeface="Calibri" panose="020F0502020204030204" pitchFamily="34" charset="0"/>
                        </a:rPr>
                      </a:b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Indicated for the treatment of:</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 Schizophrenia in adults</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 Bipolar I disorder in adults</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   o Acute treatment of manic or mixed episodes as monotherapy and </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       as adjunct to lithium or valproate</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   o Maintenance monotherapy treatment</a:t>
                      </a:r>
                      <a:br>
                        <a:rPr lang="en-US" sz="1100" b="0" i="0" u="none" strike="noStrike" dirty="0">
                          <a:solidFill>
                            <a:srgbClr val="000000"/>
                          </a:solidFill>
                          <a:effectLst/>
                          <a:latin typeface="Calibri" panose="020F0502020204030204" pitchFamily="34" charset="0"/>
                        </a:rPr>
                      </a:br>
                      <a:r>
                        <a:rPr lang="en-US" sz="1100" b="1" i="0" u="none" strike="noStrike" dirty="0" smtClean="0">
                          <a:solidFill>
                            <a:srgbClr val="000000"/>
                          </a:solidFill>
                          <a:effectLst/>
                          <a:latin typeface="Calibri" panose="020F0502020204030204" pitchFamily="34" charset="0"/>
                        </a:rPr>
                        <a:t>Antipsychotics - 2nd Generation (Atypical) Clinical Edit and</a:t>
                      </a:r>
                      <a:br>
                        <a:rPr lang="en-US" sz="1100" b="1" i="0" u="none" strike="noStrike" dirty="0" smtClean="0">
                          <a:solidFill>
                            <a:srgbClr val="000000"/>
                          </a:solidFill>
                          <a:effectLst/>
                          <a:latin typeface="Calibri" panose="020F0502020204030204" pitchFamily="34" charset="0"/>
                        </a:rPr>
                      </a:br>
                      <a:r>
                        <a:rPr lang="en-US" sz="1100" b="1" i="0" u="none" strike="noStrike" dirty="0" smtClean="0">
                          <a:solidFill>
                            <a:srgbClr val="000000"/>
                          </a:solidFill>
                          <a:effectLst/>
                          <a:latin typeface="Calibri" panose="020F0502020204030204" pitchFamily="34" charset="0"/>
                        </a:rPr>
                        <a:t>Reference List - Non-Reference Product</a:t>
                      </a:r>
                      <a:r>
                        <a:rPr lang="en-US" sz="1100" b="1" i="0" u="none" strike="noStrike" dirty="0">
                          <a:solidFill>
                            <a:srgbClr val="000000"/>
                          </a:solidFill>
                          <a:effectLst/>
                          <a:latin typeface="Calibri" panose="020F0502020204030204" pitchFamily="34" charset="0"/>
                        </a:rPr>
                        <a:t/>
                      </a:r>
                      <a:br>
                        <a:rPr lang="en-US" sz="1100" b="1"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Check for Opioid use - delay initiation of </a:t>
                      </a:r>
                      <a:r>
                        <a:rPr lang="en-US" sz="1100" b="1" i="0" u="none" strike="noStrike" dirty="0" err="1">
                          <a:solidFill>
                            <a:srgbClr val="000000"/>
                          </a:solidFill>
                          <a:effectLst/>
                          <a:latin typeface="Calibri" panose="020F0502020204030204" pitchFamily="34" charset="0"/>
                        </a:rPr>
                        <a:t>Lybalvi</a:t>
                      </a:r>
                      <a:r>
                        <a:rPr lang="en-US" sz="1100" b="1" i="0" u="none" strike="noStrike" dirty="0">
                          <a:solidFill>
                            <a:srgbClr val="000000"/>
                          </a:solidFill>
                          <a:effectLst/>
                          <a:latin typeface="Calibri" panose="020F0502020204030204" pitchFamily="34" charset="0"/>
                        </a:rPr>
                        <a:t> for a minimum of 7 days after last use of short-acting opioids and 14 days after last use of long-acting opioids. </a:t>
                      </a:r>
                      <a:endParaRPr lang="en-US" sz="1100" b="0"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872286183"/>
                  </a:ext>
                </a:extLst>
              </a:tr>
            </a:tbl>
          </a:graphicData>
        </a:graphic>
      </p:graphicFrame>
      <p:sp>
        <p:nvSpPr>
          <p:cNvPr id="4" name="Slide Number Placeholder 3"/>
          <p:cNvSpPr>
            <a:spLocks noGrp="1"/>
          </p:cNvSpPr>
          <p:nvPr>
            <p:ph type="sldNum" sz="quarter" idx="12"/>
          </p:nvPr>
        </p:nvSpPr>
        <p:spPr/>
        <p:txBody>
          <a:bodyPr/>
          <a:lstStyle/>
          <a:p>
            <a:fld id="{A001C670-DC88-4376-AA6B-FD9548DDC9F2}" type="slidenum">
              <a:rPr lang="en-US" smtClean="0"/>
              <a:pPr/>
              <a:t>8</a:t>
            </a:fld>
            <a:endParaRPr lang="en-US" dirty="0"/>
          </a:p>
        </p:txBody>
      </p:sp>
    </p:spTree>
    <p:extLst>
      <p:ext uri="{BB962C8B-B14F-4D97-AF65-F5344CB8AC3E}">
        <p14:creationId xmlns:p14="http://schemas.microsoft.com/office/powerpoint/2010/main" val="1815195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&amp; Fiscal Edits with no annual changes</a:t>
            </a:r>
            <a:endParaRPr lang="en-US" dirty="0"/>
          </a:p>
        </p:txBody>
      </p:sp>
      <p:sp>
        <p:nvSpPr>
          <p:cNvPr id="3" name="Content Placeholder 2"/>
          <p:cNvSpPr>
            <a:spLocks noGrp="1"/>
          </p:cNvSpPr>
          <p:nvPr>
            <p:ph idx="1"/>
          </p:nvPr>
        </p:nvSpPr>
        <p:spPr/>
        <p:txBody>
          <a:bodyPr>
            <a:normAutofit/>
          </a:bodyPr>
          <a:lstStyle/>
          <a:p>
            <a:pPr lvl="0"/>
            <a:r>
              <a:rPr lang="en-US" dirty="0" smtClean="0"/>
              <a:t>15 </a:t>
            </a:r>
            <a:r>
              <a:rPr lang="en-US" dirty="0"/>
              <a:t>Day Supply Oral Oncology Fiscal Edit</a:t>
            </a:r>
          </a:p>
          <a:p>
            <a:pPr lvl="0"/>
            <a:r>
              <a:rPr lang="en-US" dirty="0" err="1" smtClean="0"/>
              <a:t>Butalbital</a:t>
            </a:r>
            <a:r>
              <a:rPr lang="en-US" dirty="0" smtClean="0"/>
              <a:t> </a:t>
            </a:r>
            <a:r>
              <a:rPr lang="en-US" dirty="0"/>
              <a:t>Combinations without Codeine Clinical Edit</a:t>
            </a:r>
          </a:p>
          <a:p>
            <a:pPr lvl="0"/>
            <a:r>
              <a:rPr lang="en-US" dirty="0" err="1" smtClean="0"/>
              <a:t>Butalbital</a:t>
            </a:r>
            <a:r>
              <a:rPr lang="en-US" dirty="0" smtClean="0"/>
              <a:t> </a:t>
            </a:r>
            <a:r>
              <a:rPr lang="en-US" dirty="0"/>
              <a:t>Combinations Excessive Therapy Edit</a:t>
            </a:r>
          </a:p>
          <a:p>
            <a:pPr lvl="0"/>
            <a:r>
              <a:rPr lang="en-US" dirty="0" smtClean="0"/>
              <a:t>Diabetic </a:t>
            </a:r>
            <a:r>
              <a:rPr lang="en-US" dirty="0"/>
              <a:t>Supply Quantity Limit Fiscal Edit</a:t>
            </a:r>
          </a:p>
          <a:p>
            <a:pPr lvl="0"/>
            <a:r>
              <a:rPr lang="en-US" dirty="0" smtClean="0"/>
              <a:t>Out-of-State</a:t>
            </a:r>
            <a:r>
              <a:rPr lang="en-US" dirty="0"/>
              <a:t>, Non-Bordering Pharmacies Fiscal Edit</a:t>
            </a:r>
          </a:p>
          <a:p>
            <a:pPr lvl="0"/>
            <a:r>
              <a:rPr lang="en-US" dirty="0" err="1" smtClean="0"/>
              <a:t>Selzentry</a:t>
            </a:r>
            <a:r>
              <a:rPr lang="en-US" dirty="0" smtClean="0"/>
              <a:t> </a:t>
            </a:r>
            <a:r>
              <a:rPr lang="en-US" dirty="0"/>
              <a:t>Clinical Edit</a:t>
            </a:r>
          </a:p>
          <a:p>
            <a:pPr marL="68580" lvl="0" indent="0">
              <a:buNone/>
            </a:pPr>
            <a:r>
              <a:rPr lang="en-US" dirty="0"/>
              <a:t>	</a:t>
            </a:r>
          </a:p>
        </p:txBody>
      </p:sp>
      <p:sp>
        <p:nvSpPr>
          <p:cNvPr id="4" name="Slide Number Placeholder 3"/>
          <p:cNvSpPr>
            <a:spLocks noGrp="1"/>
          </p:cNvSpPr>
          <p:nvPr>
            <p:ph type="sldNum" sz="quarter" idx="12"/>
          </p:nvPr>
        </p:nvSpPr>
        <p:spPr/>
        <p:txBody>
          <a:bodyPr/>
          <a:lstStyle/>
          <a:p>
            <a:fld id="{A001C670-DC88-4376-AA6B-FD9548DDC9F2}" type="slidenum">
              <a:rPr lang="en-US" smtClean="0"/>
              <a:pPr/>
              <a:t>9</a:t>
            </a:fld>
            <a:endParaRPr lang="en-US" dirty="0"/>
          </a:p>
        </p:txBody>
      </p:sp>
    </p:spTree>
    <p:extLst>
      <p:ext uri="{BB962C8B-B14F-4D97-AF65-F5344CB8AC3E}">
        <p14:creationId xmlns:p14="http://schemas.microsoft.com/office/powerpoint/2010/main" val="2831713936"/>
      </p:ext>
    </p:extLst>
  </p:cSld>
  <p:clrMapOvr>
    <a:masterClrMapping/>
  </p:clrMapOvr>
</p:sld>
</file>

<file path=ppt/theme/theme1.xml><?xml version="1.0" encoding="utf-8"?>
<a:theme xmlns:a="http://schemas.openxmlformats.org/drawingml/2006/main" name="Urban Pop">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TM04033917[[fn=Berlin]]</Template>
  <TotalTime>13569</TotalTime>
  <Words>1502</Words>
  <Application>Microsoft Office PowerPoint</Application>
  <PresentationFormat>On-screen Show (4:3)</PresentationFormat>
  <Paragraphs>119</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Century Gothic</vt:lpstr>
      <vt:lpstr>Franklin Gothic Medium</vt:lpstr>
      <vt:lpstr>Palatino Linotype</vt:lpstr>
      <vt:lpstr>Wingdings 3</vt:lpstr>
      <vt:lpstr>Urban Pop</vt:lpstr>
      <vt:lpstr> MO HealthNet Pharmacy Program New Drugs and Edits with no annual Changes  MHD PA Committee December 16, 2021 Olivia Rush, Pharm D – Program Integrity Pharmacist </vt:lpstr>
      <vt:lpstr>New drugs – Clinical Edits</vt:lpstr>
      <vt:lpstr>New drugs – PDL Edits</vt:lpstr>
      <vt:lpstr>New drugs – PDL Edits</vt:lpstr>
      <vt:lpstr>New drugs – Open Access</vt:lpstr>
      <vt:lpstr>New drugs – PA Continued</vt:lpstr>
      <vt:lpstr>New drugs – PA Continued</vt:lpstr>
      <vt:lpstr>New drugs – Reference List</vt:lpstr>
      <vt:lpstr>Clinical &amp; Fiscal Edits with no annual changes</vt:lpstr>
      <vt:lpstr>Preferred Drug List Edits with no annual changes</vt:lpstr>
    </vt:vector>
  </TitlesOfParts>
  <Company>Missouri Department of Social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Managed Care and Fee-For-Service</dc:title>
  <dc:creator>parkv1z</dc:creator>
  <cp:lastModifiedBy>Moore, Joshua</cp:lastModifiedBy>
  <cp:revision>452</cp:revision>
  <cp:lastPrinted>2018-09-20T12:28:42Z</cp:lastPrinted>
  <dcterms:created xsi:type="dcterms:W3CDTF">2014-11-30T21:45:23Z</dcterms:created>
  <dcterms:modified xsi:type="dcterms:W3CDTF">2021-12-07T23:56:04Z</dcterms:modified>
</cp:coreProperties>
</file>