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858" r:id="rId3"/>
    <p:sldId id="837" r:id="rId4"/>
    <p:sldId id="857" r:id="rId5"/>
    <p:sldId id="844" r:id="rId6"/>
    <p:sldId id="847" r:id="rId7"/>
    <p:sldId id="852" r:id="rId8"/>
    <p:sldId id="846" r:id="rId9"/>
    <p:sldId id="849" r:id="rId10"/>
    <p:sldId id="854" r:id="rId11"/>
    <p:sldId id="855" r:id="rId12"/>
    <p:sldId id="84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55" d="100"/>
          <a:sy n="55" d="100"/>
        </p:scale>
        <p:origin x="1310" y="3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9-22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September</a:t>
            </a:r>
            <a:r>
              <a:rPr lang="en-US" sz="2400" b="1" baseline="0" dirty="0">
                <a:solidFill>
                  <a:schemeClr val="tx1"/>
                </a:solidFill>
              </a:rPr>
              <a:t> 2022 </a:t>
            </a:r>
            <a:r>
              <a:rPr lang="en-US" sz="2400" b="1" dirty="0">
                <a:solidFill>
                  <a:schemeClr val="tx1"/>
                </a:solidFill>
              </a:rPr>
              <a:t>Enrollees and Expenditures</a:t>
            </a:r>
          </a:p>
        </c:rich>
      </c:tx>
      <c:layout>
        <c:manualLayout>
          <c:xMode val="edge"/>
          <c:yMode val="edge"/>
          <c:x val="0.17049290448863383"/>
          <c:y val="1.1904697257670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09-4E78-B31D-028EF066BB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09-4E78-B31D-028EF066B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Sept 2022 Enrollees
Total=1,387,702</c:v>
                </c:pt>
                <c:pt idx="1">
                  <c:v>Sept 2022 Expenditures
Total=$439,095,893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0.12190225278914349</c:v>
                </c:pt>
                <c:pt idx="1">
                  <c:v>0.42263203313541353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09-4E78-B31D-028EF066BBD9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09-4E78-B31D-028EF066BB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F09-4E78-B31D-028EF066B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Sept 2022 Enrollees
Total=1,387,702</c:v>
                </c:pt>
                <c:pt idx="1">
                  <c:v>Sept 2022 Expenditures
Total=$439,095,893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5.7774651906533248E-2</c:v>
                </c:pt>
                <c:pt idx="1">
                  <c:v>2.9184811801462238E-2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09-4E78-B31D-028EF066BBD9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3200" b="1" dirty="0"/>
                      <a:t>Other</a:t>
                    </a:r>
                  </a:p>
                  <a:p>
                    <a:r>
                      <a:rPr lang="en-US" sz="1400" b="1" dirty="0"/>
                      <a:t>(</a:t>
                    </a:r>
                    <a:r>
                      <a:rPr lang="en-US" sz="1400" b="1" dirty="0" err="1"/>
                      <a:t>Children,Custodial</a:t>
                    </a:r>
                    <a:r>
                      <a:rPr lang="en-US" sz="1400" b="1" baseline="0" dirty="0"/>
                      <a:t> Parents, Pregnant Women)</a:t>
                    </a:r>
                    <a:endParaRPr lang="en-US" sz="1400" b="1" dirty="0"/>
                  </a:p>
                  <a:p>
                    <a:fld id="{EA2172E2-6BED-4A25-9994-1EA3DF12C703}" type="VALUE">
                      <a:rPr lang="en-US" sz="3200" b="1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F09-4E78-B31D-028EF066BB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3200" b="1" dirty="0"/>
                      <a:t>Other</a:t>
                    </a:r>
                  </a:p>
                  <a:p>
                    <a:r>
                      <a:rPr lang="en-US" sz="1400" b="1" dirty="0"/>
                      <a:t>(Children,</a:t>
                    </a:r>
                    <a:r>
                      <a:rPr lang="en-US" sz="1400" b="1" baseline="0" dirty="0"/>
                      <a:t> Custodial Parents, Pregnant Women)</a:t>
                    </a:r>
                    <a:endParaRPr lang="en-US" sz="1400" b="1" dirty="0"/>
                  </a:p>
                  <a:p>
                    <a:fld id="{03F057D3-0BAE-4D12-9803-C11CEC694B38}" type="VALUE">
                      <a:rPr lang="en-US" sz="3200" b="1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F09-4E78-B31D-028EF066B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Sept 2022 Enrollees
Total=1,387,702</c:v>
                </c:pt>
                <c:pt idx="1">
                  <c:v>Sept 2022 Expenditures
Total=$439,095,893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0.82032309530432324</c:v>
                </c:pt>
                <c:pt idx="1">
                  <c:v>0.54818315506312421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09-4E78-B31D-028EF066BB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July-Sept 2022 MO </a:t>
            </a:r>
            <a:r>
              <a:rPr lang="en-US" sz="2400" b="1" i="0" u="none" strike="noStrike" cap="all" baseline="0" dirty="0" err="1">
                <a:solidFill>
                  <a:schemeClr val="tx1"/>
                </a:solidFill>
                <a:effectLst/>
              </a:rPr>
              <a:t>HealthNet</a:t>
            </a: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 </a:t>
            </a:r>
            <a:b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</a:b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90217536367274"/>
          <c:y val="1.90792313799718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C0-46E8-B51F-E6329CBE01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C0-46E8-B51F-E6329CBE01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C0-46E8-B51F-E6329CBE01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C0-46E8-B51F-E6329CBE01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8C0-46E8-B51F-E6329CBE01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8C0-46E8-B51F-E6329CBE01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8C0-46E8-B51F-E6329CBE01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8C0-46E8-B51F-E6329CBE01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8C0-46E8-B51F-E6329CBE01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8C0-46E8-B51F-E6329CBE01F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8C0-46E8-B51F-E6329CBE01F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8C0-46E8-B51F-E6329CBE01F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8C0-46E8-B51F-E6329CBE01F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8C0-46E8-B51F-E6329CBE01F7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C0-46E8-B51F-E6329CBE01F7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8C0-46E8-B51F-E6329CBE01F7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8C0-46E8-B51F-E6329CBE01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8C0-46E8-B51F-E6329CBE01F7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C0-46E8-B51F-E6329CBE01F7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C0-46E8-B51F-E6329CBE01F7}"/>
                </c:ext>
              </c:extLst>
            </c:dLbl>
            <c:dLbl>
              <c:idx val="6"/>
              <c:layout>
                <c:manualLayout>
                  <c:x val="-5.649717514124397E-3"/>
                  <c:y val="-3.219696969696983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C0-46E8-B51F-E6329CBE01F7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 </a:t>
                    </a:r>
                    <a:fld id="{EA6AC64B-A1AA-4FB3-A5AE-95779B988C75}" type="CATEGORYNAME">
                      <a:rPr lang="en-US" sz="1400" b="1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/>
                      <a:t>
</a:t>
                    </a:r>
                    <a:fld id="{17833D13-21D7-407D-A372-EED24A4D37EC}" type="PERCENTAGE">
                      <a:rPr lang="en-US" sz="1400" b="1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4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8C0-46E8-B51F-E6329CBE01F7}"/>
                </c:ext>
              </c:extLst>
            </c:dLbl>
            <c:dLbl>
              <c:idx val="8"/>
              <c:layout>
                <c:manualLayout>
                  <c:x val="-9.0722340851461358E-2"/>
                  <c:y val="-1.892968609682080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C0-46E8-B51F-E6329CBE01F7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78C0-46E8-B51F-E6329CBE01F7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78C0-46E8-B51F-E6329CBE01F7}"/>
                </c:ext>
              </c:extLst>
            </c:dLbl>
            <c:dLbl>
              <c:idx val="11"/>
              <c:layout>
                <c:manualLayout>
                  <c:x val="6.6095022020552514E-4"/>
                  <c:y val="-5.6797603735214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C0-46E8-B51F-E6329CBE01F7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8C0-46E8-B51F-E6329CBE01F7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78C0-46E8-B51F-E6329CBE01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289396785.31999999</c:v>
                </c:pt>
                <c:pt idx="1">
                  <c:v>330101510.70999998</c:v>
                </c:pt>
                <c:pt idx="2">
                  <c:v>1526900.4</c:v>
                </c:pt>
                <c:pt idx="3">
                  <c:v>439095893.14000005</c:v>
                </c:pt>
                <c:pt idx="4">
                  <c:v>600695.38</c:v>
                </c:pt>
                <c:pt idx="5">
                  <c:v>115338660.03999999</c:v>
                </c:pt>
                <c:pt idx="6">
                  <c:v>289326003.37</c:v>
                </c:pt>
                <c:pt idx="7">
                  <c:v>69527728.090000004</c:v>
                </c:pt>
                <c:pt idx="8">
                  <c:v>85423695.200000003</c:v>
                </c:pt>
                <c:pt idx="9">
                  <c:v>553433367.61000001</c:v>
                </c:pt>
                <c:pt idx="10">
                  <c:v>41860701.740000002</c:v>
                </c:pt>
                <c:pt idx="11">
                  <c:v>31151574.629999999</c:v>
                </c:pt>
                <c:pt idx="12">
                  <c:v>1018834829.3799999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8C0-46E8-B51F-E6329CBE01F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39-4367-8EBC-2E23D8217B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39-4367-8EBC-2E23D8217B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39-4367-8EBC-2E23D8217B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$3.3b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E39-4367-8EBC-2E23D8217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3265618343.8499999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39-4367-8EBC-2E23D8217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E39-4367-8EBC-2E23D8217B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E39-4367-8EBC-2E23D8217B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E39-4367-8EBC-2E23D8217B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$439.1m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E39-4367-8EBC-2E23D8217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FYTD23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439095893.07999998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E39-4367-8EBC-2E23D8217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PHARMACY EXPENDITURES</a:t>
            </a:r>
            <a:endParaRPr lang="en-US" sz="24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JULY -OCT 2022</a:t>
            </a:r>
            <a:endParaRPr lang="en-US" sz="2400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2121813692779927"/>
          <c:y val="1.176470588235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364529116063881"/>
          <c:y val="0.18804415624517523"/>
          <c:w val="0.80940555629698829"/>
          <c:h val="0.627261077659410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'FY2023'!$B$3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248587570621469E-3"/>
                  <c:y val="-0.27273382738922342"/>
                </c:manualLayout>
              </c:layout>
              <c:tx>
                <c:rich>
                  <a:bodyPr/>
                  <a:lstStyle/>
                  <a:p>
                    <a:fld id="{3F2B58B4-D4F2-4A8F-BA16-B85B12CF7EE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31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DC-4E5A-9B38-43A306EF811B}"/>
                </c:ext>
              </c:extLst>
            </c:dLbl>
            <c:dLbl>
              <c:idx val="1"/>
              <c:layout>
                <c:manualLayout>
                  <c:x val="4.2372881355932203E-3"/>
                  <c:y val="-0.30952308167361431"/>
                </c:manualLayout>
              </c:layout>
              <c:tx>
                <c:rich>
                  <a:bodyPr/>
                  <a:lstStyle/>
                  <a:p>
                    <a:fld id="{3BCA3AC9-C181-42D8-81A8-D55D5CE68540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35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DC-4E5A-9B38-43A306EF811B}"/>
                </c:ext>
              </c:extLst>
            </c:dLbl>
            <c:dLbl>
              <c:idx val="2"/>
              <c:layout>
                <c:manualLayout>
                  <c:x val="2.8248587570620953E-3"/>
                  <c:y val="-0.24886830322680256"/>
                </c:manualLayout>
              </c:layout>
              <c:tx>
                <c:rich>
                  <a:bodyPr/>
                  <a:lstStyle/>
                  <a:p>
                    <a:fld id="{6135379F-51CC-4707-9A43-4E20545C8492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28</a:t>
                    </a:r>
                    <a:r>
                      <a:rPr lang="en-US" baseline="0" dirty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DC-4E5A-9B38-43A306EF811B}"/>
                </c:ext>
              </c:extLst>
            </c:dLbl>
            <c:dLbl>
              <c:idx val="3"/>
              <c:layout>
                <c:manualLayout>
                  <c:x val="4.2372881355932203E-3"/>
                  <c:y val="-0.29355457773660648"/>
                </c:manualLayout>
              </c:layout>
              <c:tx>
                <c:rich>
                  <a:bodyPr/>
                  <a:lstStyle/>
                  <a:p>
                    <a:fld id="{B08CDE03-60C0-4635-8FC9-10D30C4B5F97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28</a:t>
                    </a:r>
                    <a:r>
                      <a:rPr lang="en-US" baseline="0" dirty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DC-4E5A-9B38-43A306EF8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'FY2023'!$B$4:$B$15</c:f>
              <c:numCache>
                <c:formatCode>"$"#,##0</c:formatCode>
                <c:ptCount val="12"/>
                <c:pt idx="0">
                  <c:v>154658432</c:v>
                </c:pt>
                <c:pt idx="1">
                  <c:v>175617923.30000001</c:v>
                </c:pt>
                <c:pt idx="2">
                  <c:v>139439553</c:v>
                </c:pt>
                <c:pt idx="3">
                  <c:v>156682201.09999999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C-4E5A-9B38-43A306EF8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476464"/>
        <c:axId val="1324500080"/>
      </c:barChart>
      <c:catAx>
        <c:axId val="13244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500080"/>
        <c:crosses val="autoZero"/>
        <c:auto val="1"/>
        <c:lblAlgn val="ctr"/>
        <c:lblOffset val="100"/>
        <c:noMultiLvlLbl val="0"/>
      </c:catAx>
      <c:valAx>
        <c:axId val="13245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4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PHARMACY SPECIALTY AND NON-SPECIALTY</a:t>
            </a:r>
            <a:endParaRPr lang="en-US" sz="20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JULY-OCT 2022</a:t>
            </a:r>
            <a:endParaRPr lang="en-US" sz="20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'FY2023'!$B$18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91452991452994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D-454B-9DCA-E71AF33EE7C1}"/>
                </c:ext>
              </c:extLst>
            </c:dLbl>
            <c:dLbl>
              <c:idx val="2"/>
              <c:layout>
                <c:manualLayout>
                  <c:x val="-3.5612535612535662E-2"/>
                  <c:y val="3.373015873015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'FY2023'!$B$19:$B$30</c:f>
              <c:numCache>
                <c:formatCode>"$"#,##0</c:formatCode>
                <c:ptCount val="12"/>
                <c:pt idx="0">
                  <c:v>54930373.890000001</c:v>
                </c:pt>
                <c:pt idx="1">
                  <c:v>64936711.560000002</c:v>
                </c:pt>
                <c:pt idx="2">
                  <c:v>52631693.049999997</c:v>
                </c:pt>
                <c:pt idx="3">
                  <c:v>57004840.82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BD-454B-9DCA-E71AF33EE7C1}"/>
            </c:ext>
          </c:extLst>
        </c:ser>
        <c:ser>
          <c:idx val="1"/>
          <c:order val="1"/>
          <c:tx>
            <c:strRef>
              <c:f>'FY2023'!$C$18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367521367521392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'FY2023'!$C$19:$C$30</c:f>
              <c:numCache>
                <c:formatCode>"$"#,##0</c:formatCode>
                <c:ptCount val="12"/>
                <c:pt idx="0">
                  <c:v>99728058.120000005</c:v>
                </c:pt>
                <c:pt idx="1">
                  <c:v>110681211.7</c:v>
                </c:pt>
                <c:pt idx="2">
                  <c:v>86807859.969999999</c:v>
                </c:pt>
                <c:pt idx="3">
                  <c:v>99677360.329999998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BD-454B-9DCA-E71AF33EE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7525176"/>
        <c:axId val="687526160"/>
      </c:lineChart>
      <c:catAx>
        <c:axId val="68752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6160"/>
        <c:crosses val="autoZero"/>
        <c:auto val="1"/>
        <c:lblAlgn val="ctr"/>
        <c:lblOffset val="100"/>
        <c:noMultiLvlLbl val="0"/>
      </c:catAx>
      <c:valAx>
        <c:axId val="68752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E0-4E33-B66B-3F19D0682FFF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E0-4E33-B66B-3F19D0682FFF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E0-4E33-B66B-3F19D0682FFF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E0-4E33-B66B-3F19D0682FFF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E0-4E33-B66B-3F19D068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CY2022 PUPM Drug Claim Reimbursement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PUPM'!$C$26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PUPM'!$D$26:$O$26</c:f>
              <c:numCache>
                <c:formatCode>"$"#,##0</c:formatCode>
                <c:ptCount val="12"/>
                <c:pt idx="0">
                  <c:v>112.37</c:v>
                </c:pt>
                <c:pt idx="1">
                  <c:v>120.74</c:v>
                </c:pt>
                <c:pt idx="2">
                  <c:v>137.63</c:v>
                </c:pt>
                <c:pt idx="3">
                  <c:v>114.62</c:v>
                </c:pt>
                <c:pt idx="4">
                  <c:v>122.72</c:v>
                </c:pt>
                <c:pt idx="5">
                  <c:v>114.37</c:v>
                </c:pt>
                <c:pt idx="6">
                  <c:v>124.87</c:v>
                </c:pt>
                <c:pt idx="7">
                  <c:v>135.86000000000001</c:v>
                </c:pt>
                <c:pt idx="8">
                  <c:v>103.61</c:v>
                </c:pt>
                <c:pt idx="9">
                  <c:v>110.52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82-473C-81BD-C5001D9BC6B7}"/>
            </c:ext>
          </c:extLst>
        </c:ser>
        <c:ser>
          <c:idx val="1"/>
          <c:order val="1"/>
          <c:tx>
            <c:strRef>
              <c:f>'Large Eligibility PUPM'!$C$27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PUPM'!$D$27:$O$27</c:f>
              <c:numCache>
                <c:formatCode>"$"#,##0</c:formatCode>
                <c:ptCount val="12"/>
                <c:pt idx="0">
                  <c:v>92.16</c:v>
                </c:pt>
                <c:pt idx="1">
                  <c:v>95.71</c:v>
                </c:pt>
                <c:pt idx="2">
                  <c:v>108.84</c:v>
                </c:pt>
                <c:pt idx="3">
                  <c:v>100.75</c:v>
                </c:pt>
                <c:pt idx="4">
                  <c:v>107.74</c:v>
                </c:pt>
                <c:pt idx="5">
                  <c:v>98.74</c:v>
                </c:pt>
                <c:pt idx="6">
                  <c:v>100.81</c:v>
                </c:pt>
                <c:pt idx="7">
                  <c:v>106.57</c:v>
                </c:pt>
                <c:pt idx="8">
                  <c:v>95.27</c:v>
                </c:pt>
                <c:pt idx="9">
                  <c:v>93.6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82-473C-81BD-C5001D9BC6B7}"/>
            </c:ext>
          </c:extLst>
        </c:ser>
        <c:ser>
          <c:idx val="2"/>
          <c:order val="2"/>
          <c:tx>
            <c:strRef>
              <c:f>'Large Eligibility PUPM'!$C$28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PUPM'!$D$28:$O$28</c:f>
              <c:numCache>
                <c:formatCode>"$"#,##0</c:formatCode>
                <c:ptCount val="12"/>
                <c:pt idx="0">
                  <c:v>92.72</c:v>
                </c:pt>
                <c:pt idx="1">
                  <c:v>94.31</c:v>
                </c:pt>
                <c:pt idx="2">
                  <c:v>113.31</c:v>
                </c:pt>
                <c:pt idx="3">
                  <c:v>97.49</c:v>
                </c:pt>
                <c:pt idx="4">
                  <c:v>111.8</c:v>
                </c:pt>
                <c:pt idx="5">
                  <c:v>102.54</c:v>
                </c:pt>
                <c:pt idx="6">
                  <c:v>114.29</c:v>
                </c:pt>
                <c:pt idx="7">
                  <c:v>107.34</c:v>
                </c:pt>
                <c:pt idx="8">
                  <c:v>99.02</c:v>
                </c:pt>
                <c:pt idx="9">
                  <c:v>94.52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82-473C-81BD-C5001D9BC6B7}"/>
            </c:ext>
          </c:extLst>
        </c:ser>
        <c:ser>
          <c:idx val="3"/>
          <c:order val="3"/>
          <c:tx>
            <c:strRef>
              <c:f>'Large Eligibility PUPM'!$C$29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PUPM'!$D$29:$O$29</c:f>
              <c:numCache>
                <c:formatCode>"$"#,##0</c:formatCode>
                <c:ptCount val="12"/>
                <c:pt idx="0">
                  <c:v>168.23</c:v>
                </c:pt>
                <c:pt idx="1">
                  <c:v>194.32</c:v>
                </c:pt>
                <c:pt idx="2">
                  <c:v>188.09</c:v>
                </c:pt>
                <c:pt idx="3">
                  <c:v>159.86000000000001</c:v>
                </c:pt>
                <c:pt idx="4">
                  <c:v>223.31</c:v>
                </c:pt>
                <c:pt idx="5">
                  <c:v>135.38999999999999</c:v>
                </c:pt>
                <c:pt idx="6">
                  <c:v>237.83</c:v>
                </c:pt>
                <c:pt idx="7">
                  <c:v>179.91</c:v>
                </c:pt>
                <c:pt idx="8">
                  <c:v>177.48</c:v>
                </c:pt>
                <c:pt idx="9">
                  <c:v>127.51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82-473C-81BD-C5001D9BC6B7}"/>
            </c:ext>
          </c:extLst>
        </c:ser>
        <c:ser>
          <c:idx val="4"/>
          <c:order val="4"/>
          <c:tx>
            <c:strRef>
              <c:f>'Large Eligibility PUPM'!$C$30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PUPM'!$D$30:$O$30</c:f>
              <c:numCache>
                <c:formatCode>"$"#,##0</c:formatCode>
                <c:ptCount val="12"/>
                <c:pt idx="0">
                  <c:v>133.69999999999999</c:v>
                </c:pt>
                <c:pt idx="1">
                  <c:v>133.34</c:v>
                </c:pt>
                <c:pt idx="2">
                  <c:v>155.04</c:v>
                </c:pt>
                <c:pt idx="3">
                  <c:v>142.1</c:v>
                </c:pt>
                <c:pt idx="4">
                  <c:v>157.38999999999999</c:v>
                </c:pt>
                <c:pt idx="5">
                  <c:v>139.02000000000001</c:v>
                </c:pt>
                <c:pt idx="6">
                  <c:v>147.69</c:v>
                </c:pt>
                <c:pt idx="7">
                  <c:v>152.99</c:v>
                </c:pt>
                <c:pt idx="8">
                  <c:v>136.78</c:v>
                </c:pt>
                <c:pt idx="9">
                  <c:v>129.82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82-473C-81BD-C5001D9BC6B7}"/>
            </c:ext>
          </c:extLst>
        </c:ser>
        <c:ser>
          <c:idx val="5"/>
          <c:order val="5"/>
          <c:tx>
            <c:strRef>
              <c:f>'Large Eligibility PUPM'!$C$31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PUPM'!$D$31:$O$31</c:f>
              <c:numCache>
                <c:formatCode>"$"#,##0</c:formatCode>
                <c:ptCount val="12"/>
                <c:pt idx="0">
                  <c:v>62.69</c:v>
                </c:pt>
                <c:pt idx="1">
                  <c:v>67.09</c:v>
                </c:pt>
                <c:pt idx="2">
                  <c:v>66.72</c:v>
                </c:pt>
                <c:pt idx="3">
                  <c:v>60.31</c:v>
                </c:pt>
                <c:pt idx="4">
                  <c:v>61.69</c:v>
                </c:pt>
                <c:pt idx="5">
                  <c:v>61.91</c:v>
                </c:pt>
                <c:pt idx="6">
                  <c:v>64.45</c:v>
                </c:pt>
                <c:pt idx="7">
                  <c:v>67.77</c:v>
                </c:pt>
                <c:pt idx="8">
                  <c:v>65.37</c:v>
                </c:pt>
                <c:pt idx="9">
                  <c:v>56.46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82-473C-81BD-C5001D9BC6B7}"/>
            </c:ext>
          </c:extLst>
        </c:ser>
        <c:ser>
          <c:idx val="6"/>
          <c:order val="6"/>
          <c:tx>
            <c:strRef>
              <c:f>'Large Eligibility PUPM'!$C$32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PUPM'!$D$32:$O$32</c:f>
              <c:numCache>
                <c:formatCode>"$"#,##0</c:formatCode>
                <c:ptCount val="12"/>
                <c:pt idx="0">
                  <c:v>71.27</c:v>
                </c:pt>
                <c:pt idx="1">
                  <c:v>79.680000000000007</c:v>
                </c:pt>
                <c:pt idx="2">
                  <c:v>95.42</c:v>
                </c:pt>
                <c:pt idx="3">
                  <c:v>91.85</c:v>
                </c:pt>
                <c:pt idx="4">
                  <c:v>107.21</c:v>
                </c:pt>
                <c:pt idx="5">
                  <c:v>98.04</c:v>
                </c:pt>
                <c:pt idx="6">
                  <c:v>102.33</c:v>
                </c:pt>
                <c:pt idx="7">
                  <c:v>105.48</c:v>
                </c:pt>
                <c:pt idx="8">
                  <c:v>102.33</c:v>
                </c:pt>
                <c:pt idx="9">
                  <c:v>97.64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182-473C-81BD-C5001D9BC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046696"/>
        <c:axId val="467049648"/>
      </c:lineChart>
      <c:catAx>
        <c:axId val="46704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9648"/>
        <c:crosses val="autoZero"/>
        <c:auto val="1"/>
        <c:lblAlgn val="ctr"/>
        <c:lblOffset val="100"/>
        <c:noMultiLvlLbl val="0"/>
      </c:catAx>
      <c:valAx>
        <c:axId val="46704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>
                <a:solidFill>
                  <a:schemeClr val="tx1"/>
                </a:solidFill>
                <a:effectLst/>
              </a:rPr>
              <a:t>FY2020-FYTD 2023 Rare Disease Expenditures Per Day</a:t>
            </a:r>
            <a:endParaRPr lang="en-US" sz="28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chemeClr val="tx1"/>
                </a:solidFill>
              </a:defRPr>
            </a:pP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96-453D-95DA-F219A09B68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96-453D-95DA-F219A09B68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96-453D-95DA-F219A09B68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FYTD2023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184381.78571428571</c:v>
                </c:pt>
                <c:pt idx="3">
                  <c:v>448798.53571428574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96-453D-95DA-F219A09B6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7F96-453D-95DA-F219A09B68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/>
            </a:br>
            <a:r>
              <a:rPr lang="en-US" altLang="en-US" b="1" dirty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/>
              <a:t>PharmaCy</a:t>
            </a:r>
            <a:r>
              <a:rPr lang="en-US" altLang="en-US" b="1" dirty="0"/>
              <a:t> Program </a:t>
            </a:r>
            <a:br>
              <a:rPr lang="en-US" altLang="en-US" b="1" dirty="0"/>
            </a:br>
            <a:r>
              <a:rPr lang="en-US" altLang="en-US" b="1" dirty="0"/>
              <a:t>and Budget Update</a:t>
            </a:r>
            <a:br>
              <a:rPr lang="en-US" altLang="en-US" sz="3200" b="1" dirty="0"/>
            </a:br>
            <a:br>
              <a:rPr lang="en-US" altLang="en-US" sz="2400" b="1" dirty="0"/>
            </a:br>
            <a:r>
              <a:rPr lang="en-US" altLang="en-US" sz="2400" b="1" dirty="0"/>
              <a:t>Rare Disease advisory Committee November 08, 2022</a:t>
            </a:r>
            <a:br>
              <a:rPr lang="en-US" altLang="en-US" sz="3200" b="1" dirty="0"/>
            </a:br>
            <a:r>
              <a:rPr lang="en-US" altLang="en-US" sz="2400" b="1" dirty="0"/>
              <a:t>Elizabeth Short, Program specialist</a:t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8970083" cy="495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381000"/>
            <a:ext cx="8001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2022 TOP TEN REIMBURSED DRUGS FOR CHILDREN 0-17</a:t>
            </a:r>
          </a:p>
        </p:txBody>
      </p:sp>
    </p:spTree>
    <p:extLst>
      <p:ext uri="{BB962C8B-B14F-4D97-AF65-F5344CB8AC3E}">
        <p14:creationId xmlns:p14="http://schemas.microsoft.com/office/powerpoint/2010/main" val="20543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680822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02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976336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37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452847"/>
              </p:ext>
            </p:extLst>
          </p:nvPr>
        </p:nvGraphicFramePr>
        <p:xfrm>
          <a:off x="76199" y="228599"/>
          <a:ext cx="8920655" cy="651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90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358178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9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57309"/>
              </p:ext>
            </p:extLst>
          </p:nvPr>
        </p:nvGraphicFramePr>
        <p:xfrm>
          <a:off x="152400" y="76200"/>
          <a:ext cx="8763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53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24772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September 2022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260,132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9405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$26,015,090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218,075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512" y="228600"/>
            <a:ext cx="443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TOP 4 DRUG CLASSES PER FY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41044"/>
              </p:ext>
            </p:extLst>
          </p:nvPr>
        </p:nvGraphicFramePr>
        <p:xfrm>
          <a:off x="1" y="1600200"/>
          <a:ext cx="4767606" cy="45719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9678">
                  <a:extLst>
                    <a:ext uri="{9D8B030D-6E8A-4147-A177-3AD203B41FA5}">
                      <a16:colId xmlns:a16="http://schemas.microsoft.com/office/drawing/2014/main" val="3277775025"/>
                    </a:ext>
                  </a:extLst>
                </a:gridCol>
                <a:gridCol w="1143803">
                  <a:extLst>
                    <a:ext uri="{9D8B030D-6E8A-4147-A177-3AD203B41FA5}">
                      <a16:colId xmlns:a16="http://schemas.microsoft.com/office/drawing/2014/main" val="119964390"/>
                    </a:ext>
                  </a:extLst>
                </a:gridCol>
                <a:gridCol w="1084125">
                  <a:extLst>
                    <a:ext uri="{9D8B030D-6E8A-4147-A177-3AD203B41FA5}">
                      <a16:colId xmlns:a16="http://schemas.microsoft.com/office/drawing/2014/main" val="288439203"/>
                    </a:ext>
                  </a:extLst>
                </a:gridCol>
              </a:tblGrid>
              <a:tr h="355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FY2021 Expenditures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FY2021 Claim 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73127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Paliperidone</a:t>
                      </a:r>
                      <a:r>
                        <a:rPr lang="en-US" sz="1100" u="none" strike="noStrike" dirty="0">
                          <a:effectLst/>
                        </a:rPr>
                        <a:t> Palmitate(</a:t>
                      </a:r>
                      <a:r>
                        <a:rPr lang="en-US" sz="1100" u="none" strike="noStrike" dirty="0" err="1">
                          <a:effectLst/>
                        </a:rPr>
                        <a:t>Invega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$50,783,647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19,191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90417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$47,631,914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6,928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23194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Lurasidone HCL(Latuda)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$40,962,690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34,399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73775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$32,590,476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121,636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3745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351694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5956054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FY2022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FY2022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1886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$65,085,308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8,983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6714546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$55,188,350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45127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Lurasidone</a:t>
                      </a:r>
                      <a:r>
                        <a:rPr lang="en-US" sz="1100" u="none" strike="noStrike" dirty="0">
                          <a:effectLst/>
                        </a:rPr>
                        <a:t> HCL(</a:t>
                      </a:r>
                      <a:r>
                        <a:rPr lang="en-US" sz="1100" u="none" strike="noStrike" dirty="0" err="1">
                          <a:effectLst/>
                        </a:rPr>
                        <a:t>Latuda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$43,154,241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35,334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148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$35,358,173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130,708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191793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647115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14303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FYTD2023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FYTD2023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4145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Adalimumab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Humira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$29,579,181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426805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$20,676,480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963229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Biktarvy</a:t>
                      </a:r>
                      <a:r>
                        <a:rPr lang="en-US" sz="1100" u="none" strike="noStrike" dirty="0">
                          <a:effectLst/>
                        </a:rPr>
                        <a:t>(HIV)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$17,384,640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634418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Lurasidone</a:t>
                      </a:r>
                      <a:r>
                        <a:rPr lang="en-US" sz="1100" u="none" strike="noStrike" dirty="0">
                          <a:effectLst/>
                        </a:rPr>
                        <a:t> HCL(</a:t>
                      </a:r>
                      <a:r>
                        <a:rPr lang="en-US" sz="1100" u="none" strike="noStrike" dirty="0" err="1">
                          <a:effectLst/>
                        </a:rPr>
                        <a:t>Latuda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$15,640,214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79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80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98204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57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72200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05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464916"/>
              </p:ext>
            </p:extLst>
          </p:nvPr>
        </p:nvGraphicFramePr>
        <p:xfrm>
          <a:off x="76200" y="152400"/>
          <a:ext cx="8991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74353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15121</TotalTime>
  <Words>295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Franklin Gothic Medium</vt:lpstr>
      <vt:lpstr>Palatino Linotype</vt:lpstr>
      <vt:lpstr>Wingdings 3</vt:lpstr>
      <vt:lpstr>Urban Pop</vt:lpstr>
      <vt:lpstr> MO HealthNet PharmaCy Program  and Budget Update  Rare Disease advisory Committee November 08, 2022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554</cp:revision>
  <cp:lastPrinted>2022-08-11T18:30:38Z</cp:lastPrinted>
  <dcterms:created xsi:type="dcterms:W3CDTF">2014-11-30T21:45:23Z</dcterms:created>
  <dcterms:modified xsi:type="dcterms:W3CDTF">2023-10-20T19:13:17Z</dcterms:modified>
</cp:coreProperties>
</file>