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3" r:id="rId3"/>
    <p:sldId id="292" r:id="rId4"/>
    <p:sldId id="295" r:id="rId5"/>
    <p:sldId id="296" r:id="rId6"/>
    <p:sldId id="290" r:id="rId7"/>
    <p:sldId id="289" r:id="rId8"/>
    <p:sldId id="274" r:id="rId9"/>
    <p:sldId id="268" r:id="rId10"/>
    <p:sldId id="294" r:id="rId11"/>
    <p:sldId id="271" r:id="rId12"/>
    <p:sldId id="291" r:id="rId13"/>
    <p:sldId id="257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  <p:cmAuthor id="1" name="Rush, Olivia" initials="RO" lastIdx="9" clrIdx="1">
    <p:extLst>
      <p:ext uri="{19B8F6BF-5375-455C-9EA6-DF929625EA0E}">
        <p15:presenceInfo xmlns:p15="http://schemas.microsoft.com/office/powerpoint/2012/main" userId="Rush, Oliv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C4"/>
    <a:srgbClr val="0075B0"/>
    <a:srgbClr val="005782"/>
    <a:srgbClr val="0099CC"/>
    <a:srgbClr val="004568"/>
    <a:srgbClr val="006699"/>
    <a:srgbClr val="004D74"/>
    <a:srgbClr val="003366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57" d="100"/>
          <a:sy n="57" d="100"/>
        </p:scale>
        <p:origin x="1262" y="4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819400"/>
            <a:ext cx="8534400" cy="2286000"/>
          </a:xfrm>
        </p:spPr>
        <p:txBody>
          <a:bodyPr>
            <a:noAutofit/>
          </a:bodyPr>
          <a:lstStyle/>
          <a:p>
            <a:pPr algn="ctr"/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MO </a:t>
            </a:r>
            <a:r>
              <a:rPr lang="en-US" altLang="en-US" b="1" dirty="0"/>
              <a:t>HealthNet </a:t>
            </a:r>
            <a:r>
              <a:rPr lang="en-US" altLang="en-US" b="1" dirty="0" smtClean="0"/>
              <a:t>Pharmacy Program</a:t>
            </a:r>
            <a:br>
              <a:rPr lang="en-US" altLang="en-US" b="1" dirty="0" smtClean="0"/>
            </a:br>
            <a:r>
              <a:rPr lang="en-US" altLang="en-US" b="1" dirty="0" smtClean="0"/>
              <a:t>New Drugs and Edits with no annual Changes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2000" b="1" dirty="0" smtClean="0"/>
              <a:t>MHD DUR Board January 18, 2023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000" b="1" dirty="0" smtClean="0"/>
              <a:t>Josh Moore, </a:t>
            </a:r>
            <a:r>
              <a:rPr lang="en-US" altLang="en-US" sz="2000" b="1" dirty="0"/>
              <a:t>Pharm D – </a:t>
            </a:r>
            <a:r>
              <a:rPr lang="en-US" altLang="en-US" sz="2000" b="1" dirty="0" smtClean="0"/>
              <a:t>Director of Pharmacy</a:t>
            </a:r>
            <a:r>
              <a:rPr lang="en-US" altLang="en-US" sz="3200" b="1" dirty="0"/>
              <a:t/>
            </a:r>
            <a:br>
              <a:rPr lang="en-US" altLang="en-US" sz="3200" b="1" dirty="0"/>
            </a:br>
            <a:endParaRPr lang="en-US" sz="32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14400"/>
          </a:xfrm>
        </p:spPr>
        <p:txBody>
          <a:bodyPr/>
          <a:lstStyle/>
          <a:p>
            <a:pPr algn="ctr"/>
            <a:r>
              <a:rPr lang="en-US" dirty="0" smtClean="0"/>
              <a:t>New drugs – step therapy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448204"/>
              </p:ext>
            </p:extLst>
          </p:nvPr>
        </p:nvGraphicFramePr>
        <p:xfrm>
          <a:off x="304800" y="1069894"/>
          <a:ext cx="8610600" cy="1853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70617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Injectafer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100mg/2mL Vial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Ferric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Carboxymaltose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iron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deficiency anemia (IDA) in: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Adults and pediatric patients 1 year of age and older who have either intolerance to oral iron or an unsatisfactory response to oral iron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 patients who have non-dialysis dependent chronic kidney disease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Iron – Injectable Step Therapy Edit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 of 28mL / 25 days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indent="0" algn="l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499712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14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14400"/>
          </a:xfrm>
        </p:spPr>
        <p:txBody>
          <a:bodyPr/>
          <a:lstStyle/>
          <a:p>
            <a:pPr algn="ctr"/>
            <a:r>
              <a:rPr lang="en-US" dirty="0" smtClean="0"/>
              <a:t>New drugs – Open Access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820407"/>
              </p:ext>
            </p:extLst>
          </p:nvPr>
        </p:nvGraphicFramePr>
        <p:xfrm>
          <a:off x="304800" y="1069895"/>
          <a:ext cx="8610600" cy="3017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2347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6244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Cimerli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0.3mg/0.05mL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Cimerli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0.5mg/0.05mL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Ranibizumab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-EQRN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of:</a:t>
                      </a:r>
                    </a:p>
                    <a:p>
                      <a:pPr marL="171450" indent="-171450" algn="l" defTabSz="914400" rtl="0" eaLnBrk="1" fontAlgn="t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Neovascular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(Wet) Age-related Macular Degeneration (AMD)</a:t>
                      </a:r>
                    </a:p>
                    <a:p>
                      <a:pPr marL="171450" indent="-171450" algn="l" defTabSz="914400" rtl="0" eaLnBrk="1" fontAlgn="t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Macular Edema Following Retinal Vein Occlusion (RVO)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Diabetic Macular Edema (DME)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Diabetic Retinopathy (DR)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Myopic Choroidal Neovascularization (</a:t>
                      </a:r>
                      <a:r>
                        <a:rPr lang="en-US" sz="1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mCNV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4997121"/>
                  </a:ext>
                </a:extLst>
              </a:tr>
              <a:tr h="825733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Susvimo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10mg/0.1mL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Kit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Ranibizumab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/Initial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Fill Needle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patients with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neovascular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(wet) age-related macular degeneration (AMD) who have previously responded to at least two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intravitreal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injections of a vascular endothelial growth factor (VEGF) inhibitor.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98953326"/>
                  </a:ext>
                </a:extLst>
              </a:tr>
              <a:tr h="34701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Xipere</a:t>
                      </a:r>
                      <a:r>
                        <a:rPr lang="fr-F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40mg/</a:t>
                      </a:r>
                      <a:r>
                        <a:rPr lang="fr-FR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mL</a:t>
                      </a:r>
                      <a:r>
                        <a:rPr lang="fr-FR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fr-FR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Triamcinolone </a:t>
                      </a: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Acetonide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/PF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macular edema associated with uveitis.</a:t>
                      </a: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46212543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250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Clinical &amp; Fiscal Edits with 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581399"/>
          </a:xfrm>
        </p:spPr>
        <p:txBody>
          <a:bodyPr numCol="2">
            <a:normAutofit fontScale="92500" lnSpcReduction="20000"/>
          </a:bodyPr>
          <a:lstStyle/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Aduhelm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Antipsychotics, 1st Generation (Typical)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Benzodiazepine, Select Oral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Butalbital Combinations without Codeine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Corlanor Clinical Edit</a:t>
            </a:r>
          </a:p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Empaveli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HBV Nucleotide Analog Reverse Transcriptase Inhibitors Fiscal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Edit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High Risk Therapies Clinical Edit</a:t>
            </a:r>
          </a:p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Kerendia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Morphine Milligram Equivalent (MME) Accumulation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Non-Oral Contraceptives Fiscal Edit</a:t>
            </a:r>
          </a:p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Oxazolidinone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Fiscal Edit</a:t>
            </a:r>
          </a:p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Pompe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Disease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Selzentry Clinical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Transmucosal Immediate Release Fentanyl (TIRF) Clinical Edit</a:t>
            </a:r>
          </a:p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Verquvo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Clinical Edit</a:t>
            </a:r>
          </a:p>
          <a:p>
            <a:pPr marL="68580" lvl="0" indent="0">
              <a:buNone/>
            </a:pPr>
            <a:endParaRPr lang="en-US" dirty="0" smtClean="0"/>
          </a:p>
          <a:p>
            <a:pPr marL="68580" lv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1712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PDL Edits with no annual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267200"/>
          </a:xfrm>
        </p:spPr>
        <p:txBody>
          <a:bodyPr numCol="2">
            <a:normAutofit fontScale="92500" lnSpcReduction="10000"/>
          </a:bodyPr>
          <a:lstStyle/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Alzheimer’s Agents,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AChEIs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and NMDA Receptor Antagonists &amp; Combinations PDL Edit</a:t>
            </a:r>
          </a:p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Antiemetics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5-HT3 and NK1 Injectables PDL Edit</a:t>
            </a:r>
          </a:p>
          <a:p>
            <a:pPr lvl="0"/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Antiemetics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5-HT3, NK1 and Other Select Non-Injectables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Anti-Migraine, Serotonin (5-HT1) Receptor Agonists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Anti-Parkinsonism, MAO-B Inhibitors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Anti-Parkinsonism, Non-Ergot Dopamine Agonists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Cyclin-Dependent Kinase (CDK) 4/6 Inhibitors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Glucagon Agents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Hereditary Angioedema Agents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NSAIDs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Opioid Emergency Reversal Agents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Opioids, Long Acting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Somatostatin Analogs PDL Edit</a:t>
            </a:r>
          </a:p>
          <a:p>
            <a:pPr lvl="0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Vesicular Monoamine Transporter 2 (VMAT2) Inhibitors PDL Edit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71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Clinical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428781"/>
              </p:ext>
            </p:extLst>
          </p:nvPr>
        </p:nvGraphicFramePr>
        <p:xfrm>
          <a:off x="152400" y="838201"/>
          <a:ext cx="8839200" cy="429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1054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49086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Aspruzyo Sprinkle ER 500mg Packet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Aspruzyo Sprinkle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ER 1000mg Packet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Ranolazine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chronic angina. </a:t>
                      </a:r>
                    </a:p>
                    <a:p>
                      <a:pPr algn="l" fontAlgn="t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Ranolazine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Clinical Edit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Must provide medical necessity as to why the participant cannot utilize generic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ranolazine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tablets.</a:t>
                      </a: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81487497"/>
                  </a:ext>
                </a:extLst>
              </a:tr>
              <a:tr h="812020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Orkabmi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75-94mg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Granule 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Packet</a:t>
                      </a:r>
                      <a:endParaRPr lang="nb-NO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Lumacaftor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Ivacaftor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cystic fibrosis (CF) in patients aged 1 year and older who are homozygous for the F508del mutation in the CFTR gene.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Cystic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Fibrosis Transmembrane Conductance Regulator (CFTR) Modulators Clinical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Edit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discussed today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35496683"/>
                  </a:ext>
                </a:extLst>
              </a:tr>
              <a:tr h="65144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Pheburane 483mg/g Pellet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Sodium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Phenylbutyrate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as adjunctive therapy to standard of care, which includes dietary management, for the chronic management of adult and pediatric patients with urea cycle disorders (UCDs), involving deficiencies of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carbamylphosphate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synthetase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(CPS), ornithine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transcarbamylase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(OTC) or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argininosuccinic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acid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synthetase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(AS).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Enzyme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Deficiency, Select Agents Clinical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Edit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Fiscal Edit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Must provide medical necessity as to why the participant cannot utilize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Buphenyl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or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Ravicti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87877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3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New drugs – Clinical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576204"/>
              </p:ext>
            </p:extLst>
          </p:nvPr>
        </p:nvGraphicFramePr>
        <p:xfrm>
          <a:off x="152400" y="838201"/>
          <a:ext cx="8839200" cy="4985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914399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49086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Skysona Infusion Bag-Cassette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Elivaldogene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Autotemcel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to slow the progression of neurologic dysfunction in boys 4-17 years of age with early, active cerebral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adrenoleukodystrophy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(CALD).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Skysona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Clinical Edit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discussed today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54417486"/>
                  </a:ext>
                </a:extLst>
              </a:tr>
              <a:tr h="490861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Venlafaxine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Besylate ER 112.5mg Tablet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Venlafaxine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Besylate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in adults for the treatment of major depressive disorder (MDD) and generalized anxiety disorder (GAD).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SNRI Clinical Edit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Must provide medical necessity as to why the participant cannot utilize generic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Effexor XR capsules.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Dose opt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of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tablet per day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281487497"/>
                  </a:ext>
                </a:extLst>
              </a:tr>
              <a:tr h="483870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Xenpozyme 20mg Vial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Olipudase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Alfa-RPCP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treatment of non–central nervous system manifestations of acid sphingomyelinase deficiency (ASMD) in adult and pediatric patients.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Xenpozyme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Clinical Edit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discussed today</a:t>
                      </a:r>
                    </a:p>
                    <a:p>
                      <a:pPr algn="l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72184720"/>
                  </a:ext>
                </a:extLst>
              </a:tr>
              <a:tr h="474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Ztalmy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50mg/mL Suspension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Ganaxolone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seizures associated with cyclin-dependent kinase-like 5 (CDKL5) deficiency disorder (CDD) in patients 2 years of age and older.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Ztalmy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Clinical Edit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discussed today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0968394"/>
                  </a:ext>
                </a:extLst>
              </a:tr>
              <a:tr h="47434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Zynteglo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Infusion Bag-Cassette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Betibeglogene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Autotemcel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Indicated 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for the treatment of adult and pediatric patients with β-thalassemia who require regular red blood cell (RBC) transfusions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t"/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Zynteglo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Clinical Edit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discussed today</a:t>
                      </a:r>
                    </a:p>
                    <a:p>
                      <a:pPr algn="l" fontAlgn="t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35496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40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14400"/>
          </a:xfrm>
        </p:spPr>
        <p:txBody>
          <a:bodyPr/>
          <a:lstStyle/>
          <a:p>
            <a:pPr algn="ctr"/>
            <a:r>
              <a:rPr lang="en-US" dirty="0" smtClean="0"/>
              <a:t>New drugs – Fiscal Edits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874070"/>
              </p:ext>
            </p:extLst>
          </p:nvPr>
        </p:nvGraphicFramePr>
        <p:xfrm>
          <a:off x="304800" y="1069894"/>
          <a:ext cx="8610600" cy="5393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70617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Hyftor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0.2% Gel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Sirolimus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facial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angiofibroma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associated with tuberous sclerosis in adults and pediatric patients 6 years of age and older.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 consultant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review required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3099118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Igalmi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120mcg Sublingual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Film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Igalmi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180mcg Sublingual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Film</a:t>
                      </a:r>
                      <a:endParaRPr lang="fr-FR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Dexmedetomidine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acute treatment of agitation associated with schizophrenia or bipolar I or II disorder in adults.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 consultant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review required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4997121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Pegasys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180mcg/0.5mL Syringe</a:t>
                      </a:r>
                    </a:p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Pegasys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180mcg/0.5mL Vial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Peginterferon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Alfa-2A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of: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 Hepatitis C (CHC) </a:t>
                      </a:r>
                    </a:p>
                    <a:p>
                      <a:pPr marL="228600" lvl="0" indent="-2286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 Patients: In combination therapy with other hepatitis C virus drugs for adults with compensated liver disease. PEGASYS monotherapy is indicated only if patient has contraindication or significant intolerance to other HCV drugs.</a:t>
                      </a:r>
                    </a:p>
                    <a:p>
                      <a:pPr marL="228600" lvl="0" indent="-22860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 Patients: In combination with ribavirin for pediatric patients 5 years of age and older with compensated liver disease.</a:t>
                      </a:r>
                    </a:p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Chronic Hepatitis B (CHB)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Adult Patients: Treatment of adults with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HBeAg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-positive and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HBeAg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-negative chronic hepatitis B (CHB) infection who have compensated liver disease and evidence of viral replication and liver inflammation.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Pediatric Patients: Treatment of non-cirrhotic pediatric patients 3 years of age and older with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HBeAgpositive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CHB and evidence of viral replication and elevations in serum alanine aminotransferase (ALT).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 consultant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review required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60029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062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14400"/>
          </a:xfrm>
        </p:spPr>
        <p:txBody>
          <a:bodyPr/>
          <a:lstStyle/>
          <a:p>
            <a:pPr algn="ctr"/>
            <a:r>
              <a:rPr lang="en-US" dirty="0" smtClean="0"/>
              <a:t>New drugs – Fiscal Edits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213236"/>
              </p:ext>
            </p:extLst>
          </p:nvPr>
        </p:nvGraphicFramePr>
        <p:xfrm>
          <a:off x="304800" y="1069894"/>
          <a:ext cx="8610600" cy="522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70617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Pirfenidone</a:t>
                      </a:r>
                      <a:r>
                        <a:rPr lang="fr-FR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534mg Tablet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Pirfenidone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idiopathic pulmonary fibrosis (IPF).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Must provide medical necessity as to why the participant cannot utilize two of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267mg 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pirfenidone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tablets.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indent="0" algn="l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41177178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Vivjoa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150mg Capsule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Oteseconazole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reduce the incidence of recurrent vulvovaginal candidiasis (RVVC) in females with a history of RVVC who are NOT of reproductive potential.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Approval Criteria: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Documented diagnosis of RVVC defined as at least 3 VVC episodes within previous 12 months AND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Participant is not of reproductive potential defined as: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Participant is postmenopausal OR</a:t>
                      </a:r>
                    </a:p>
                    <a:p>
                      <a:pPr marL="628650" marR="0" lvl="1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Participant is aged at least 12 years and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postmenarchal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but not of reproductive potential (i.e., history of tubal ligation,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salpingo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-oophorectomy, or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hysterectomy) AND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Documented therapeutic six-month trial of oral fluconazole maintenance treatment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Dose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opt of 18 tablets per year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545827022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Zonisade</a:t>
                      </a:r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100mg/5ml Oral Suspension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Zonisamide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as adjunctive therapy for the treatment of partial-onset seizures in adults and pediatric patients 16 years and older.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Prior Authorization Required Fiscal Edit </a:t>
                      </a: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Must provide medical necessity as to why the participant cannot utilize generic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zonisamide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capsules.</a:t>
                      </a:r>
                    </a:p>
                    <a:p>
                      <a:pPr marL="0" indent="0" algn="l" defTabSz="914400" rtl="0" eaLnBrk="1" fontAlgn="t" latinLnBrk="0" hangingPunct="1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217895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131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14400"/>
          </a:xfrm>
        </p:spPr>
        <p:txBody>
          <a:bodyPr/>
          <a:lstStyle/>
          <a:p>
            <a:pPr algn="ctr"/>
            <a:r>
              <a:rPr lang="en-US" dirty="0" smtClean="0"/>
              <a:t>New drugs – </a:t>
            </a:r>
            <a:r>
              <a:rPr lang="en-US" dirty="0"/>
              <a:t>Resource List </a:t>
            </a:r>
            <a:r>
              <a:rPr lang="en-US" dirty="0" smtClean="0"/>
              <a:t>Edits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158017"/>
              </p:ext>
            </p:extLst>
          </p:nvPr>
        </p:nvGraphicFramePr>
        <p:xfrm>
          <a:off x="304800" y="1069894"/>
          <a:ext cx="8610600" cy="3204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023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227927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4305300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670617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Caplyta 10.5mg Capsule</a:t>
                      </a:r>
                    </a:p>
                    <a:p>
                      <a:pPr algn="l" fontAlgn="t"/>
                      <a:r>
                        <a:rPr lang="nb-NO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Caplyta 21mg</a:t>
                      </a:r>
                      <a:r>
                        <a:rPr lang="nb-NO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Capsule</a:t>
                      </a:r>
                      <a:endParaRPr lang="nb-NO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Lumateperone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Tosylate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schizophrenia in adults or for the treatment of depressive episodes associated with bipolar I or II disorder in adults, as monotherapy and as adjunctive therapy with lithium or valproate.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Antipsychotics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</a:t>
                      </a:r>
                      <a:r>
                        <a:rPr lang="en-US" sz="11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Generation (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Atypicals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Oral and Transdermal Agents Resource List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Resource List B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Dose opt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capsule per day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94997121"/>
                  </a:ext>
                </a:extLst>
              </a:tr>
              <a:tr h="388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Quetiapine 150mg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Tablet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Quetiapine Fumarate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the treatment of Schizophrenia, bipolar I disorder manic episodes, and bipolar disorder, depressive episodes.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Antipsychotics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– 2</a:t>
                      </a:r>
                      <a:r>
                        <a:rPr lang="en-US" sz="11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Generation (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Atypicals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Oral and Transdermal Agents Resource List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– Non-Resource 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be discussed today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Prior Authorization Required Fiscal Edit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Must provide a letter of medical necessity as to why the participant cannot use the other strengths of quetiapine tablets.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095145648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452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4141"/>
            <a:ext cx="8610600" cy="657859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591493"/>
              </p:ext>
            </p:extLst>
          </p:nvPr>
        </p:nvGraphicFramePr>
        <p:xfrm>
          <a:off x="152400" y="878457"/>
          <a:ext cx="8858249" cy="435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53049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597833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63519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Aemcolo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DR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194mg Tablet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Rifamycin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Sodium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travelers' diarrhea caused by non-invasive strains of E.coli in adults.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Antibiotics, Gastrointestinal (GI) Oral PDL Edit – Non-Preferred</a:t>
                      </a:r>
                    </a:p>
                    <a:p>
                      <a:endParaRPr lang="en-US" sz="11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17815887"/>
                  </a:ext>
                </a:extLst>
              </a:tr>
              <a:tr h="63519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Camcevi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42mg Syringe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Leuprolide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aseline="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Mesylate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adult patients with advanced prostate cancer. </a:t>
                      </a:r>
                    </a:p>
                    <a:p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Luteinizing Hormone Releasing Hormone (LHRH)/Gonadotropin Releasing Hormone (</a:t>
                      </a:r>
                      <a:r>
                        <a:rPr lang="en-US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GnRH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Agents, Non-Oral PDL Edit – Non-Preferred 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45659887"/>
                  </a:ext>
                </a:extLst>
              </a:tr>
              <a:tr h="635198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Doryx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MPC DR 60mg Tablet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Doxycyline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Hyclate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or the treatment of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rickettsial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infections, sexually transmitted infections, respiratory tract infections, specific bacterial infections, ophthalmic infections, anthrax,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malaria prophylaxis, adjunctive therapy for acute intestinal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amebiasis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severe acne.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Tetracyclines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PDL Edit – Non-Preferred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814239888"/>
                  </a:ext>
                </a:extLst>
              </a:tr>
              <a:tr h="707912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Dyanavel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XR 5mg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Tablet</a:t>
                      </a:r>
                    </a:p>
                    <a:p>
                      <a:pPr algn="l" fontAlgn="t"/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Dyanavel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XR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10mg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Tablet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Dyanavel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XR 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15mg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Tablet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Dyanavel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XR 2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0mg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Tablet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Amphetamine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Attention Deficit Hyperactivity Disorder (ADHD) in patients 6 years and older. </a:t>
                      </a:r>
                    </a:p>
                    <a:p>
                      <a:pPr algn="l" fontAlgn="t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ADHD, Amphetamines Long Acting PDL Edit – Non-Preferred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672846072"/>
                  </a:ext>
                </a:extLst>
              </a:tr>
              <a:tr h="707912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Ibsrela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50mg Tablet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Tenapanor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treatment of irritable bowel syndrome with constipation (IBS-C) in adults.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 Motility Agents, Chronic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discussed today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therapeutic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 of 2 preferred agents AND 1 non-preferred agent in the PDL </a:t>
                      </a:r>
                    </a:p>
                    <a:p>
                      <a:pPr algn="l" fontAlgn="t"/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993758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3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4141"/>
            <a:ext cx="8610600" cy="810259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188273"/>
              </p:ext>
            </p:extLst>
          </p:nvPr>
        </p:nvGraphicFramePr>
        <p:xfrm>
          <a:off x="190500" y="914400"/>
          <a:ext cx="8724900" cy="433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516774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265026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Quviviq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25mg Tablet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Quviviq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50mg Tablet</a:t>
                      </a:r>
                      <a:endParaRPr lang="en-US" sz="11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Daridorexant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Indicated for the treatment of adult patients with insomnia characterized by difficulties with sleep onset and/or sleep maintenance.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Sedative Hypnotics PDL Edit – Non-Preferred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 To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 discussed today</a:t>
                      </a:r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171450" indent="-171450"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Requires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therapeutic trial of 3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preferred agents AND 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Belsomra</a:t>
                      </a: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en-US" sz="11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Dayvigo</a:t>
                      </a:r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 Day Supply Fiscal Edit</a:t>
                      </a:r>
                    </a:p>
                    <a:p>
                      <a:pPr marL="0" indent="0" algn="l" fontAlgn="t">
                        <a:buFont typeface="Arial" panose="020B0604020202020204" pitchFamily="34" charset="0"/>
                        <a:buNone/>
                      </a:pPr>
                      <a:endParaRPr lang="en-US" sz="1100" b="1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50308722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Ryaltris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665-25mcg Spray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Olopatadine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HCl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Mometasone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symptoms of seasonal allergic rhinitis in adult and pediatric patients 12 years of age and older.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Corticosteroids and Rhinitis Agents, Intranasal PDL Edit – Non-Preferred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370917857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Sotyktu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6mg Tablet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Deucravacitinib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adults with moderate-to-severe plaque psoriasis who are candidates for systemic therapy or phototherapy.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Targeted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Immune Modulators, Select Agents PDL Edit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 Non-Preferred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8788450"/>
                  </a:ext>
                </a:extLst>
              </a:tr>
              <a:tr h="36766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Spevigo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450mg/7.5mL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Vial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Spesolimab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-SBZO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generalized pustular psoriasis flares in adults.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Targeted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Immune Modulators, Select Agents PDL Edit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 Non-Preferred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199003737"/>
                  </a:ext>
                </a:extLst>
              </a:tr>
              <a:tr h="559235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Tadliq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20mg/5mL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Suspension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Tadalafil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pulmonary arterial hypertension (PAH) (WHO Group 1) to improve exercise ability.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PAH Agents, PDE5 and SGC Stimulators PDL Edit – Non-Preferred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1367355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115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838200"/>
          </a:xfrm>
        </p:spPr>
        <p:txBody>
          <a:bodyPr/>
          <a:lstStyle/>
          <a:p>
            <a:pPr algn="ctr"/>
            <a:r>
              <a:rPr lang="en-US" dirty="0" smtClean="0"/>
              <a:t>New drugs – PDL Edits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203016"/>
              </p:ext>
            </p:extLst>
          </p:nvPr>
        </p:nvGraphicFramePr>
        <p:xfrm>
          <a:off x="152401" y="864569"/>
          <a:ext cx="8877299" cy="3345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3211">
                  <a:extLst>
                    <a:ext uri="{9D8B030D-6E8A-4147-A177-3AD203B41FA5}">
                      <a16:colId xmlns:a16="http://schemas.microsoft.com/office/drawing/2014/main" val="1049524180"/>
                    </a:ext>
                  </a:extLst>
                </a:gridCol>
                <a:gridCol w="1607097">
                  <a:extLst>
                    <a:ext uri="{9D8B030D-6E8A-4147-A177-3AD203B41FA5}">
                      <a16:colId xmlns:a16="http://schemas.microsoft.com/office/drawing/2014/main" val="3241170267"/>
                    </a:ext>
                  </a:extLst>
                </a:gridCol>
                <a:gridCol w="5356991">
                  <a:extLst>
                    <a:ext uri="{9D8B030D-6E8A-4147-A177-3AD203B41FA5}">
                      <a16:colId xmlns:a16="http://schemas.microsoft.com/office/drawing/2014/main" val="4290376005"/>
                    </a:ext>
                  </a:extLst>
                </a:gridCol>
              </a:tblGrid>
              <a:tr h="57062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Common Trade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Ingredient Name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Indications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307435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Tascenso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ODT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0.25mg Tablet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Fingolimod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Lauryl Sulfate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Indicated for the treatment of relapsing forms of multiple sclerosis, including clinically isolated syndrome, relapsing-remitting disease, and active secondary progressive disease.</a:t>
                      </a:r>
                    </a:p>
                    <a:p>
                      <a:pPr algn="l" fontAlgn="t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Multiple Sclerosis Agents, Oral PDL Edit – Non-Preferred</a:t>
                      </a:r>
                    </a:p>
                    <a:p>
                      <a:pPr algn="l" fontAlgn="t"/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891881268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Vtama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1% Cream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Tapinarof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the treatment of plaque psoriasis in adults.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Psoriasis Agents, Topical PDL Edit – Non-Preferred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Requires therapeutic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trial of 2 preferred agents AND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Zoryve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marL="171450" marR="0" lvl="0" indent="-17145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905327070"/>
                  </a:ext>
                </a:extLst>
              </a:tr>
              <a:tr h="32383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Xaciato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2%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Vaginal Gel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Clindamycin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Phosphate</a:t>
                      </a:r>
                      <a:endParaRPr lang="en-US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the treatment of bacterial vaginosis in females 12 years and older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algn="l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Antibiotics, Vaginal PDL Edit – Non-Preferred</a:t>
                      </a:r>
                    </a:p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74818562"/>
                  </a:ext>
                </a:extLst>
              </a:tr>
              <a:tr h="555217"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Zoryve</a:t>
                      </a:r>
                      <a:r>
                        <a:rPr lang="en-U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0.3% Cream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Roflumilast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Indicated for topical treatment of plaque psoriasis, including intertriginous areas, in patients 12 years of age and older.</a:t>
                      </a:r>
                    </a:p>
                    <a:p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Psoriasis Agents, Topical PDL Edit – Non-Preferred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Dose opt of 1 tube per month</a:t>
                      </a:r>
                    </a:p>
                    <a:p>
                      <a:endParaRPr lang="en-US" sz="11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277330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130199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24228</TotalTime>
  <Words>2018</Words>
  <Application>Microsoft Office PowerPoint</Application>
  <PresentationFormat>On-screen Show (4:3)</PresentationFormat>
  <Paragraphs>267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Franklin Gothic Medium</vt:lpstr>
      <vt:lpstr>Palatino Linotype</vt:lpstr>
      <vt:lpstr>Wingdings 3</vt:lpstr>
      <vt:lpstr>Urban Pop</vt:lpstr>
      <vt:lpstr> MO HealthNet Pharmacy Program New Drugs and Edits with no annual Changes  MHD DUR Board January 18, 2023 Josh Moore, Pharm D – Director of Pharmacy </vt:lpstr>
      <vt:lpstr>New drugs – Clinical Edits</vt:lpstr>
      <vt:lpstr>New drugs – Clinical Edits</vt:lpstr>
      <vt:lpstr>New drugs – Fiscal Edits</vt:lpstr>
      <vt:lpstr>New drugs – Fiscal Edits</vt:lpstr>
      <vt:lpstr>New drugs – Resource List Edits</vt:lpstr>
      <vt:lpstr>New drugs – PDL Edits</vt:lpstr>
      <vt:lpstr>New drugs – PDL Edits</vt:lpstr>
      <vt:lpstr>New drugs – PDL Edits</vt:lpstr>
      <vt:lpstr>New drugs – step therapy</vt:lpstr>
      <vt:lpstr>New drugs – Open Access</vt:lpstr>
      <vt:lpstr>Clinical &amp; Fiscal Edits with no annual changes</vt:lpstr>
      <vt:lpstr>PDL Edits with no annual changes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610</cp:revision>
  <cp:lastPrinted>2018-09-20T12:28:42Z</cp:lastPrinted>
  <dcterms:created xsi:type="dcterms:W3CDTF">2014-11-30T21:45:23Z</dcterms:created>
  <dcterms:modified xsi:type="dcterms:W3CDTF">2023-10-10T13:52:19Z</dcterms:modified>
</cp:coreProperties>
</file>