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875" r:id="rId3"/>
    <p:sldId id="876" r:id="rId4"/>
    <p:sldId id="877" r:id="rId5"/>
    <p:sldId id="844" r:id="rId6"/>
    <p:sldId id="866" r:id="rId7"/>
    <p:sldId id="878" r:id="rId8"/>
    <p:sldId id="872" r:id="rId9"/>
    <p:sldId id="8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75" d="100"/>
          <a:sy n="75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05-23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PUPM%20Large%20Eligibili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>
                <a:solidFill>
                  <a:schemeClr val="tx1"/>
                </a:solidFill>
              </a:rPr>
              <a:t>May 2023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0.10973127599412064</c:v>
                </c:pt>
                <c:pt idx="1">
                  <c:v>0.38192952854972867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2E-45AF-B9B1-59D38A432879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5.4733484052545196E-2</c:v>
                </c:pt>
                <c:pt idx="1">
                  <c:v>2.6607535594507861E-2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2E-45AF-B9B1-59D38A432879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</a:t>
                    </a:r>
                    <a:r>
                      <a:rPr lang="en-US" sz="1400" dirty="0" err="1"/>
                      <a:t>Children,Custodial</a:t>
                    </a:r>
                    <a:r>
                      <a:rPr lang="en-US" sz="1400" baseline="0" dirty="0"/>
                      <a:t> Parents, Pregnant Women)</a:t>
                    </a:r>
                    <a:endParaRPr lang="en-US" sz="1400" dirty="0"/>
                  </a:p>
                  <a:p>
                    <a:fld id="{EA2172E2-6BED-4A25-9994-1EA3DF12C703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(Children,</a:t>
                    </a:r>
                    <a:r>
                      <a:rPr lang="en-US" sz="1400" baseline="0" dirty="0"/>
                      <a:t> Custodial Parents, Pregnant Women)</a:t>
                    </a:r>
                    <a:endParaRPr lang="en-US" sz="1400" dirty="0"/>
                  </a:p>
                  <a:p>
                    <a:fld id="{03F057D3-0BAE-4D12-9803-C11CEC694B38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0.83553523995333412</c:v>
                </c:pt>
                <c:pt idx="1">
                  <c:v>0.59146293585576348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2E-45AF-B9B1-59D38A4328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July 2022-May 2023 MO HealthNet </a:t>
            </a:r>
            <a:b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</a:b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434852134541317"/>
          <c:y val="1.547388781431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AF-4CB6-8383-85B0D1D87C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AF-4CB6-8383-85B0D1D87C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AF-4CB6-8383-85B0D1D87C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AF-4CB6-8383-85B0D1D87C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AF-4CB6-8383-85B0D1D87C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4AF-4CB6-8383-85B0D1D87C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4AF-4CB6-8383-85B0D1D87C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4AF-4CB6-8383-85B0D1D87C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4AF-4CB6-8383-85B0D1D87C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4AF-4CB6-8383-85B0D1D87CC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4AF-4CB6-8383-85B0D1D87CC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4AF-4CB6-8383-85B0D1D87CC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4AF-4CB6-8383-85B0D1D87CC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D4AF-4CB6-8383-85B0D1D87CC2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AF-4CB6-8383-85B0D1D87CC2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4AF-4CB6-8383-85B0D1D87CC2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4AF-4CB6-8383-85B0D1D87CC2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4AF-4CB6-8383-85B0D1D87CC2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AF-4CB6-8383-85B0D1D87CC2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AF-4CB6-8383-85B0D1D87CC2}"/>
                </c:ext>
              </c:extLst>
            </c:dLbl>
            <c:dLbl>
              <c:idx val="6"/>
              <c:layout>
                <c:manualLayout>
                  <c:x val="2.4216524216524215E-2"/>
                  <c:y val="-2.083333644018975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AF-4CB6-8383-85B0D1D87CC2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 </a:t>
                    </a:r>
                    <a:fld id="{EA6AC64B-A1AA-4FB3-A5AE-95779B988C75}" type="CATEGORYNAME">
                      <a:rPr lang="en-US" sz="1600" b="1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/>
                      <a:t>
</a:t>
                    </a:r>
                    <a:fld id="{17833D13-21D7-407D-A372-EED24A4D37EC}" type="PERCENTAGE">
                      <a:rPr lang="en-US" sz="1600" b="1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4AF-4CB6-8383-85B0D1D87CC2}"/>
                </c:ext>
              </c:extLst>
            </c:dLbl>
            <c:dLbl>
              <c:idx val="8"/>
              <c:layout>
                <c:manualLayout>
                  <c:x val="-8.3660183502703184E-2"/>
                  <c:y val="-4.8362569846482022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AF-4CB6-8383-85B0D1D87CC2}"/>
                </c:ext>
              </c:extLst>
            </c:dLbl>
            <c:dLbl>
              <c:idx val="9"/>
              <c:layout>
                <c:manualLayout>
                  <c:x val="-2.2792022792022817E-2"/>
                  <c:y val="-1.893939676380887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AF-4CB6-8383-85B0D1D87CC2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D4AF-4CB6-8383-85B0D1D87CC2}"/>
                </c:ext>
              </c:extLst>
            </c:dLbl>
            <c:dLbl>
              <c:idx val="11"/>
              <c:layout>
                <c:manualLayout>
                  <c:x val="-1.2183637301747537E-2"/>
                  <c:y val="-4.851706760276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4AF-4CB6-8383-85B0D1D87CC2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4AF-4CB6-8383-85B0D1D87CC2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D4AF-4CB6-8383-85B0D1D87CC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1061241952.1600001</c:v>
                </c:pt>
                <c:pt idx="1">
                  <c:v>1408830329.1599998</c:v>
                </c:pt>
                <c:pt idx="2">
                  <c:v>10531323.470000001</c:v>
                </c:pt>
                <c:pt idx="3">
                  <c:v>1730624012.02</c:v>
                </c:pt>
                <c:pt idx="4">
                  <c:v>2102483.25</c:v>
                </c:pt>
                <c:pt idx="5">
                  <c:v>450872802.18000007</c:v>
                </c:pt>
                <c:pt idx="6">
                  <c:v>1089728375.5899999</c:v>
                </c:pt>
                <c:pt idx="7">
                  <c:v>259519423.47</c:v>
                </c:pt>
                <c:pt idx="8">
                  <c:v>307586236.60000002</c:v>
                </c:pt>
                <c:pt idx="9">
                  <c:v>2247766022.1999998</c:v>
                </c:pt>
                <c:pt idx="10">
                  <c:v>162943913.41999999</c:v>
                </c:pt>
                <c:pt idx="11">
                  <c:v>134613458.46000001</c:v>
                </c:pt>
                <c:pt idx="12">
                  <c:v>4581198371.0900002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4AF-4CB6-8383-85B0D1D87CC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FY20-FY23(July</a:t>
            </a:r>
            <a:r>
              <a:rPr lang="en-US" sz="2400" b="1" baseline="0">
                <a:solidFill>
                  <a:schemeClr val="tx1"/>
                </a:solidFill>
              </a:rPr>
              <a:t> 22-May 23)</a:t>
            </a:r>
            <a:r>
              <a:rPr lang="en-US" sz="2400" b="1">
                <a:solidFill>
                  <a:schemeClr val="tx1"/>
                </a:solidFill>
              </a:rPr>
              <a:t>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BC-47F2-B10E-1BB7EDFE9E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BC-47F2-B10E-1BB7EDFE9E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BC-47F2-B10E-1BB7EDFE9E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$13.4b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BC-47F2-B10E-1BB7EDFE9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13447558701.959999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BC-47F2-B10E-1BB7EDFE9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BC-47F2-B10E-1BB7EDFE9E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BC-47F2-B10E-1BB7EDFE9E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BC-47F2-B10E-1BB7EDFE9E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$1.7b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BC-47F2-B10E-1BB7EDFE9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1730624012.1399999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DBC-47F2-B10E-1BB7EDFE9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23-418E-916C-6E1B0051AEB5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23-418E-916C-6E1B0051AEB5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23-418E-916C-6E1B0051AEB5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23-418E-916C-6E1B0051AEB5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  <c:pt idx="4">
                  <c:v>4026382</c:v>
                </c:pt>
                <c:pt idx="5">
                  <c:v>2512664</c:v>
                </c:pt>
                <c:pt idx="6">
                  <c:v>3171031</c:v>
                </c:pt>
                <c:pt idx="7">
                  <c:v>3406514</c:v>
                </c:pt>
                <c:pt idx="8">
                  <c:v>4192774</c:v>
                </c:pt>
                <c:pt idx="9">
                  <c:v>3593274</c:v>
                </c:pt>
                <c:pt idx="10">
                  <c:v>4790669</c:v>
                </c:pt>
                <c:pt idx="11">
                  <c:v>3122934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23-418E-916C-6E1B0051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CY2023 PUPM Drug Claim Reimbursement </a:t>
            </a:r>
            <a:endParaRPr lang="en-US" sz="2400" b="1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'Large Eligibility PUPM'!$C$36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PUPM'!$D$36:$O$36</c:f>
              <c:numCache>
                <c:formatCode>"$"#,##0</c:formatCode>
                <c:ptCount val="12"/>
                <c:pt idx="0">
                  <c:v>111.7</c:v>
                </c:pt>
                <c:pt idx="1">
                  <c:v>113.17</c:v>
                </c:pt>
                <c:pt idx="2">
                  <c:v>116.49</c:v>
                </c:pt>
                <c:pt idx="3">
                  <c:v>105</c:v>
                </c:pt>
                <c:pt idx="4">
                  <c:v>116</c:v>
                </c:pt>
                <c:pt idx="5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19-40AE-8FF8-5407D61A47FF}"/>
            </c:ext>
          </c:extLst>
        </c:ser>
        <c:ser>
          <c:idx val="1"/>
          <c:order val="1"/>
          <c:tx>
            <c:strRef>
              <c:f>'Large Eligibility PUPM'!$C$37</c:f>
              <c:strCache>
                <c:ptCount val="1"/>
                <c:pt idx="0">
                  <c:v>Custodial Parents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PUPM'!$D$37:$O$37</c:f>
              <c:numCache>
                <c:formatCode>"$"#,##0</c:formatCode>
                <c:ptCount val="12"/>
                <c:pt idx="0">
                  <c:v>101.33</c:v>
                </c:pt>
                <c:pt idx="1">
                  <c:v>97.76</c:v>
                </c:pt>
                <c:pt idx="2">
                  <c:v>111.27</c:v>
                </c:pt>
                <c:pt idx="3">
                  <c:v>106</c:v>
                </c:pt>
                <c:pt idx="4">
                  <c:v>115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19-40AE-8FF8-5407D61A47FF}"/>
            </c:ext>
          </c:extLst>
        </c:ser>
        <c:ser>
          <c:idx val="2"/>
          <c:order val="2"/>
          <c:tx>
            <c:strRef>
              <c:f>'Large Eligibility PUPM'!$C$38</c:f>
              <c:strCache>
                <c:ptCount val="1"/>
                <c:pt idx="0">
                  <c:v>Elderly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PUPM'!$D$38:$O$38</c:f>
              <c:numCache>
                <c:formatCode>"$"#,##0</c:formatCode>
                <c:ptCount val="12"/>
                <c:pt idx="0">
                  <c:v>100.55</c:v>
                </c:pt>
                <c:pt idx="1">
                  <c:v>101.42</c:v>
                </c:pt>
                <c:pt idx="2">
                  <c:v>110.57</c:v>
                </c:pt>
                <c:pt idx="3">
                  <c:v>98</c:v>
                </c:pt>
                <c:pt idx="4">
                  <c:v>114</c:v>
                </c:pt>
                <c:pt idx="5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19-40AE-8FF8-5407D61A47FF}"/>
            </c:ext>
          </c:extLst>
        </c:ser>
        <c:ser>
          <c:idx val="3"/>
          <c:order val="3"/>
          <c:tx>
            <c:strRef>
              <c:f>'Large Eligibility PUPM'!$C$39</c:f>
              <c:strCache>
                <c:ptCount val="1"/>
                <c:pt idx="0">
                  <c:v>Indep Foster Care 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PUPM'!$D$39:$O$39</c:f>
              <c:numCache>
                <c:formatCode>"$"#,##0</c:formatCode>
                <c:ptCount val="12"/>
                <c:pt idx="0">
                  <c:v>199.89</c:v>
                </c:pt>
                <c:pt idx="1">
                  <c:v>198.75</c:v>
                </c:pt>
                <c:pt idx="2">
                  <c:v>198.91</c:v>
                </c:pt>
                <c:pt idx="3">
                  <c:v>166</c:v>
                </c:pt>
                <c:pt idx="4">
                  <c:v>214</c:v>
                </c:pt>
                <c:pt idx="5">
                  <c:v>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19-40AE-8FF8-5407D61A47FF}"/>
            </c:ext>
          </c:extLst>
        </c:ser>
        <c:ser>
          <c:idx val="4"/>
          <c:order val="4"/>
          <c:tx>
            <c:strRef>
              <c:f>'Large Eligibility PUPM'!$C$40</c:f>
              <c:strCache>
                <c:ptCount val="1"/>
                <c:pt idx="0">
                  <c:v>Persons with Disabilities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PUPM'!$D$40:$O$40</c:f>
              <c:numCache>
                <c:formatCode>"$"#,##0</c:formatCode>
                <c:ptCount val="12"/>
                <c:pt idx="0">
                  <c:v>140.81</c:v>
                </c:pt>
                <c:pt idx="1">
                  <c:v>134.66</c:v>
                </c:pt>
                <c:pt idx="2">
                  <c:v>162.19</c:v>
                </c:pt>
                <c:pt idx="3">
                  <c:v>144</c:v>
                </c:pt>
                <c:pt idx="4">
                  <c:v>164</c:v>
                </c:pt>
                <c:pt idx="5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819-40AE-8FF8-5407D61A47FF}"/>
            </c:ext>
          </c:extLst>
        </c:ser>
        <c:ser>
          <c:idx val="5"/>
          <c:order val="5"/>
          <c:tx>
            <c:strRef>
              <c:f>'Large Eligibility PUPM'!$C$41</c:f>
              <c:strCache>
                <c:ptCount val="1"/>
                <c:pt idx="0">
                  <c:v>Pregnant Women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PUPM'!$D$41:$O$41</c:f>
              <c:numCache>
                <c:formatCode>"$"#,##0</c:formatCode>
                <c:ptCount val="12"/>
                <c:pt idx="0">
                  <c:v>57.38</c:v>
                </c:pt>
                <c:pt idx="1">
                  <c:v>52.08</c:v>
                </c:pt>
                <c:pt idx="2">
                  <c:v>62.54</c:v>
                </c:pt>
                <c:pt idx="3">
                  <c:v>61</c:v>
                </c:pt>
                <c:pt idx="4">
                  <c:v>69</c:v>
                </c:pt>
                <c:pt idx="5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819-40AE-8FF8-5407D61A47FF}"/>
            </c:ext>
          </c:extLst>
        </c:ser>
        <c:ser>
          <c:idx val="6"/>
          <c:order val="6"/>
          <c:tx>
            <c:strRef>
              <c:f>'Large Eligibility PUPM'!$C$42</c:f>
              <c:strCache>
                <c:ptCount val="1"/>
                <c:pt idx="0">
                  <c:v>Expansion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PUPM'!$D$42:$O$42</c:f>
              <c:numCache>
                <c:formatCode>"$"#,##0</c:formatCode>
                <c:ptCount val="12"/>
                <c:pt idx="0">
                  <c:v>106.02</c:v>
                </c:pt>
                <c:pt idx="1">
                  <c:v>108.63</c:v>
                </c:pt>
                <c:pt idx="2">
                  <c:v>123.45</c:v>
                </c:pt>
                <c:pt idx="3">
                  <c:v>120</c:v>
                </c:pt>
                <c:pt idx="4">
                  <c:v>133</c:v>
                </c:pt>
                <c:pt idx="5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819-40AE-8FF8-5407D61A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74312"/>
        <c:axId val="211278576"/>
      </c:lineChart>
      <c:catAx>
        <c:axId val="211274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8576"/>
        <c:crosses val="autoZero"/>
        <c:auto val="1"/>
        <c:lblAlgn val="ctr"/>
        <c:lblOffset val="100"/>
        <c:noMultiLvlLbl val="0"/>
      </c:catAx>
      <c:valAx>
        <c:axId val="21127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4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FY2020-FY2023 Rare Disease Expenditures Per Day</a:t>
            </a:r>
            <a:endParaRPr lang="en-US" sz="24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tx1"/>
                </a:solidFill>
              </a:defRPr>
            </a:pP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52-4639-BA53-B2F9E74FFEBB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52-4639-BA53-B2F9E74FFEBB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2-4639-BA53-B2F9E74FFEBB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214233.75</c:v>
                </c:pt>
                <c:pt idx="3">
                  <c:v>448798.53571428574</c:v>
                </c:pt>
                <c:pt idx="4" formatCode="&quot;$&quot;#,##0.00">
                  <c:v>232743.27885714287</c:v>
                </c:pt>
                <c:pt idx="5" formatCode="&quot;$&quot;#,##0.00">
                  <c:v>452162.89892857149</c:v>
                </c:pt>
                <c:pt idx="6" formatCode="&quot;$&quot;#,##0.00">
                  <c:v>318435.06999999995</c:v>
                </c:pt>
                <c:pt idx="7" formatCode="&quot;$&quot;#,##0.00">
                  <c:v>222931.62642857147</c:v>
                </c:pt>
                <c:pt idx="8" formatCode="&quot;$&quot;#,##0.00">
                  <c:v>336857.32371428574</c:v>
                </c:pt>
                <c:pt idx="9" formatCode="&quot;$&quot;#,##0.00">
                  <c:v>401263.32678571425</c:v>
                </c:pt>
                <c:pt idx="10" formatCode="&quot;$&quot;#,##0.00">
                  <c:v>442549.43485714286</c:v>
                </c:pt>
                <c:pt idx="11" formatCode="&quot;$&quot;#,##0.00">
                  <c:v>356523.16769230773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52-4639-BA53-B2F9E74FF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B852-4639-BA53-B2F9E74FFEBB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PharmaCy</a:t>
            </a:r>
            <a:r>
              <a:rPr lang="en-US" altLang="en-US" b="1" dirty="0" smtClean="0"/>
              <a:t> </a:t>
            </a:r>
            <a:r>
              <a:rPr lang="en-US" altLang="en-US" b="1" dirty="0"/>
              <a:t>Program </a:t>
            </a:r>
            <a:br>
              <a:rPr lang="en-US" altLang="en-US" b="1" dirty="0"/>
            </a:br>
            <a:r>
              <a:rPr lang="en-US" altLang="en-US" b="1" dirty="0"/>
              <a:t>and Budget </a:t>
            </a:r>
            <a:r>
              <a:rPr lang="en-US" altLang="en-US" b="1" dirty="0" smtClean="0"/>
              <a:t>Update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Missouri Pharmacy Advisory Boards July 2023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 smtClean="0"/>
              <a:t>Elizabeth Short, Program specialist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250250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3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546798"/>
              </p:ext>
            </p:extLst>
          </p:nvPr>
        </p:nvGraphicFramePr>
        <p:xfrm>
          <a:off x="76200" y="76200"/>
          <a:ext cx="89154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19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287846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6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30568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May 2023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351,849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8827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$59,627,162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447,490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192109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2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40" y="247482"/>
            <a:ext cx="4696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TOP </a:t>
            </a:r>
            <a:r>
              <a:rPr lang="en-US" sz="2400" b="1" dirty="0" smtClean="0">
                <a:latin typeface="Calibri" panose="020F0502020204030204" pitchFamily="34" charset="0"/>
              </a:rPr>
              <a:t>10 </a:t>
            </a:r>
            <a:r>
              <a:rPr lang="en-US" sz="2400" b="1" dirty="0">
                <a:latin typeface="Calibri" panose="020F0502020204030204" pitchFamily="34" charset="0"/>
              </a:rPr>
              <a:t>DRUG CLASSES </a:t>
            </a:r>
            <a:r>
              <a:rPr lang="en-US" sz="2400" b="1" dirty="0" smtClean="0">
                <a:latin typeface="Calibri" panose="020F0502020204030204" pitchFamily="34" charset="0"/>
              </a:rPr>
              <a:t>FOR FY 2023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68434"/>
              </p:ext>
            </p:extLst>
          </p:nvPr>
        </p:nvGraphicFramePr>
        <p:xfrm>
          <a:off x="0" y="1066790"/>
          <a:ext cx="4767605" cy="5791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3963">
                  <a:extLst>
                    <a:ext uri="{9D8B030D-6E8A-4147-A177-3AD203B41FA5}">
                      <a16:colId xmlns:a16="http://schemas.microsoft.com/office/drawing/2014/main" val="2998376641"/>
                    </a:ext>
                  </a:extLst>
                </a:gridCol>
                <a:gridCol w="1353642">
                  <a:extLst>
                    <a:ext uri="{9D8B030D-6E8A-4147-A177-3AD203B41FA5}">
                      <a16:colId xmlns:a16="http://schemas.microsoft.com/office/drawing/2014/main" val="3986517428"/>
                    </a:ext>
                  </a:extLst>
                </a:gridCol>
              </a:tblGrid>
              <a:tr h="839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DRUG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FY2023 Expenditures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9207619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ADALIMUMAB(</a:t>
                      </a:r>
                      <a:r>
                        <a:rPr lang="en-US" sz="1600" b="1" u="none" strike="noStrike" dirty="0" err="1">
                          <a:effectLst/>
                        </a:rPr>
                        <a:t>Humira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$99,487,265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96723445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BIKTARVY(HIV)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$66,089,032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3303858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TRULICITY(Diabetes)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$51,278,722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324901647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PALIPERIDONE PALMITATE(</a:t>
                      </a:r>
                      <a:r>
                        <a:rPr lang="en-US" sz="1600" b="1" u="none" strike="noStrike" dirty="0" err="1">
                          <a:effectLst/>
                        </a:rPr>
                        <a:t>Invega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$67,088,334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723201091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TRIKAFTA(Cystic Fibrosis)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$38,794,870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41418464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MAVYRET(</a:t>
                      </a:r>
                      <a:r>
                        <a:rPr lang="en-US" sz="1600" b="1" u="none" strike="noStrike" dirty="0" err="1">
                          <a:effectLst/>
                        </a:rPr>
                        <a:t>Hep</a:t>
                      </a:r>
                      <a:r>
                        <a:rPr lang="en-US" sz="1600" b="1" u="none" strike="noStrike" dirty="0">
                          <a:effectLst/>
                        </a:rPr>
                        <a:t> C)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$39,755,005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96656036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INSULIN ASPART(Diabetes)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$38,726,312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5167103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METHYLPHENIDATE HCL(Stimulant)(Ritalin)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$40,709,898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356484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CARIPRAZINE HCL(Schizophrenia)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$33,386,039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42568655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BUDESONIDE/FORMOTEROL FUMARATE(Asthma)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$33,502,383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3579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8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91675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20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04489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6187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15601</TotalTime>
  <Words>189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Century Gothic</vt:lpstr>
      <vt:lpstr>Franklin Gothic Medium</vt:lpstr>
      <vt:lpstr>IBM Plex Sans</vt:lpstr>
      <vt:lpstr>Palatino Linotype</vt:lpstr>
      <vt:lpstr>Times New Roman</vt:lpstr>
      <vt:lpstr>Wingdings 3</vt:lpstr>
      <vt:lpstr>Urban Pop</vt:lpstr>
      <vt:lpstr> MO HealthNet PharmaCy Program  and Budget Update  Missouri Pharmacy Advisory Boards July 2023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581</cp:revision>
  <cp:lastPrinted>2022-08-11T18:30:38Z</cp:lastPrinted>
  <dcterms:created xsi:type="dcterms:W3CDTF">2014-11-30T21:45:23Z</dcterms:created>
  <dcterms:modified xsi:type="dcterms:W3CDTF">2023-10-04T18:39:01Z</dcterms:modified>
</cp:coreProperties>
</file>